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10"/>
  </p:notesMasterIdLst>
  <p:sldIdLst>
    <p:sldId id="365" r:id="rId2"/>
    <p:sldId id="366" r:id="rId3"/>
    <p:sldId id="414" r:id="rId4"/>
    <p:sldId id="415" r:id="rId5"/>
    <p:sldId id="416" r:id="rId6"/>
    <p:sldId id="417" r:id="rId7"/>
    <p:sldId id="367" r:id="rId8"/>
    <p:sldId id="3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33CC"/>
    <a:srgbClr val="CC0000"/>
    <a:srgbClr val="FF00FF"/>
    <a:srgbClr val="FFFFCC"/>
    <a:srgbClr val="FFFF99"/>
    <a:srgbClr val="666699"/>
    <a:srgbClr val="FFFF66"/>
    <a:srgbClr val="FFFFFF"/>
    <a:srgbClr val="F3F315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7663" autoAdjust="0"/>
  </p:normalViewPr>
  <p:slideViewPr>
    <p:cSldViewPr>
      <p:cViewPr varScale="1">
        <p:scale>
          <a:sx n="73" d="100"/>
          <a:sy n="73" d="100"/>
        </p:scale>
        <p:origin x="-99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0" y="22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603EA-980F-4452-9BEA-8A3439942DC6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2DD133-DFFB-4214-A556-8C6F1F6F8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spd="med">
    <p:newsflash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elanin" TargetMode="External"/><Relationship Id="rId13" Type="http://schemas.openxmlformats.org/officeDocument/2006/relationships/hyperlink" Target="http://cs.wikipedia.org/wiki/Arzen" TargetMode="External"/><Relationship Id="rId18" Type="http://schemas.openxmlformats.org/officeDocument/2006/relationships/hyperlink" Target="http://cs.wikipedia.org/wiki/M%C4%9B%C4%8F" TargetMode="External"/><Relationship Id="rId3" Type="http://schemas.openxmlformats.org/officeDocument/2006/relationships/hyperlink" Target="http://cs.wikipedia.org/wiki/Bu%C5%88ka" TargetMode="External"/><Relationship Id="rId21" Type="http://schemas.openxmlformats.org/officeDocument/2006/relationships/hyperlink" Target="http://cs.wikipedia.org/wiki/Indie" TargetMode="External"/><Relationship Id="rId7" Type="http://schemas.openxmlformats.org/officeDocument/2006/relationships/hyperlink" Target="http://cs.wikipedia.org/wiki/Hemoglobin" TargetMode="External"/><Relationship Id="rId12" Type="http://schemas.openxmlformats.org/officeDocument/2006/relationships/hyperlink" Target="http://cs.wikipedia.org/wiki/Uhl%C3%ADk" TargetMode="External"/><Relationship Id="rId17" Type="http://schemas.openxmlformats.org/officeDocument/2006/relationships/hyperlink" Target="http://cs.wikipedia.org/wiki/Chrom" TargetMode="External"/><Relationship Id="rId2" Type="http://schemas.openxmlformats.org/officeDocument/2006/relationships/hyperlink" Target="http://cs.wikipedia.org/wiki/Soubor:Indian_pigments.jpg" TargetMode="External"/><Relationship Id="rId16" Type="http://schemas.openxmlformats.org/officeDocument/2006/relationships/hyperlink" Target="http://cs.wikipedia.org/wiki/Kobalt" TargetMode="External"/><Relationship Id="rId20" Type="http://schemas.openxmlformats.org/officeDocument/2006/relationships/hyperlink" Target="http://cs.wikipedia.org/wiki/Goa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Chlorofyl" TargetMode="External"/><Relationship Id="rId11" Type="http://schemas.openxmlformats.org/officeDocument/2006/relationships/hyperlink" Target="http://cs.wikipedia.org/wiki/Mal%C3%AD%C5%99stv%C3%AD" TargetMode="External"/><Relationship Id="rId5" Type="http://schemas.openxmlformats.org/officeDocument/2006/relationships/hyperlink" Target="http://cs.wikipedia.org/wiki/Absorpce_sv%C4%9Btla" TargetMode="External"/><Relationship Id="rId15" Type="http://schemas.openxmlformats.org/officeDocument/2006/relationships/hyperlink" Target="http://cs.wikipedia.org/wiki/Kadmium" TargetMode="External"/><Relationship Id="rId10" Type="http://schemas.openxmlformats.org/officeDocument/2006/relationships/hyperlink" Target="http://cs.wikipedia.org/wiki/V%C3%BDtvarn%C3%A9_um%C4%9Bn%C3%AD" TargetMode="External"/><Relationship Id="rId19" Type="http://schemas.openxmlformats.org/officeDocument/2006/relationships/image" Target="../media/image4.jpeg"/><Relationship Id="rId4" Type="http://schemas.openxmlformats.org/officeDocument/2006/relationships/hyperlink" Target="http://cs.wikipedia.org/wiki/Barva" TargetMode="External"/><Relationship Id="rId9" Type="http://schemas.openxmlformats.org/officeDocument/2006/relationships/hyperlink" Target="http://cs.wikipedia.org/wiki/Karotenoidy" TargetMode="External"/><Relationship Id="rId14" Type="http://schemas.openxmlformats.org/officeDocument/2006/relationships/hyperlink" Target="http://cs.wikipedia.org/wiki/Titan_(prvek)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igment" TargetMode="External"/><Relationship Id="rId13" Type="http://schemas.openxmlformats.org/officeDocument/2006/relationships/hyperlink" Target="http://cs.wikipedia.org/wiki/Giotto_di_Bondone" TargetMode="External"/><Relationship Id="rId3" Type="http://schemas.openxmlformats.org/officeDocument/2006/relationships/image" Target="../media/image5.jpeg"/><Relationship Id="rId7" Type="http://schemas.openxmlformats.org/officeDocument/2006/relationships/hyperlink" Target="http://cs.wikipedia.org/wiki/Emulze" TargetMode="External"/><Relationship Id="rId12" Type="http://schemas.openxmlformats.org/officeDocument/2006/relationships/hyperlink" Target="http://cs.wikipedia.org/wiki/Vosk" TargetMode="External"/><Relationship Id="rId2" Type="http://schemas.openxmlformats.org/officeDocument/2006/relationships/hyperlink" Target="http://cs.wikipedia.org/wiki/Soubor:Giotto_Madonna_In_Glory_Tempera_on_Panel_1305-10_582px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%C5%98edidlo" TargetMode="External"/><Relationship Id="rId11" Type="http://schemas.openxmlformats.org/officeDocument/2006/relationships/hyperlink" Target="http://cs.wikipedia.org/wiki/Vejce" TargetMode="External"/><Relationship Id="rId5" Type="http://schemas.openxmlformats.org/officeDocument/2006/relationships/hyperlink" Target="http://cs.wikipedia.org/wiki/T%C3%B3n" TargetMode="External"/><Relationship Id="rId15" Type="http://schemas.openxmlformats.org/officeDocument/2006/relationships/hyperlink" Target="http://cs.wikipedia.org/wiki/1310" TargetMode="External"/><Relationship Id="rId10" Type="http://schemas.openxmlformats.org/officeDocument/2006/relationships/hyperlink" Target="http://cs.wikipedia.org/wiki/Kasein" TargetMode="External"/><Relationship Id="rId4" Type="http://schemas.openxmlformats.org/officeDocument/2006/relationships/hyperlink" Target="http://cs.wikipedia.org/wiki/Ital%C5%A1tina" TargetMode="External"/><Relationship Id="rId9" Type="http://schemas.openxmlformats.org/officeDocument/2006/relationships/hyperlink" Target="http://cs.wikipedia.org/wiki/%C5%BDelatina" TargetMode="External"/><Relationship Id="rId14" Type="http://schemas.openxmlformats.org/officeDocument/2006/relationships/hyperlink" Target="http://cs.wikipedia.org/wiki/1305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%C5%99%C3%ADda_(hornina)" TargetMode="External"/><Relationship Id="rId13" Type="http://schemas.openxmlformats.org/officeDocument/2006/relationships/hyperlink" Target="http://cs.wikipedia.org/wiki/Emulze" TargetMode="External"/><Relationship Id="rId3" Type="http://schemas.openxmlformats.org/officeDocument/2006/relationships/hyperlink" Target="http://cs.wikipedia.org/wiki/N%C3%A1st%C4%9Bnn%C3%A1_malba" TargetMode="External"/><Relationship Id="rId7" Type="http://schemas.openxmlformats.org/officeDocument/2006/relationships/hyperlink" Target="http://cs.wikipedia.org/wiki/16._stolet%C3%AD" TargetMode="External"/><Relationship Id="rId12" Type="http://schemas.openxmlformats.org/officeDocument/2006/relationships/hyperlink" Target="http://cs.wikipedia.org/wiki/Pigment" TargetMode="External"/><Relationship Id="rId2" Type="http://schemas.openxmlformats.org/officeDocument/2006/relationships/hyperlink" Target="http://cs.wikipedia.org/wiki/St%C5%99edov%C4%9Bk" TargetMode="External"/><Relationship Id="rId16" Type="http://schemas.openxmlformats.org/officeDocument/2006/relationships/hyperlink" Target="http://cs.wikipedia.org/wiki/Vos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Jan_van_Eyck" TargetMode="External"/><Relationship Id="rId11" Type="http://schemas.openxmlformats.org/officeDocument/2006/relationships/hyperlink" Target="http://cs.wikipedia.org/wiki/Olejomalba" TargetMode="External"/><Relationship Id="rId5" Type="http://schemas.openxmlformats.org/officeDocument/2006/relationships/hyperlink" Target="http://cs.wikipedia.org/wiki/15._stolet%C3%AD" TargetMode="External"/><Relationship Id="rId15" Type="http://schemas.openxmlformats.org/officeDocument/2006/relationships/hyperlink" Target="http://cs.wikipedia.org/wiki/Kasein" TargetMode="External"/><Relationship Id="rId10" Type="http://schemas.openxmlformats.org/officeDocument/2006/relationships/hyperlink" Target="http://cs.wikipedia.org/wiki/Ferme%C5%BE" TargetMode="External"/><Relationship Id="rId4" Type="http://schemas.openxmlformats.org/officeDocument/2006/relationships/hyperlink" Target="http://cs.wikipedia.org/w/index.php?title=Deskov%C3%A1_malba&amp;action=edit&amp;redlink=1" TargetMode="External"/><Relationship Id="rId9" Type="http://schemas.openxmlformats.org/officeDocument/2006/relationships/hyperlink" Target="http://cs.wikipedia.org/wiki/Lazura" TargetMode="External"/><Relationship Id="rId14" Type="http://schemas.openxmlformats.org/officeDocument/2006/relationships/hyperlink" Target="http://cs.wikipedia.org/wiki/%C5%BDelatina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332656"/>
            <a:ext cx="7772400" cy="5112568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7500" lnSpcReduction="10000"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14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8253"/>
            <a:ext cx="7848872" cy="5663089"/>
          </a:xfrm>
          <a:prstGeom prst="rect">
            <a:avLst/>
          </a:prstGeom>
          <a:solidFill>
            <a:schemeClr val="tx1">
              <a:lumMod val="6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                           DUM č.9</a:t>
            </a:r>
          </a:p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</a:t>
            </a:r>
            <a:r>
              <a:rPr lang="cs-CZ" sz="30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Franklin Gothic Heavy" pitchFamily="34" charset="0"/>
              </a:rPr>
              <a:t>výtvarné vyjadřování od nejstarších dob  </a:t>
            </a:r>
          </a:p>
          <a:p>
            <a:endParaRPr lang="cs-CZ" dirty="0" smtClean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školy:                 ZŠ Salvátor, Valašské Meziříčí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Číslo  projektu:             CZ.1.07/1.4.00/21.1158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výstupu:            VY_32_INOVACE_VIII.3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Člověk a kultura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obor:         Výtvarná  výchova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Téma:                            Výtvarné vyjadřování od  nejstarších dob-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malba ovoce              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Datum:                          2011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Ročník:                          druhý stupeň ZŠ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 Člověk a společnost –Výtvarná výchova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Metodický materiál:    Určeno pro zkvalitnění výuky a motivaci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 hodinách výtvarné výchovy, jako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materiál k hledání stop v dějinách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výtvarného vyjadřování .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Jméno:                          Mgr. Ludmila  Cahová</a:t>
            </a:r>
          </a:p>
          <a:p>
            <a:endParaRPr lang="cs-CZ" sz="1600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5"/>
            <a:ext cx="7848872" cy="72007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5687640" cy="1470025"/>
          </a:xfrm>
        </p:spPr>
        <p:txBody>
          <a:bodyPr>
            <a:noAutofit/>
          </a:bodyPr>
          <a:lstStyle/>
          <a:p>
            <a:r>
              <a:rPr lang="cs-CZ" sz="5400" dirty="0" smtClean="0"/>
              <a:t>                 Anotace</a:t>
            </a:r>
            <a:endParaRPr lang="cs-CZ" sz="54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539552" y="2492896"/>
            <a:ext cx="8062912" cy="17526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Výukový materiál má vést k  dovednosti zachytit temperovou malbou obraz ovoce.</a:t>
            </a:r>
            <a:endParaRPr lang="cs-CZ" sz="3200" b="1" dirty="0"/>
          </a:p>
        </p:txBody>
      </p:sp>
    </p:spTree>
  </p:cSld>
  <p:clrMapOvr>
    <a:masterClrMapping/>
  </p:clrMapOvr>
  <p:transition spd="med"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914" name="Picture 2" descr="http://files.planta.webnode.cz/system_preview_detail_200000008-69ba96ab45/prirodni%20barvi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980728"/>
            <a:ext cx="5529589" cy="477673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3568" y="1886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Přírodní barviva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467544" y="5733256"/>
            <a:ext cx="8136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i="1" dirty="0" smtClean="0"/>
              <a:t>Výsledná citace:</a:t>
            </a:r>
            <a:endParaRPr lang="cs-CZ" sz="900" dirty="0" smtClean="0"/>
          </a:p>
          <a:p>
            <a:r>
              <a:rPr lang="cs-CZ" sz="900" dirty="0" smtClean="0"/>
              <a:t>AUTOR NEUVEDEN. </a:t>
            </a:r>
            <a:r>
              <a:rPr lang="cs-CZ" sz="900" i="1" dirty="0" smtClean="0"/>
              <a:t>přírodní barviva</a:t>
            </a:r>
            <a:r>
              <a:rPr lang="cs-CZ" sz="900" dirty="0" smtClean="0"/>
              <a:t> [online]. [cit. 23.6.2013]. Dostupný na WWW: http://www.</a:t>
            </a:r>
            <a:r>
              <a:rPr lang="cs-CZ" sz="900" dirty="0" err="1" smtClean="0"/>
              <a:t>google.cz</a:t>
            </a:r>
            <a:r>
              <a:rPr lang="cs-CZ" sz="900" dirty="0" smtClean="0"/>
              <a:t>/</a:t>
            </a:r>
            <a:r>
              <a:rPr lang="cs-CZ" sz="900" dirty="0" err="1" smtClean="0"/>
              <a:t>search</a:t>
            </a:r>
            <a:r>
              <a:rPr lang="cs-CZ" sz="900" dirty="0" smtClean="0"/>
              <a:t>?q=</a:t>
            </a:r>
            <a:r>
              <a:rPr lang="cs-CZ" sz="900" dirty="0" err="1" smtClean="0"/>
              <a:t>ru</a:t>
            </a:r>
            <a:r>
              <a:rPr lang="cs-CZ" sz="900" dirty="0" smtClean="0"/>
              <a:t>%C4%8Dn%C3%AD+v%C3%</a:t>
            </a:r>
            <a:r>
              <a:rPr lang="cs-CZ" sz="900" dirty="0" err="1" smtClean="0"/>
              <a:t>BDroba</a:t>
            </a:r>
            <a:r>
              <a:rPr lang="cs-CZ" sz="900" dirty="0" smtClean="0"/>
              <a:t>+-um%C4%9Bn%C3%AD+-zlato&amp;</a:t>
            </a:r>
            <a:r>
              <a:rPr lang="cs-CZ" sz="900" dirty="0" err="1" smtClean="0"/>
              <a:t>source</a:t>
            </a:r>
            <a:r>
              <a:rPr lang="cs-CZ" sz="900" dirty="0" smtClean="0"/>
              <a:t>=</a:t>
            </a:r>
            <a:r>
              <a:rPr lang="cs-CZ" sz="900" dirty="0" err="1" smtClean="0"/>
              <a:t>lnms</a:t>
            </a:r>
            <a:r>
              <a:rPr lang="cs-CZ" sz="900" dirty="0" smtClean="0"/>
              <a:t>&amp;</a:t>
            </a:r>
            <a:r>
              <a:rPr lang="cs-CZ" sz="900" dirty="0" err="1" smtClean="0"/>
              <a:t>sa</a:t>
            </a:r>
            <a:r>
              <a:rPr lang="cs-CZ" sz="900" dirty="0" smtClean="0"/>
              <a:t>=X&amp;</a:t>
            </a:r>
            <a:r>
              <a:rPr lang="cs-CZ" sz="900" dirty="0" err="1" smtClean="0"/>
              <a:t>ei</a:t>
            </a:r>
            <a:r>
              <a:rPr lang="cs-CZ" sz="900" dirty="0" smtClean="0"/>
              <a:t>=FMHGUYThDMObO62rgLgH&amp;</a:t>
            </a:r>
            <a:r>
              <a:rPr lang="cs-CZ" sz="900" dirty="0" err="1" smtClean="0"/>
              <a:t>ved</a:t>
            </a:r>
            <a:r>
              <a:rPr lang="cs-CZ" sz="900" dirty="0" smtClean="0"/>
              <a:t>=0CAYQ_</a:t>
            </a:r>
            <a:r>
              <a:rPr lang="cs-CZ" sz="900" dirty="0" err="1" smtClean="0"/>
              <a:t>AUoAA</a:t>
            </a:r>
            <a:r>
              <a:rPr lang="cs-CZ" sz="900" dirty="0" smtClean="0"/>
              <a:t>&amp;</a:t>
            </a:r>
            <a:r>
              <a:rPr lang="cs-CZ" sz="900" dirty="0" err="1" smtClean="0"/>
              <a:t>biw</a:t>
            </a:r>
            <a:r>
              <a:rPr lang="cs-CZ" sz="900" dirty="0" smtClean="0"/>
              <a:t>=1272&amp;</a:t>
            </a:r>
            <a:r>
              <a:rPr lang="cs-CZ" sz="900" dirty="0" err="1" smtClean="0"/>
              <a:t>bih</a:t>
            </a:r>
            <a:r>
              <a:rPr lang="cs-CZ" sz="900" dirty="0" smtClean="0"/>
              <a:t>=630#</a:t>
            </a:r>
            <a:r>
              <a:rPr lang="cs-CZ" sz="900" dirty="0" err="1" smtClean="0"/>
              <a:t>sclient</a:t>
            </a:r>
            <a:r>
              <a:rPr lang="cs-CZ" sz="900" dirty="0" smtClean="0"/>
              <a:t>=psy-ab&amp;q=</a:t>
            </a:r>
            <a:r>
              <a:rPr lang="cs-CZ" sz="900" dirty="0" err="1" smtClean="0"/>
              <a:t>tp</a:t>
            </a:r>
            <a:r>
              <a:rPr lang="cs-CZ" sz="900" dirty="0" smtClean="0"/>
              <a:t>%C5%99%C3%</a:t>
            </a:r>
            <a:r>
              <a:rPr lang="cs-CZ" sz="900" dirty="0" err="1" smtClean="0"/>
              <a:t>ADrodn</a:t>
            </a:r>
            <a:r>
              <a:rPr lang="cs-CZ" sz="900" dirty="0" smtClean="0"/>
              <a:t>%C3%AD+barviva&amp;</a:t>
            </a:r>
            <a:r>
              <a:rPr lang="cs-CZ" sz="900" dirty="0" err="1" smtClean="0"/>
              <a:t>oq</a:t>
            </a:r>
            <a:r>
              <a:rPr lang="cs-CZ" sz="900" dirty="0" smtClean="0"/>
              <a:t>=</a:t>
            </a:r>
            <a:r>
              <a:rPr lang="cs-CZ" sz="900" dirty="0" err="1" smtClean="0"/>
              <a:t>tp</a:t>
            </a:r>
            <a:r>
              <a:rPr lang="cs-CZ" sz="900" dirty="0" smtClean="0"/>
              <a:t>%C5%99%C3%</a:t>
            </a:r>
            <a:r>
              <a:rPr lang="cs-CZ" sz="900" dirty="0" err="1" smtClean="0"/>
              <a:t>ADrodn</a:t>
            </a:r>
            <a:r>
              <a:rPr lang="cs-CZ" sz="900" dirty="0" smtClean="0"/>
              <a:t>%C3%AD+barviva&amp;</a:t>
            </a:r>
            <a:r>
              <a:rPr lang="cs-CZ" sz="900" dirty="0" err="1" smtClean="0"/>
              <a:t>gs</a:t>
            </a:r>
            <a:r>
              <a:rPr lang="cs-CZ" sz="900" dirty="0" smtClean="0"/>
              <a:t>_l=serp.2...10767.23634.1.23668.24.20.0.0.0.2.175.2354.2j17.19.0...0.0...1c.1.17.psy-ab.</a:t>
            </a:r>
            <a:r>
              <a:rPr lang="cs-CZ" sz="900" dirty="0" err="1" smtClean="0"/>
              <a:t>tO</a:t>
            </a:r>
            <a:r>
              <a:rPr lang="cs-CZ" sz="900" dirty="0" smtClean="0"/>
              <a:t>_9ldJZon8&amp;</a:t>
            </a:r>
            <a:r>
              <a:rPr lang="cs-CZ" sz="900" dirty="0" err="1" smtClean="0"/>
              <a:t>pbx</a:t>
            </a:r>
            <a:r>
              <a:rPr lang="cs-CZ" sz="900" dirty="0" smtClean="0"/>
              <a:t>=1&amp;bav=on.2,</a:t>
            </a:r>
            <a:r>
              <a:rPr lang="cs-CZ" sz="900" dirty="0" err="1" smtClean="0"/>
              <a:t>or.r</a:t>
            </a:r>
            <a:r>
              <a:rPr lang="cs-CZ" sz="900" dirty="0" smtClean="0"/>
              <a:t>_</a:t>
            </a:r>
            <a:r>
              <a:rPr lang="cs-CZ" sz="900" dirty="0" err="1" smtClean="0"/>
              <a:t>qf</a:t>
            </a:r>
            <a:r>
              <a:rPr lang="cs-CZ" sz="900" dirty="0" smtClean="0"/>
              <a:t>.&amp;</a:t>
            </a:r>
            <a:r>
              <a:rPr lang="cs-CZ" sz="900" dirty="0" err="1" smtClean="0"/>
              <a:t>fp</a:t>
            </a:r>
            <a:r>
              <a:rPr lang="cs-CZ" sz="900" dirty="0" smtClean="0"/>
              <a:t>=6c9caa33a1e85a2d&amp;</a:t>
            </a:r>
            <a:r>
              <a:rPr lang="cs-CZ" sz="900" dirty="0" err="1" smtClean="0"/>
              <a:t>biw</a:t>
            </a:r>
            <a:r>
              <a:rPr lang="cs-CZ" sz="900" dirty="0" smtClean="0"/>
              <a:t>=1274&amp;</a:t>
            </a:r>
            <a:r>
              <a:rPr lang="cs-CZ" sz="900" dirty="0" err="1" smtClean="0"/>
              <a:t>bih</a:t>
            </a:r>
            <a:r>
              <a:rPr lang="cs-CZ" sz="900" dirty="0" smtClean="0"/>
              <a:t>=609 </a:t>
            </a:r>
            <a:endParaRPr lang="cs-CZ" sz="900" dirty="0"/>
          </a:p>
        </p:txBody>
      </p:sp>
    </p:spTree>
  </p:cSld>
  <p:clrMapOvr>
    <a:masterClrMapping/>
  </p:clrMapOvr>
  <p:transition spd="med">
    <p:newsflash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7" name="Rectangle 1"/>
          <p:cNvSpPr>
            <a:spLocks noChangeArrowheads="1"/>
          </p:cNvSpPr>
          <p:nvPr/>
        </p:nvSpPr>
        <p:spPr bwMode="auto">
          <a:xfrm>
            <a:off x="2771800" y="881136"/>
            <a:ext cx="5940152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Pigment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2" tooltip="Zvětšit"/>
              </a:rPr>
              <a:t> 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(</a:t>
            </a:r>
            <a:r>
              <a:rPr kumimoji="0" lang="cs-CZ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Obecně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) barvivo.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(</a:t>
            </a:r>
            <a:r>
              <a:rPr kumimoji="0" lang="cs-CZ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Biol</a:t>
            </a:r>
            <a:r>
              <a:rPr kumimoji="0" lang="cs-CZ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.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) chemická látka (organického původu), jejíž přítomnost v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3" tooltip="Buňka"/>
              </a:rPr>
              <a:t>buňce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způsobuje změnu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4" tooltip="Barva"/>
              </a:rPr>
              <a:t>zbarvení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založenou na selektivní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5" tooltip="Absorpce světla"/>
              </a:rPr>
              <a:t>absorpci světla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. Jak v rostlinné tak živočišné říši může pigment významným způsobem ovlivňovat život jejího nositele. Příkladem pigmentů v těle rostlin a živočichů mohou být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6" tooltip="Chlorofyl"/>
              </a:rPr>
              <a:t>chlorofyl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,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7" tooltip="Hemoglobin"/>
              </a:rPr>
              <a:t>hemoglobin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,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8" tooltip="Melanin"/>
              </a:rPr>
              <a:t>melanin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nebo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9" tooltip="Karotenoidy"/>
              </a:rPr>
              <a:t>karotenoidy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Anorganická látka, většinou na bázi oxidů kovů, používaná pro potřeby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10" tooltip="Výtvarné umění"/>
              </a:rPr>
              <a:t>výtvarného umění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, zejména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11" tooltip="Malířství"/>
              </a:rPr>
              <a:t>malířství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. Existuje přibližně 16 skupin anorganických pigmentů, odvíjejících se od prvku, který má pro charakter pigmentu dominantní roli (namátkou: pigmenty z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12" tooltip="Uhlík"/>
              </a:rPr>
              <a:t>uhlíku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,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13" tooltip="Arzen"/>
              </a:rPr>
              <a:t>arzenu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,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14" tooltip="Titan (prvek)"/>
              </a:rPr>
              <a:t>titanu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,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15" tooltip="Kadmium"/>
              </a:rPr>
              <a:t>kadmia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,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16" tooltip="Kobalt"/>
              </a:rPr>
              <a:t>kobaltu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,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17" tooltip="Chrom"/>
              </a:rPr>
              <a:t>chromu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,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18" tooltip="Měď"/>
              </a:rPr>
              <a:t>mědi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…).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167938" name="Picture 2" descr="http://upload.wikimedia.org/wikipedia/commons/thumb/f/fb/Indian_pigments.jpg/220px-Indian_pigments.jpg">
            <a:hlinkClick r:id="rId2"/>
          </p:cNvPr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79512" y="2204864"/>
            <a:ext cx="2496276" cy="187220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67544" y="4365104"/>
            <a:ext cx="1781257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900" dirty="0" smtClean="0">
                <a:latin typeface="Arial" charset="0"/>
              </a:rPr>
              <a:t>Pigmenty na tržišti v </a:t>
            </a:r>
            <a:r>
              <a:rPr lang="cs-CZ" sz="900" dirty="0" err="1" smtClean="0">
                <a:latin typeface="Arial" charset="0"/>
                <a:hlinkClick r:id="rId20" tooltip="Goa"/>
              </a:rPr>
              <a:t>Goa</a:t>
            </a:r>
            <a:r>
              <a:rPr lang="cs-CZ" sz="900" dirty="0" smtClean="0">
                <a:latin typeface="Arial" charset="0"/>
              </a:rPr>
              <a:t>, </a:t>
            </a:r>
            <a:r>
              <a:rPr lang="cs-CZ" sz="900" dirty="0" smtClean="0">
                <a:latin typeface="Arial" charset="0"/>
                <a:hlinkClick r:id="rId21" tooltip="Indie"/>
              </a:rPr>
              <a:t>Indie</a:t>
            </a:r>
            <a:endParaRPr lang="cs-CZ" sz="900" dirty="0" smtClean="0">
              <a:latin typeface="Arial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75856" y="5661248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i="1" dirty="0" smtClean="0"/>
              <a:t>Výsledná citace:</a:t>
            </a:r>
            <a:endParaRPr lang="cs-CZ" sz="900" dirty="0" smtClean="0"/>
          </a:p>
          <a:p>
            <a:r>
              <a:rPr lang="cs-CZ" sz="900" dirty="0" smtClean="0"/>
              <a:t>AUTOR NEUVEDEN. </a:t>
            </a:r>
            <a:r>
              <a:rPr lang="cs-CZ" sz="900" i="1" dirty="0" smtClean="0"/>
              <a:t>Pigment</a:t>
            </a:r>
            <a:r>
              <a:rPr lang="cs-CZ" sz="900" dirty="0" smtClean="0"/>
              <a:t> [online]. [cit. 23.6.2013]. Dostupný na WWW: Pigmenty na tržišti v </a:t>
            </a:r>
            <a:r>
              <a:rPr lang="cs-CZ" sz="900" dirty="0" err="1" smtClean="0"/>
              <a:t>Goa</a:t>
            </a:r>
            <a:r>
              <a:rPr lang="cs-CZ" sz="900" dirty="0" smtClean="0"/>
              <a:t>, Indie </a:t>
            </a:r>
            <a:endParaRPr lang="cs-CZ" sz="900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962" name="Picture 2" descr="http://upload.wikimedia.org/wikipedia/commons/thumb/2/27/Giotto_Madonna_In_Glory_Tempera_on_Panel_1305-10_582px.jpg/300px-Giotto_Madonna_In_Glory_Tempera_on_Panel_1305-10_582p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556792"/>
            <a:ext cx="2857500" cy="443865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139952" y="1844824"/>
            <a:ext cx="446449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Tempera</a:t>
            </a:r>
            <a:r>
              <a:rPr lang="cs-CZ" dirty="0" smtClean="0"/>
              <a:t> (původně </a:t>
            </a:r>
            <a:r>
              <a:rPr lang="cs-CZ" dirty="0" smtClean="0">
                <a:hlinkClick r:id="rId4" tooltip="Italština"/>
              </a:rPr>
              <a:t>italský</a:t>
            </a:r>
            <a:r>
              <a:rPr lang="cs-CZ" dirty="0" smtClean="0"/>
              <a:t> výraz: </a:t>
            </a:r>
            <a:r>
              <a:rPr lang="cs-CZ" i="1" dirty="0" err="1" smtClean="0"/>
              <a:t>Al</a:t>
            </a:r>
            <a:r>
              <a:rPr lang="cs-CZ" i="1" dirty="0" smtClean="0"/>
              <a:t> Tempera</a:t>
            </a:r>
            <a:r>
              <a:rPr lang="cs-CZ" dirty="0" smtClean="0"/>
              <a:t>) je malířská technika, pro niž jsou charakteristické krycí rychleschnoucí nelesklé barvy s nesplývavými </a:t>
            </a:r>
            <a:r>
              <a:rPr lang="cs-CZ" dirty="0" smtClean="0">
                <a:hlinkClick r:id="rId5" tooltip="Tón"/>
              </a:rPr>
              <a:t>tóny</a:t>
            </a:r>
            <a:r>
              <a:rPr lang="cs-CZ" dirty="0" smtClean="0"/>
              <a:t>, jejichž </a:t>
            </a:r>
            <a:r>
              <a:rPr lang="cs-CZ" dirty="0" smtClean="0">
                <a:hlinkClick r:id="rId6" tooltip="Ředidlo"/>
              </a:rPr>
              <a:t>ředidlem</a:t>
            </a:r>
            <a:r>
              <a:rPr lang="cs-CZ" dirty="0" smtClean="0"/>
              <a:t> je ve vodě rozpustná </a:t>
            </a:r>
            <a:r>
              <a:rPr lang="cs-CZ" dirty="0" smtClean="0">
                <a:hlinkClick r:id="rId7" tooltip="Emulze"/>
              </a:rPr>
              <a:t>emulze</a:t>
            </a:r>
            <a:r>
              <a:rPr lang="cs-CZ" dirty="0" smtClean="0"/>
              <a:t> (směs oleje a vody) - zejména v minulosti byla používána tzv. </a:t>
            </a:r>
            <a:r>
              <a:rPr lang="cs-CZ" i="1" dirty="0" smtClean="0"/>
              <a:t>vaječná tempera</a:t>
            </a:r>
            <a:r>
              <a:rPr lang="cs-CZ" dirty="0" smtClean="0"/>
              <a:t>.</a:t>
            </a:r>
          </a:p>
          <a:p>
            <a:r>
              <a:rPr lang="cs-CZ" dirty="0" smtClean="0"/>
              <a:t>Dnes jsou </a:t>
            </a:r>
            <a:r>
              <a:rPr lang="cs-CZ" dirty="0" smtClean="0">
                <a:hlinkClick r:id="rId8" tooltip="Pigment"/>
              </a:rPr>
              <a:t>pigmenty</a:t>
            </a:r>
            <a:r>
              <a:rPr lang="cs-CZ" dirty="0" smtClean="0"/>
              <a:t> pojeny emulzí s </a:t>
            </a:r>
            <a:r>
              <a:rPr lang="cs-CZ" dirty="0" smtClean="0">
                <a:hlinkClick r:id="rId7" tooltip="Emulze"/>
              </a:rPr>
              <a:t>emulgačním</a:t>
            </a:r>
            <a:r>
              <a:rPr lang="cs-CZ" dirty="0" smtClean="0"/>
              <a:t> činitelem jako je </a:t>
            </a:r>
            <a:r>
              <a:rPr lang="cs-CZ" dirty="0" smtClean="0">
                <a:hlinkClick r:id="rId9" tooltip="Želatina"/>
              </a:rPr>
              <a:t>klíh</a:t>
            </a:r>
            <a:r>
              <a:rPr lang="cs-CZ" dirty="0" smtClean="0"/>
              <a:t>, </a:t>
            </a:r>
            <a:r>
              <a:rPr lang="cs-CZ" dirty="0" smtClean="0">
                <a:hlinkClick r:id="rId10" tooltip="Kasein"/>
              </a:rPr>
              <a:t>kasein</a:t>
            </a:r>
            <a:r>
              <a:rPr lang="cs-CZ" dirty="0" smtClean="0"/>
              <a:t>, </a:t>
            </a:r>
            <a:r>
              <a:rPr lang="cs-CZ" dirty="0" smtClean="0">
                <a:hlinkClick r:id="rId11" tooltip="Vejce"/>
              </a:rPr>
              <a:t>vejce</a:t>
            </a:r>
            <a:r>
              <a:rPr lang="cs-CZ" dirty="0" smtClean="0"/>
              <a:t> a </a:t>
            </a:r>
            <a:r>
              <a:rPr lang="cs-CZ" dirty="0" smtClean="0">
                <a:hlinkClick r:id="rId12" tooltip="Vosk"/>
              </a:rPr>
              <a:t>vosk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548680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</a:rPr>
              <a:t>Tempera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3568" y="6093296"/>
            <a:ext cx="32403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900" dirty="0" smtClean="0">
                <a:hlinkClick r:id="rId13" tooltip="Giotto di Bondone"/>
              </a:rPr>
              <a:t>Giotto di Bondone</a:t>
            </a:r>
            <a:r>
              <a:rPr lang="it-IT" sz="900" dirty="0" smtClean="0"/>
              <a:t>: Madonna, desková malba temperou, </a:t>
            </a:r>
            <a:r>
              <a:rPr lang="it-IT" sz="900" dirty="0" smtClean="0">
                <a:hlinkClick r:id="rId14" tooltip="1305"/>
              </a:rPr>
              <a:t>1305</a:t>
            </a:r>
            <a:r>
              <a:rPr lang="it-IT" sz="900" dirty="0" smtClean="0"/>
              <a:t> - </a:t>
            </a:r>
            <a:r>
              <a:rPr lang="it-IT" sz="900" dirty="0" smtClean="0">
                <a:hlinkClick r:id="rId15" tooltip="1310"/>
              </a:rPr>
              <a:t>1310</a:t>
            </a:r>
            <a:r>
              <a:rPr lang="it-IT" sz="900" dirty="0" smtClean="0"/>
              <a:t>.</a:t>
            </a:r>
            <a:endParaRPr lang="cs-CZ" sz="900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1556792"/>
            <a:ext cx="71287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Tempera byla oblíbená ve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2" tooltip="Středověk"/>
              </a:rPr>
              <a:t>středověké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malbě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3" tooltip="Nástěnná malba"/>
              </a:rPr>
              <a:t>nástěnné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4" tooltip="Desková malba (stránka neexistuje)"/>
              </a:rPr>
              <a:t>deskové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do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5" tooltip="15. století"/>
              </a:rPr>
              <a:t>15. století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5" tooltip="15. století"/>
              </a:rPr>
              <a:t>15. století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si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6" tooltip="Jan van Eyck"/>
              </a:rPr>
              <a:t>Jan van </a:t>
            </a:r>
            <a:r>
              <a:rPr lang="cs-CZ" b="1" dirty="0" err="1" smtClean="0">
                <a:latin typeface="Arial" pitchFamily="34" charset="0"/>
                <a:cs typeface="Arial" pitchFamily="34" charset="0"/>
                <a:hlinkClick r:id="rId6" tooltip="Jan van Eyck"/>
              </a:rPr>
              <a:t>Eyck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přizpůsobil tradiční středověkou temperu a vytvořil techniku, kterou přejala nizozemská malba 15. a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7" tooltip="16. století"/>
              </a:rPr>
              <a:t>16. století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: na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8" tooltip="Křída (hornina)"/>
              </a:rPr>
              <a:t>křídový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podklad nanášel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temperovou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podmalbu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a obraz dokončoval barevnými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9" tooltip="Lazura"/>
              </a:rPr>
              <a:t>lazurami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spojenými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10" tooltip="Fermež"/>
              </a:rPr>
              <a:t>fermeží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, jimiž dosahoval hloubky tónů a lesku barvy.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Olejová tempera byla přechodným stupněm k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11" tooltip="Olejomalba"/>
              </a:rPr>
              <a:t>olejomalbě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 V olejové malbě je tempera používána k podmalbě nebo malbě detailů. Zejména v minulosti byla požívána tzv.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vaječná tempera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 Dnes jsou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12" tooltip="Pigment"/>
              </a:rPr>
              <a:t>pigmenty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pojeny emulzí s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13" tooltip="Emulze"/>
              </a:rPr>
              <a:t>emulgačním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činitelem jako je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14" tooltip="Želatina"/>
              </a:rPr>
              <a:t>klíh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15" tooltip="Kasein"/>
              </a:rPr>
              <a:t>kasein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16" tooltip="Vosk"/>
              </a:rPr>
              <a:t>vosk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1920" y="5301208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i="1" dirty="0" smtClean="0"/>
              <a:t>Výsledná citace:</a:t>
            </a:r>
            <a:endParaRPr lang="cs-CZ" sz="900" dirty="0" smtClean="0"/>
          </a:p>
          <a:p>
            <a:r>
              <a:rPr lang="cs-CZ" sz="900" dirty="0" smtClean="0"/>
              <a:t>AUTOR NEUVEDEN. </a:t>
            </a:r>
            <a:r>
              <a:rPr lang="cs-CZ" sz="900" i="1" dirty="0" smtClean="0"/>
              <a:t>Tempera</a:t>
            </a:r>
            <a:r>
              <a:rPr lang="cs-CZ" sz="900" dirty="0" smtClean="0"/>
              <a:t> [online]. [cit. 23.6.2013]. Dostupný na WWW: .</a:t>
            </a:r>
            <a:r>
              <a:rPr lang="cs-CZ" sz="900" dirty="0" err="1" smtClean="0"/>
              <a:t>wikipedia.org</a:t>
            </a:r>
            <a:r>
              <a:rPr lang="cs-CZ" sz="900" dirty="0" smtClean="0"/>
              <a:t>/</a:t>
            </a:r>
            <a:r>
              <a:rPr lang="cs-CZ" sz="900" dirty="0" err="1" smtClean="0"/>
              <a:t>wiki</a:t>
            </a:r>
            <a:r>
              <a:rPr lang="cs-CZ" sz="900" dirty="0" smtClean="0"/>
              <a:t>/Tempera </a:t>
            </a:r>
            <a:endParaRPr lang="cs-CZ" sz="900" dirty="0"/>
          </a:p>
        </p:txBody>
      </p:sp>
    </p:spTree>
  </p:cSld>
  <p:clrMapOvr>
    <a:masterClrMapping/>
  </p:clrMapOvr>
  <p:transition spd="med">
    <p:newsflash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ucitel\Plocha\Nová složka (3)\Mezolit -  příloha č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08668"/>
            <a:ext cx="4536504" cy="656069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ucitel\Plocha\S7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483768" y="1412776"/>
            <a:ext cx="4136779" cy="394191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Obdélník 3"/>
          <p:cNvSpPr/>
          <p:nvPr/>
        </p:nvSpPr>
        <p:spPr>
          <a:xfrm>
            <a:off x="251520" y="2204864"/>
            <a:ext cx="8640960" cy="3046988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výukovém materiálu byly použity fotografie a obrázky – /zdroj uveden pod kopiemi/, přednášky dějin umění –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vlastních zdrojů, bylo čerpáno z knihy Dějiny umění Aloise Bauera - bez přímé citace a texty z Bible. Výukové listy byly zhotoveny autorsky v grafickém programu. 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4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 advClick="0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4557</TotalTime>
  <Words>570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Snímek 1</vt:lpstr>
      <vt:lpstr>                 Anotace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 materiál</dc:title>
  <dc:creator>ZŠ Salvátor</dc:creator>
  <cp:lastModifiedBy>ZŠ Salvátor</cp:lastModifiedBy>
  <cp:revision>431</cp:revision>
  <dcterms:created xsi:type="dcterms:W3CDTF">2011-07-15T08:45:18Z</dcterms:created>
  <dcterms:modified xsi:type="dcterms:W3CDTF">2013-06-25T08:53:08Z</dcterms:modified>
</cp:coreProperties>
</file>