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8" r:id="rId2"/>
    <p:sldId id="256" r:id="rId3"/>
    <p:sldId id="259" r:id="rId4"/>
    <p:sldId id="266" r:id="rId5"/>
    <p:sldId id="265" r:id="rId6"/>
    <p:sldId id="258" r:id="rId7"/>
    <p:sldId id="260" r:id="rId8"/>
    <p:sldId id="261" r:id="rId9"/>
    <p:sldId id="262" r:id="rId10"/>
    <p:sldId id="267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3E8226D0-2A48-4BFB-8BFA-D30D911D7DC2}">
          <p14:sldIdLst>
            <p14:sldId id="268"/>
            <p14:sldId id="256"/>
            <p14:sldId id="259"/>
            <p14:sldId id="266"/>
            <p14:sldId id="265"/>
            <p14:sldId id="258"/>
            <p14:sldId id="260"/>
            <p14:sldId id="261"/>
            <p14:sldId id="262"/>
          </p14:sldIdLst>
        </p14:section>
        <p14:section name="Oddíl bez názvu" id="{3B1DE628-DFC3-4848-A1E7-A112CA487ADB}">
          <p14:sldIdLst>
            <p14:sldId id="267"/>
            <p14:sldId id="26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88921" autoAdjust="0"/>
  </p:normalViewPr>
  <p:slideViewPr>
    <p:cSldViewPr>
      <p:cViewPr varScale="1">
        <p:scale>
          <a:sx n="88" d="100"/>
          <a:sy n="88" d="100"/>
        </p:scale>
        <p:origin x="-138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4CD097-AFC4-46D4-ACDE-870C572E6E51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5ABCC2-1311-490F-B45D-8A92297FBC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0982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6FAF-64B4-4615-8BD6-F1D01C875CE4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5849D-9E35-47B5-A4CF-439DEEAFF08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6FAF-64B4-4615-8BD6-F1D01C875CE4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5849D-9E35-47B5-A4CF-439DEEAFF08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6FAF-64B4-4615-8BD6-F1D01C875CE4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5849D-9E35-47B5-A4CF-439DEEAFF0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6FAF-64B4-4615-8BD6-F1D01C875CE4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5849D-9E35-47B5-A4CF-439DEEAFF08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6FAF-64B4-4615-8BD6-F1D01C875CE4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5849D-9E35-47B5-A4CF-439DEEAFF08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6FAF-64B4-4615-8BD6-F1D01C875CE4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5849D-9E35-47B5-A4CF-439DEEAFF0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6FAF-64B4-4615-8BD6-F1D01C875CE4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5849D-9E35-47B5-A4CF-439DEEAFF0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6FAF-64B4-4615-8BD6-F1D01C875CE4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5849D-9E35-47B5-A4CF-439DEEAFF0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6FAF-64B4-4615-8BD6-F1D01C875CE4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5849D-9E35-47B5-A4CF-439DEEAFF08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6FAF-64B4-4615-8BD6-F1D01C875CE4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5849D-9E35-47B5-A4CF-439DEEAFF0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6FAF-64B4-4615-8BD6-F1D01C875CE4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5849D-9E35-47B5-A4CF-439DEEAFF0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C856FAF-64B4-4615-8BD6-F1D01C875CE4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665849D-9E35-47B5-A4CF-439DEEAFF08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/>
          <p:cNvGrpSpPr/>
          <p:nvPr/>
        </p:nvGrpSpPr>
        <p:grpSpPr>
          <a:xfrm>
            <a:off x="395536" y="188640"/>
            <a:ext cx="8388945" cy="6400221"/>
            <a:chOff x="394830" y="500798"/>
            <a:chExt cx="8388945" cy="6400221"/>
          </a:xfrm>
        </p:grpSpPr>
        <p:graphicFrame>
          <p:nvGraphicFramePr>
            <p:cNvPr id="4" name="Group 4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60402185"/>
                </p:ext>
              </p:extLst>
            </p:nvPr>
          </p:nvGraphicFramePr>
          <p:xfrm>
            <a:off x="394830" y="1364894"/>
            <a:ext cx="8388945" cy="3884091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+mn-lt"/>
                            <a:cs typeface="Arial" charset="0"/>
                          </a:rPr>
                          <a:t>VY_32_INOVACE_IV_Z2_1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Mgr. Simona Jiránková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Zeměpis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Členitost  Ameriky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7. 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5. 1. 2013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Materiál slouží jako výukový nebo k opakování učiva.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7" name="Obdélník 6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Obrázek 8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  <p:extLst>
      <p:ext uri="{BB962C8B-B14F-4D97-AF65-F5344CB8AC3E}">
        <p14:creationId xmlns:p14="http://schemas.microsoft.com/office/powerpoint/2010/main" val="133514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4077072"/>
            <a:ext cx="7776864" cy="2073616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Materiál </a:t>
            </a:r>
            <a:r>
              <a:rPr lang="cs-CZ" dirty="0"/>
              <a:t>slouží jako </a:t>
            </a:r>
            <a:r>
              <a:rPr lang="cs-CZ" dirty="0" smtClean="0"/>
              <a:t>výukový nebo k opakování  a upevnění učiva. </a:t>
            </a:r>
            <a:r>
              <a:rPr lang="cs-CZ" dirty="0"/>
              <a:t>Důraz je kladen na znalost základních </a:t>
            </a:r>
            <a:r>
              <a:rPr lang="cs-CZ" dirty="0" smtClean="0"/>
              <a:t>pojmů a jejich orientaci v mapě Ameriky. Strana </a:t>
            </a:r>
            <a:r>
              <a:rPr lang="cs-CZ" dirty="0" smtClean="0"/>
              <a:t>10 </a:t>
            </a:r>
            <a:r>
              <a:rPr lang="cs-CZ" dirty="0"/>
              <a:t>slouží k zopakování učiva</a:t>
            </a:r>
            <a:r>
              <a:rPr lang="cs-CZ" dirty="0" smtClean="0"/>
              <a:t>.</a:t>
            </a:r>
            <a:r>
              <a:rPr lang="cs-CZ" dirty="0"/>
              <a:t> </a:t>
            </a: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772816"/>
            <a:ext cx="7175351" cy="1793167"/>
          </a:xfrm>
        </p:spPr>
        <p:txBody>
          <a:bodyPr/>
          <a:lstStyle/>
          <a:p>
            <a:r>
              <a:rPr lang="cs-CZ" dirty="0" smtClean="0"/>
              <a:t>Amerika - členitost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038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756592" y="260648"/>
            <a:ext cx="6336704" cy="692696"/>
          </a:xfrm>
        </p:spPr>
        <p:txBody>
          <a:bodyPr/>
          <a:lstStyle/>
          <a:p>
            <a:r>
              <a:rPr lang="cs-CZ" dirty="0" smtClean="0"/>
              <a:t>Rozloha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87624" y="1124744"/>
            <a:ext cx="6400800" cy="5472608"/>
          </a:xfrm>
        </p:spPr>
        <p:txBody>
          <a:bodyPr>
            <a:normAutofit fontScale="92500"/>
          </a:bodyPr>
          <a:lstStyle/>
          <a:p>
            <a:r>
              <a:rPr lang="cs-CZ" sz="2600" dirty="0"/>
              <a:t>Rozloha – 42 mil. km</a:t>
            </a:r>
            <a:r>
              <a:rPr lang="cs-CZ" sz="2600" baseline="30000" dirty="0"/>
              <a:t>2 </a:t>
            </a:r>
            <a:r>
              <a:rPr lang="cs-CZ" sz="2600" dirty="0"/>
              <a:t>(2</a:t>
            </a:r>
            <a:r>
              <a:rPr lang="cs-CZ" sz="2600" dirty="0" smtClean="0"/>
              <a:t>.)</a:t>
            </a:r>
          </a:p>
          <a:p>
            <a:r>
              <a:rPr lang="cs-CZ" sz="2600" dirty="0" smtClean="0"/>
              <a:t>Amerika je větší než - ……, ……, ……, ……</a:t>
            </a:r>
          </a:p>
          <a:p>
            <a:r>
              <a:rPr lang="cs-CZ" sz="2600" dirty="0"/>
              <a:t>Amerika je </a:t>
            </a:r>
            <a:r>
              <a:rPr lang="cs-CZ" sz="2600" dirty="0" smtClean="0"/>
              <a:t>menší než - ……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45720" indent="0">
              <a:buNone/>
            </a:pPr>
            <a:r>
              <a:rPr lang="cs-CZ" sz="1000" dirty="0" smtClean="0"/>
              <a:t>      </a:t>
            </a:r>
          </a:p>
          <a:p>
            <a:pPr marL="45720" indent="0">
              <a:buNone/>
            </a:pPr>
            <a:endParaRPr lang="cs-CZ" sz="1000" dirty="0"/>
          </a:p>
          <a:p>
            <a:pPr marL="45720" indent="0">
              <a:buNone/>
            </a:pPr>
            <a:endParaRPr lang="cs-CZ" sz="1000" dirty="0" smtClean="0"/>
          </a:p>
          <a:p>
            <a:pPr marL="45720" indent="0">
              <a:buNone/>
            </a:pPr>
            <a:r>
              <a:rPr lang="cs-CZ" sz="1000" dirty="0"/>
              <a:t>	</a:t>
            </a:r>
            <a:endParaRPr lang="cs-CZ" dirty="0"/>
          </a:p>
        </p:txBody>
      </p:sp>
      <p:pic>
        <p:nvPicPr>
          <p:cNvPr id="4" name="Picture 2" descr="File:ContinentStatisti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08920"/>
            <a:ext cx="8352928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35696" y="5804545"/>
            <a:ext cx="66967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chris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ja-JP" altLang="en-US" sz="800" dirty="0" smtClean="0">
                <a:solidFill>
                  <a:schemeClr val="bg1">
                    <a:lumMod val="75000"/>
                  </a:schemeClr>
                </a:solidFill>
              </a:rPr>
              <a:t>論</a:t>
            </a:r>
            <a:endParaRPr lang="cs-CZ" altLang="ja-JP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http://commons.wikimedia.org/wiki/File:ContinentStatistics.svg</a:t>
            </a:r>
          </a:p>
        </p:txBody>
      </p:sp>
    </p:spTree>
    <p:extLst>
      <p:ext uri="{BB962C8B-B14F-4D97-AF65-F5344CB8AC3E}">
        <p14:creationId xmlns:p14="http://schemas.microsoft.com/office/powerpoint/2010/main" val="2898039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xfrm>
            <a:off x="5399584" y="1772816"/>
            <a:ext cx="3346704" cy="2743200"/>
          </a:xfrm>
        </p:spPr>
        <p:txBody>
          <a:bodyPr>
            <a:noAutofit/>
          </a:bodyPr>
          <a:lstStyle/>
          <a:p>
            <a:r>
              <a:rPr lang="cs-CZ" sz="2400" dirty="0"/>
              <a:t>44,4 mil. km</a:t>
            </a:r>
            <a:r>
              <a:rPr lang="cs-CZ" sz="2400" baseline="30000" dirty="0"/>
              <a:t>2</a:t>
            </a:r>
          </a:p>
          <a:p>
            <a:r>
              <a:rPr lang="cs-CZ" sz="2400" dirty="0"/>
              <a:t>10,5 mil. km</a:t>
            </a:r>
            <a:r>
              <a:rPr lang="cs-CZ" sz="2400" baseline="30000" dirty="0"/>
              <a:t>2</a:t>
            </a:r>
          </a:p>
          <a:p>
            <a:r>
              <a:rPr lang="cs-CZ" sz="2400" dirty="0"/>
              <a:t>24,9 mil. km</a:t>
            </a:r>
            <a:r>
              <a:rPr lang="cs-CZ" sz="2400" baseline="30000" dirty="0"/>
              <a:t>2</a:t>
            </a:r>
          </a:p>
          <a:p>
            <a:r>
              <a:rPr lang="cs-CZ" sz="2400" dirty="0"/>
              <a:t>8,5 mil. km</a:t>
            </a:r>
            <a:r>
              <a:rPr lang="cs-CZ" sz="2400" baseline="30000" dirty="0"/>
              <a:t>2</a:t>
            </a:r>
          </a:p>
          <a:p>
            <a:r>
              <a:rPr lang="cs-CZ" sz="2400" dirty="0"/>
              <a:t>13,2 mil. km</a:t>
            </a:r>
            <a:r>
              <a:rPr lang="cs-CZ" sz="2400" baseline="30000" dirty="0"/>
              <a:t>2</a:t>
            </a:r>
          </a:p>
          <a:p>
            <a:r>
              <a:rPr lang="cs-CZ" sz="2400" dirty="0"/>
              <a:t>30,3 mil. km</a:t>
            </a:r>
            <a:r>
              <a:rPr lang="cs-CZ" sz="2400" baseline="30000" dirty="0"/>
              <a:t>2</a:t>
            </a:r>
          </a:p>
          <a:p>
            <a:r>
              <a:rPr lang="cs-CZ" sz="2400" dirty="0"/>
              <a:t>17,8 mil. km</a:t>
            </a:r>
            <a:r>
              <a:rPr lang="cs-CZ" sz="2400" baseline="30000" dirty="0"/>
              <a:t>2</a:t>
            </a:r>
          </a:p>
          <a:p>
            <a:endParaRPr lang="cs-CZ" sz="2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7504" y="188640"/>
            <a:ext cx="8784976" cy="1143000"/>
          </a:xfrm>
        </p:spPr>
        <p:txBody>
          <a:bodyPr/>
          <a:lstStyle/>
          <a:p>
            <a:r>
              <a:rPr lang="cs-CZ" dirty="0" smtClean="0"/>
              <a:t>Seřaď světadíly podle rozlohy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>
          <a:xfrm>
            <a:off x="684728" y="1700808"/>
            <a:ext cx="3346704" cy="367240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Evropa </a:t>
            </a:r>
          </a:p>
          <a:p>
            <a:r>
              <a:rPr lang="cs-CZ" sz="2400" dirty="0" smtClean="0"/>
              <a:t>Severní Amerika </a:t>
            </a:r>
          </a:p>
          <a:p>
            <a:r>
              <a:rPr lang="cs-CZ" sz="2400" dirty="0" smtClean="0"/>
              <a:t>Antarktida</a:t>
            </a:r>
          </a:p>
          <a:p>
            <a:r>
              <a:rPr lang="cs-CZ" sz="2400" dirty="0" smtClean="0"/>
              <a:t>Jižní Amerika</a:t>
            </a:r>
          </a:p>
          <a:p>
            <a:r>
              <a:rPr lang="cs-CZ" sz="2400" dirty="0" smtClean="0"/>
              <a:t>Asie</a:t>
            </a:r>
          </a:p>
          <a:p>
            <a:r>
              <a:rPr lang="cs-CZ" sz="2400" dirty="0" smtClean="0"/>
              <a:t>Afrika</a:t>
            </a:r>
          </a:p>
          <a:p>
            <a:r>
              <a:rPr lang="cs-CZ" sz="2400" dirty="0" smtClean="0"/>
              <a:t>Austrálie</a:t>
            </a:r>
            <a:endParaRPr lang="cs-CZ" sz="2400" dirty="0"/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3239344" y="1916832"/>
            <a:ext cx="2160240" cy="5040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3239344" y="2420888"/>
            <a:ext cx="2160240" cy="5040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2663280" y="2924944"/>
            <a:ext cx="2736304" cy="8640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2951312" y="3356992"/>
            <a:ext cx="2448272" cy="151216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2951312" y="2060848"/>
            <a:ext cx="2448272" cy="1800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2159224" y="4365104"/>
            <a:ext cx="324036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V="1">
            <a:off x="2663280" y="3429000"/>
            <a:ext cx="2736304" cy="144016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4128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756592" y="-1156"/>
            <a:ext cx="6512511" cy="1143000"/>
          </a:xfrm>
        </p:spPr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pic>
        <p:nvPicPr>
          <p:cNvPr id="4" name="Picture 2" descr="Soubor:Continentes.pn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8431842" cy="4279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903140" y="5157192"/>
            <a:ext cx="84249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buNone/>
            </a:pP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A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utor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en-US" sz="800" dirty="0">
                <a:solidFill>
                  <a:schemeClr val="bg1">
                    <a:lumMod val="75000"/>
                  </a:schemeClr>
                </a:solidFill>
              </a:rPr>
              <a:t>The map was made by </a:t>
            </a:r>
            <a:r>
              <a:rPr lang="en-US" sz="800" dirty="0" err="1">
                <a:solidFill>
                  <a:schemeClr val="bg1">
                    <a:lumMod val="75000"/>
                  </a:schemeClr>
                </a:solidFill>
              </a:rPr>
              <a:t>User:Vardion</a:t>
            </a:r>
            <a:r>
              <a:rPr lang="en-US" sz="800" dirty="0">
                <a:solidFill>
                  <a:schemeClr val="bg1">
                    <a:lumMod val="75000"/>
                  </a:schemeClr>
                </a:solidFill>
              </a:rPr>
              <a:t> and adapted by </a:t>
            </a:r>
            <a:r>
              <a:rPr lang="en-US" sz="800" dirty="0" err="1">
                <a:solidFill>
                  <a:schemeClr val="bg1">
                    <a:lumMod val="75000"/>
                  </a:schemeClr>
                </a:solidFill>
              </a:rPr>
              <a:t>User:E</a:t>
            </a:r>
            <a:r>
              <a:rPr lang="en-US" sz="800" dirty="0">
                <a:solidFill>
                  <a:schemeClr val="bg1">
                    <a:lumMod val="75000"/>
                  </a:schemeClr>
                </a:solidFill>
              </a:rPr>
              <a:t> Pluribus Anthony for Wikipedia.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  <a:p>
            <a:pPr marL="45720" indent="0">
              <a:buNone/>
            </a:pP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	http://commons.wikimedia.org/wiki/File:Continentes.png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07001" y="5661247"/>
            <a:ext cx="6369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Doplň polokoule, na kterých leží Amerika:</a:t>
            </a:r>
            <a:endParaRPr lang="cs-CZ" sz="2400" dirty="0"/>
          </a:p>
        </p:txBody>
      </p:sp>
      <p:cxnSp>
        <p:nvCxnSpPr>
          <p:cNvPr id="8" name="Přímá spojnice 7"/>
          <p:cNvCxnSpPr>
            <a:stCxn id="4" idx="1"/>
            <a:endCxn id="4" idx="3"/>
          </p:cNvCxnSpPr>
          <p:nvPr/>
        </p:nvCxnSpPr>
        <p:spPr>
          <a:xfrm>
            <a:off x="395536" y="2976292"/>
            <a:ext cx="8431842" cy="0"/>
          </a:xfrm>
          <a:prstGeom prst="line">
            <a:avLst/>
          </a:prstGeom>
          <a:ln w="28575">
            <a:solidFill>
              <a:schemeClr val="tx2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382274" y="836712"/>
            <a:ext cx="0" cy="4320480"/>
          </a:xfrm>
          <a:prstGeom prst="line">
            <a:avLst/>
          </a:prstGeom>
          <a:ln w="28575">
            <a:solidFill>
              <a:srgbClr val="FF0000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6491741" y="5653660"/>
            <a:ext cx="23111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severní, jižní a západní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40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547664" y="16044"/>
            <a:ext cx="5688632" cy="566936"/>
          </a:xfrm>
        </p:spPr>
        <p:txBody>
          <a:bodyPr/>
          <a:lstStyle/>
          <a:p>
            <a:r>
              <a:rPr lang="cs-CZ" dirty="0" smtClean="0"/>
              <a:t>Členitost, poloha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4502254" y="1268760"/>
            <a:ext cx="4644008" cy="3474720"/>
          </a:xfrm>
        </p:spPr>
        <p:txBody>
          <a:bodyPr>
            <a:noAutofit/>
          </a:bodyPr>
          <a:lstStyle/>
          <a:p>
            <a:r>
              <a:rPr lang="cs-CZ" sz="2400" dirty="0" smtClean="0"/>
              <a:t>Severní – velká členitost</a:t>
            </a:r>
          </a:p>
          <a:p>
            <a:r>
              <a:rPr lang="cs-CZ" sz="2400" dirty="0" smtClean="0"/>
              <a:t>Jižní – malá členitost               </a:t>
            </a:r>
          </a:p>
          <a:p>
            <a:r>
              <a:rPr lang="cs-CZ" sz="2400" dirty="0" smtClean="0"/>
              <a:t>Délka – 15 000 km</a:t>
            </a:r>
          </a:p>
          <a:p>
            <a:r>
              <a:rPr lang="cs-CZ" sz="2400" u="sng" dirty="0" smtClean="0"/>
              <a:t>Důležité rovnoběžky </a:t>
            </a:r>
            <a:r>
              <a:rPr lang="cs-CZ" sz="2400" dirty="0" smtClean="0"/>
              <a:t>– </a:t>
            </a:r>
          </a:p>
          <a:p>
            <a:pPr marL="45720" indent="0">
              <a:buNone/>
            </a:pPr>
            <a:endParaRPr lang="cs-CZ" sz="2400" u="sng" dirty="0" smtClean="0"/>
          </a:p>
          <a:p>
            <a:endParaRPr lang="cs-CZ" sz="2400" u="sng" dirty="0"/>
          </a:p>
          <a:p>
            <a:endParaRPr lang="cs-CZ" sz="2400" u="sng" dirty="0" smtClean="0"/>
          </a:p>
          <a:p>
            <a:r>
              <a:rPr lang="cs-CZ" sz="2400" u="sng" dirty="0" smtClean="0"/>
              <a:t>Důležité šíje</a:t>
            </a:r>
            <a:r>
              <a:rPr lang="cs-CZ" sz="2400" dirty="0" smtClean="0"/>
              <a:t> – </a:t>
            </a:r>
          </a:p>
        </p:txBody>
      </p:sp>
      <p:pic>
        <p:nvPicPr>
          <p:cNvPr id="2050" name="Picture 2" descr="File:N&amp;SAmerica-p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14426"/>
            <a:ext cx="3528392" cy="531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67544" y="6093296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CIA, original political map from Perry-</a:t>
            </a:r>
            <a:r>
              <a:rPr lang="en-US" sz="800" dirty="0" err="1" smtClean="0">
                <a:solidFill>
                  <a:schemeClr val="bg1">
                    <a:lumMod val="75000"/>
                  </a:schemeClr>
                </a:solidFill>
              </a:rPr>
              <a:t>Castañeda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 Library Map Collection; University of Texas Library Online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http://commons.wikimedia.org/wiki/File:N%26SAmerica-pol.jpg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cxnSp>
        <p:nvCxnSpPr>
          <p:cNvPr id="14" name="Přímá spojnice se šipkou 13"/>
          <p:cNvCxnSpPr/>
          <p:nvPr/>
        </p:nvCxnSpPr>
        <p:spPr>
          <a:xfrm flipH="1" flipV="1">
            <a:off x="2987824" y="1268760"/>
            <a:ext cx="504056" cy="64807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 flipV="1">
            <a:off x="1043608" y="2924944"/>
            <a:ext cx="432048" cy="7200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 flipV="1">
            <a:off x="1835696" y="4869160"/>
            <a:ext cx="432048" cy="7200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Šipka dolů 21"/>
          <p:cNvSpPr/>
          <p:nvPr/>
        </p:nvSpPr>
        <p:spPr>
          <a:xfrm>
            <a:off x="2087724" y="3170696"/>
            <a:ext cx="360040" cy="432048"/>
          </a:xfrm>
          <a:prstGeom prst="downArrow">
            <a:avLst/>
          </a:prstGeom>
          <a:solidFill>
            <a:schemeClr val="accent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1058386" y="667544"/>
            <a:ext cx="2348963" cy="791061"/>
          </a:xfrm>
          <a:custGeom>
            <a:avLst/>
            <a:gdLst>
              <a:gd name="connsiteX0" fmla="*/ 0 w 2484276"/>
              <a:gd name="connsiteY0" fmla="*/ 1008112 h 2016224"/>
              <a:gd name="connsiteX1" fmla="*/ 1242138 w 2484276"/>
              <a:gd name="connsiteY1" fmla="*/ 0 h 2016224"/>
              <a:gd name="connsiteX2" fmla="*/ 2484276 w 2484276"/>
              <a:gd name="connsiteY2" fmla="*/ 1008112 h 2016224"/>
              <a:gd name="connsiteX3" fmla="*/ 1242138 w 2484276"/>
              <a:gd name="connsiteY3" fmla="*/ 2016224 h 2016224"/>
              <a:gd name="connsiteX4" fmla="*/ 0 w 2484276"/>
              <a:gd name="connsiteY4" fmla="*/ 1008112 h 2016224"/>
              <a:gd name="connsiteX0" fmla="*/ 1160573 w 2402711"/>
              <a:gd name="connsiteY0" fmla="*/ 0 h 2016224"/>
              <a:gd name="connsiteX1" fmla="*/ 2402711 w 2402711"/>
              <a:gd name="connsiteY1" fmla="*/ 1008112 h 2016224"/>
              <a:gd name="connsiteX2" fmla="*/ 1160573 w 2402711"/>
              <a:gd name="connsiteY2" fmla="*/ 2016224 h 2016224"/>
              <a:gd name="connsiteX3" fmla="*/ 9875 w 2402711"/>
              <a:gd name="connsiteY3" fmla="*/ 1099552 h 2016224"/>
              <a:gd name="connsiteX0" fmla="*/ 1160573 w 2402711"/>
              <a:gd name="connsiteY0" fmla="*/ 0 h 2016224"/>
              <a:gd name="connsiteX1" fmla="*/ 2402711 w 2402711"/>
              <a:gd name="connsiteY1" fmla="*/ 1008112 h 2016224"/>
              <a:gd name="connsiteX2" fmla="*/ 1160573 w 2402711"/>
              <a:gd name="connsiteY2" fmla="*/ 2016224 h 2016224"/>
              <a:gd name="connsiteX3" fmla="*/ 9875 w 2402711"/>
              <a:gd name="connsiteY3" fmla="*/ 1099552 h 2016224"/>
              <a:gd name="connsiteX4" fmla="*/ 1160573 w 2402711"/>
              <a:gd name="connsiteY4" fmla="*/ 0 h 2016224"/>
              <a:gd name="connsiteX0" fmla="*/ 1094454 w 2336592"/>
              <a:gd name="connsiteY0" fmla="*/ 0 h 2016224"/>
              <a:gd name="connsiteX1" fmla="*/ 2336592 w 2336592"/>
              <a:gd name="connsiteY1" fmla="*/ 1008112 h 2016224"/>
              <a:gd name="connsiteX2" fmla="*/ 1094454 w 2336592"/>
              <a:gd name="connsiteY2" fmla="*/ 2016224 h 2016224"/>
              <a:gd name="connsiteX3" fmla="*/ 35196 w 2336592"/>
              <a:gd name="connsiteY3" fmla="*/ 1190992 h 2016224"/>
              <a:gd name="connsiteX0" fmla="*/ 1084210 w 2257768"/>
              <a:gd name="connsiteY0" fmla="*/ 0 h 2016406"/>
              <a:gd name="connsiteX1" fmla="*/ 2257768 w 2257768"/>
              <a:gd name="connsiteY1" fmla="*/ 1236712 h 2016406"/>
              <a:gd name="connsiteX2" fmla="*/ 1084210 w 2257768"/>
              <a:gd name="connsiteY2" fmla="*/ 2016224 h 2016406"/>
              <a:gd name="connsiteX3" fmla="*/ 24952 w 2257768"/>
              <a:gd name="connsiteY3" fmla="*/ 1190992 h 2016406"/>
              <a:gd name="connsiteX0" fmla="*/ 1162678 w 2336236"/>
              <a:gd name="connsiteY0" fmla="*/ 0 h 2016236"/>
              <a:gd name="connsiteX1" fmla="*/ 2336236 w 2336236"/>
              <a:gd name="connsiteY1" fmla="*/ 1236712 h 2016236"/>
              <a:gd name="connsiteX2" fmla="*/ 1162678 w 2336236"/>
              <a:gd name="connsiteY2" fmla="*/ 2016224 h 2016236"/>
              <a:gd name="connsiteX3" fmla="*/ 23410 w 2336236"/>
              <a:gd name="connsiteY3" fmla="*/ 1225282 h 2016236"/>
              <a:gd name="connsiteX0" fmla="*/ 1162678 w 2392788"/>
              <a:gd name="connsiteY0" fmla="*/ 0 h 2016229"/>
              <a:gd name="connsiteX1" fmla="*/ 2100191 w 2392788"/>
              <a:gd name="connsiteY1" fmla="*/ 549696 h 2016229"/>
              <a:gd name="connsiteX2" fmla="*/ 2336236 w 2392788"/>
              <a:gd name="connsiteY2" fmla="*/ 1236712 h 2016229"/>
              <a:gd name="connsiteX3" fmla="*/ 1162678 w 2392788"/>
              <a:gd name="connsiteY3" fmla="*/ 2016224 h 2016229"/>
              <a:gd name="connsiteX4" fmla="*/ 23410 w 2392788"/>
              <a:gd name="connsiteY4" fmla="*/ 1225282 h 2016229"/>
              <a:gd name="connsiteX0" fmla="*/ 1162718 w 2402477"/>
              <a:gd name="connsiteY0" fmla="*/ 0 h 2016270"/>
              <a:gd name="connsiteX1" fmla="*/ 2100231 w 2402477"/>
              <a:gd name="connsiteY1" fmla="*/ 549696 h 2016270"/>
              <a:gd name="connsiteX2" fmla="*/ 2347706 w 2402477"/>
              <a:gd name="connsiteY2" fmla="*/ 1259572 h 2016270"/>
              <a:gd name="connsiteX3" fmla="*/ 1162718 w 2402477"/>
              <a:gd name="connsiteY3" fmla="*/ 2016224 h 2016270"/>
              <a:gd name="connsiteX4" fmla="*/ 23450 w 2402477"/>
              <a:gd name="connsiteY4" fmla="*/ 1225282 h 2016270"/>
              <a:gd name="connsiteX0" fmla="*/ 1162718 w 2402477"/>
              <a:gd name="connsiteY0" fmla="*/ 0 h 2016343"/>
              <a:gd name="connsiteX1" fmla="*/ 2100231 w 2402477"/>
              <a:gd name="connsiteY1" fmla="*/ 549696 h 2016343"/>
              <a:gd name="connsiteX2" fmla="*/ 2347706 w 2402477"/>
              <a:gd name="connsiteY2" fmla="*/ 1259572 h 2016343"/>
              <a:gd name="connsiteX3" fmla="*/ 1162718 w 2402477"/>
              <a:gd name="connsiteY3" fmla="*/ 2016224 h 2016343"/>
              <a:gd name="connsiteX4" fmla="*/ 23450 w 2402477"/>
              <a:gd name="connsiteY4" fmla="*/ 1225282 h 2016343"/>
              <a:gd name="connsiteX0" fmla="*/ 1162718 w 2348963"/>
              <a:gd name="connsiteY0" fmla="*/ 0 h 2016343"/>
              <a:gd name="connsiteX1" fmla="*/ 2347706 w 2348963"/>
              <a:gd name="connsiteY1" fmla="*/ 1259572 h 2016343"/>
              <a:gd name="connsiteX2" fmla="*/ 1162718 w 2348963"/>
              <a:gd name="connsiteY2" fmla="*/ 2016224 h 2016343"/>
              <a:gd name="connsiteX3" fmla="*/ 23450 w 2348963"/>
              <a:gd name="connsiteY3" fmla="*/ 1225282 h 2016343"/>
              <a:gd name="connsiteX0" fmla="*/ 2347706 w 2348963"/>
              <a:gd name="connsiteY0" fmla="*/ 34290 h 791061"/>
              <a:gd name="connsiteX1" fmla="*/ 1162718 w 2348963"/>
              <a:gd name="connsiteY1" fmla="*/ 790942 h 791061"/>
              <a:gd name="connsiteX2" fmla="*/ 23450 w 2348963"/>
              <a:gd name="connsiteY2" fmla="*/ 0 h 791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8963" h="791061">
                <a:moveTo>
                  <a:pt x="2347706" y="34290"/>
                </a:moveTo>
                <a:cubicBezTo>
                  <a:pt x="2385764" y="598751"/>
                  <a:pt x="1550094" y="796657"/>
                  <a:pt x="1162718" y="790942"/>
                </a:cubicBezTo>
                <a:cubicBezTo>
                  <a:pt x="775342" y="785227"/>
                  <a:pt x="-159430" y="373885"/>
                  <a:pt x="23450" y="0"/>
                </a:cubicBezTo>
              </a:path>
            </a:pathLst>
          </a:cu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olný tvar 32"/>
          <p:cNvSpPr/>
          <p:nvPr/>
        </p:nvSpPr>
        <p:spPr>
          <a:xfrm>
            <a:off x="548640" y="2766060"/>
            <a:ext cx="3597234" cy="283919"/>
          </a:xfrm>
          <a:custGeom>
            <a:avLst/>
            <a:gdLst>
              <a:gd name="connsiteX0" fmla="*/ 0 w 3597234"/>
              <a:gd name="connsiteY0" fmla="*/ 0 h 283919"/>
              <a:gd name="connsiteX1" fmla="*/ 880110 w 3597234"/>
              <a:gd name="connsiteY1" fmla="*/ 217170 h 283919"/>
              <a:gd name="connsiteX2" fmla="*/ 2331720 w 3597234"/>
              <a:gd name="connsiteY2" fmla="*/ 274320 h 283919"/>
              <a:gd name="connsiteX3" fmla="*/ 3486150 w 3597234"/>
              <a:gd name="connsiteY3" fmla="*/ 45720 h 283919"/>
              <a:gd name="connsiteX4" fmla="*/ 3486150 w 3597234"/>
              <a:gd name="connsiteY4" fmla="*/ 22860 h 283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97234" h="283919">
                <a:moveTo>
                  <a:pt x="0" y="0"/>
                </a:moveTo>
                <a:cubicBezTo>
                  <a:pt x="245745" y="85725"/>
                  <a:pt x="491490" y="171450"/>
                  <a:pt x="880110" y="217170"/>
                </a:cubicBezTo>
                <a:cubicBezTo>
                  <a:pt x="1268730" y="262890"/>
                  <a:pt x="1897380" y="302895"/>
                  <a:pt x="2331720" y="274320"/>
                </a:cubicBezTo>
                <a:cubicBezTo>
                  <a:pt x="2766060" y="245745"/>
                  <a:pt x="3293745" y="87630"/>
                  <a:pt x="3486150" y="45720"/>
                </a:cubicBezTo>
                <a:cubicBezTo>
                  <a:pt x="3678555" y="3810"/>
                  <a:pt x="3582352" y="13335"/>
                  <a:pt x="3486150" y="22860"/>
                </a:cubicBezTo>
              </a:path>
            </a:pathLst>
          </a:cu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Šipka dolů 24"/>
          <p:cNvSpPr/>
          <p:nvPr/>
        </p:nvSpPr>
        <p:spPr>
          <a:xfrm>
            <a:off x="1547664" y="2738648"/>
            <a:ext cx="360040" cy="432048"/>
          </a:xfrm>
          <a:prstGeom prst="downArrow">
            <a:avLst/>
          </a:prstGeom>
          <a:solidFill>
            <a:schemeClr val="accent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olný tvar 33"/>
          <p:cNvSpPr/>
          <p:nvPr/>
        </p:nvSpPr>
        <p:spPr>
          <a:xfrm>
            <a:off x="560070" y="3794760"/>
            <a:ext cx="3497580" cy="137201"/>
          </a:xfrm>
          <a:custGeom>
            <a:avLst/>
            <a:gdLst>
              <a:gd name="connsiteX0" fmla="*/ 0 w 3497580"/>
              <a:gd name="connsiteY0" fmla="*/ 11430 h 137201"/>
              <a:gd name="connsiteX1" fmla="*/ 1623060 w 3497580"/>
              <a:gd name="connsiteY1" fmla="*/ 137160 h 137201"/>
              <a:gd name="connsiteX2" fmla="*/ 3497580 w 3497580"/>
              <a:gd name="connsiteY2" fmla="*/ 0 h 137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97580" h="137201">
                <a:moveTo>
                  <a:pt x="0" y="11430"/>
                </a:moveTo>
                <a:cubicBezTo>
                  <a:pt x="520065" y="75247"/>
                  <a:pt x="1040130" y="139065"/>
                  <a:pt x="1623060" y="137160"/>
                </a:cubicBezTo>
                <a:cubicBezTo>
                  <a:pt x="2205990" y="135255"/>
                  <a:pt x="2851785" y="67627"/>
                  <a:pt x="3497580" y="0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olný tvar 35"/>
          <p:cNvSpPr/>
          <p:nvPr/>
        </p:nvSpPr>
        <p:spPr>
          <a:xfrm>
            <a:off x="537210" y="4709160"/>
            <a:ext cx="3474720" cy="91716"/>
          </a:xfrm>
          <a:custGeom>
            <a:avLst/>
            <a:gdLst>
              <a:gd name="connsiteX0" fmla="*/ 0 w 3474720"/>
              <a:gd name="connsiteY0" fmla="*/ 0 h 91716"/>
              <a:gd name="connsiteX1" fmla="*/ 1531620 w 3474720"/>
              <a:gd name="connsiteY1" fmla="*/ 91440 h 91716"/>
              <a:gd name="connsiteX2" fmla="*/ 3474720 w 3474720"/>
              <a:gd name="connsiteY2" fmla="*/ 22860 h 91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74720" h="91716">
                <a:moveTo>
                  <a:pt x="0" y="0"/>
                </a:moveTo>
                <a:cubicBezTo>
                  <a:pt x="476250" y="43815"/>
                  <a:pt x="952500" y="87630"/>
                  <a:pt x="1531620" y="91440"/>
                </a:cubicBezTo>
                <a:cubicBezTo>
                  <a:pt x="2110740" y="95250"/>
                  <a:pt x="2792730" y="59055"/>
                  <a:pt x="3474720" y="22860"/>
                </a:cubicBezTo>
              </a:path>
            </a:pathLst>
          </a:cu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716016" y="3165711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severní polární kruh, obratník Raka, rovník, obratník Kozoroha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716016" y="5127574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1"/>
                </a:solidFill>
              </a:rPr>
              <a:t>Tehuantepecká</a:t>
            </a:r>
            <a:r>
              <a:rPr lang="cs-CZ" sz="2400" dirty="0" smtClean="0">
                <a:solidFill>
                  <a:schemeClr val="accent1"/>
                </a:solidFill>
              </a:rPr>
              <a:t>, Panamská</a:t>
            </a:r>
            <a:endParaRPr lang="cs-CZ" sz="2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085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671213" y="-44678"/>
            <a:ext cx="6512511" cy="1143000"/>
          </a:xfrm>
        </p:spPr>
        <p:txBody>
          <a:bodyPr/>
          <a:lstStyle/>
          <a:p>
            <a:r>
              <a:rPr lang="cs-CZ" dirty="0" smtClean="0"/>
              <a:t>Ostrovy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44008" y="1124744"/>
            <a:ext cx="4032448" cy="3526124"/>
          </a:xfrm>
        </p:spPr>
        <p:txBody>
          <a:bodyPr>
            <a:normAutofit fontScale="92500"/>
          </a:bodyPr>
          <a:lstStyle/>
          <a:p>
            <a:r>
              <a:rPr lang="cs-CZ" sz="2400" dirty="0" smtClean="0"/>
              <a:t>Doplň podle mapy: 		   </a:t>
            </a:r>
          </a:p>
          <a:p>
            <a:pPr marL="4572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   </a:t>
            </a:r>
            <a:r>
              <a:rPr lang="cs-CZ" sz="2400" dirty="0" smtClean="0"/>
              <a:t>Grónsko</a:t>
            </a:r>
            <a:endParaRPr lang="cs-CZ" sz="2400" dirty="0" smtClean="0"/>
          </a:p>
          <a:p>
            <a:pPr marL="45720" indent="0">
              <a:buNone/>
            </a:pPr>
            <a:r>
              <a:rPr lang="cs-CZ" sz="2400" dirty="0"/>
              <a:t>	 </a:t>
            </a:r>
            <a:r>
              <a:rPr lang="cs-CZ" sz="2400" dirty="0" smtClean="0"/>
              <a:t>  Newfoundland</a:t>
            </a:r>
          </a:p>
          <a:p>
            <a:pPr marL="4572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   Velké Antily</a:t>
            </a:r>
          </a:p>
          <a:p>
            <a:pPr marL="4572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   Malé Antily</a:t>
            </a:r>
          </a:p>
          <a:p>
            <a:pPr marL="4572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   Galapágy</a:t>
            </a:r>
          </a:p>
          <a:p>
            <a:pPr marL="4572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   Ohňová země</a:t>
            </a:r>
          </a:p>
          <a:p>
            <a:pPr marL="4572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   Falklandy (Malvíny</a:t>
            </a:r>
            <a:r>
              <a:rPr lang="cs-CZ" dirty="0"/>
              <a:t>)</a:t>
            </a:r>
          </a:p>
        </p:txBody>
      </p:sp>
      <p:pic>
        <p:nvPicPr>
          <p:cNvPr id="5" name="Picture 2" descr="File:N&amp;SAmerica-p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48" y="680986"/>
            <a:ext cx="3717475" cy="559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39550" y="6289858"/>
            <a:ext cx="3717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CIA, original political map from Perry-</a:t>
            </a:r>
            <a:r>
              <a:rPr lang="en-US" sz="800" dirty="0" err="1" smtClean="0">
                <a:solidFill>
                  <a:schemeClr val="bg1">
                    <a:lumMod val="75000"/>
                  </a:schemeClr>
                </a:solidFill>
              </a:rPr>
              <a:t>Castañeda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 Library Map Collection; University of Texas Library Online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http://commons.wikimedia.org/wiki/File:N%26SAmerica-pol.jpg</a:t>
            </a:r>
          </a:p>
          <a:p>
            <a:endParaRPr lang="cs-CZ" sz="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75656" y="3861048"/>
            <a:ext cx="288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27784" y="836712"/>
            <a:ext cx="288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2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047415" y="5803180"/>
            <a:ext cx="288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3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2398287" y="6064790"/>
            <a:ext cx="373513" cy="9361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ál 12"/>
          <p:cNvSpPr/>
          <p:nvPr/>
        </p:nvSpPr>
        <p:spPr>
          <a:xfrm rot="985256">
            <a:off x="2046020" y="3150641"/>
            <a:ext cx="936836" cy="28803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1963906" y="2636912"/>
            <a:ext cx="1670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4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 rot="20333089">
            <a:off x="2963748" y="3231242"/>
            <a:ext cx="154888" cy="49438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3256106" y="5444890"/>
            <a:ext cx="30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5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8" name="Přímá spojnice se šipkou 17"/>
          <p:cNvCxnSpPr/>
          <p:nvPr/>
        </p:nvCxnSpPr>
        <p:spPr>
          <a:xfrm flipH="1">
            <a:off x="3004462" y="5697050"/>
            <a:ext cx="306560" cy="26161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ál 23"/>
          <p:cNvSpPr/>
          <p:nvPr/>
        </p:nvSpPr>
        <p:spPr>
          <a:xfrm>
            <a:off x="1763688" y="3861048"/>
            <a:ext cx="283727" cy="3600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3332734" y="2113692"/>
            <a:ext cx="360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6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27" name="Přímá spojnice se šipkou 26"/>
          <p:cNvCxnSpPr/>
          <p:nvPr/>
        </p:nvCxnSpPr>
        <p:spPr>
          <a:xfrm flipH="1" flipV="1">
            <a:off x="3041192" y="2060848"/>
            <a:ext cx="341440" cy="2880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3074099" y="3265819"/>
            <a:ext cx="256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7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16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20" y="0"/>
            <a:ext cx="6512511" cy="1143000"/>
          </a:xfrm>
        </p:spPr>
        <p:txBody>
          <a:bodyPr/>
          <a:lstStyle/>
          <a:p>
            <a:r>
              <a:rPr lang="cs-CZ" dirty="0" smtClean="0"/>
              <a:t>Poloostrovy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716016" y="1449194"/>
            <a:ext cx="4104456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Doplň podle mapy: </a:t>
            </a:r>
          </a:p>
          <a:p>
            <a:pPr marL="4572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   </a:t>
            </a:r>
            <a:r>
              <a:rPr lang="cs-CZ" sz="2400" dirty="0" smtClean="0"/>
              <a:t>Labrador</a:t>
            </a:r>
            <a:endParaRPr lang="cs-CZ" sz="2400" dirty="0" smtClean="0"/>
          </a:p>
          <a:p>
            <a:pPr marL="45720" indent="0">
              <a:buNone/>
            </a:pPr>
            <a:r>
              <a:rPr lang="cs-CZ" sz="2400" dirty="0"/>
              <a:t>	 </a:t>
            </a:r>
            <a:r>
              <a:rPr lang="cs-CZ" sz="2400" dirty="0" smtClean="0"/>
              <a:t>  Aljaška</a:t>
            </a:r>
          </a:p>
          <a:p>
            <a:pPr marL="4572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   Florida</a:t>
            </a:r>
          </a:p>
          <a:p>
            <a:pPr marL="4572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   Kalifornský</a:t>
            </a:r>
          </a:p>
          <a:p>
            <a:pPr marL="4572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   </a:t>
            </a:r>
            <a:r>
              <a:rPr lang="cs-CZ" sz="2400" dirty="0" err="1" smtClean="0"/>
              <a:t>Yucatán</a:t>
            </a:r>
            <a:endParaRPr lang="cs-CZ" sz="2400" dirty="0" smtClean="0"/>
          </a:p>
          <a:p>
            <a:pPr marL="4572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   Patagonie</a:t>
            </a:r>
          </a:p>
        </p:txBody>
      </p:sp>
      <p:pic>
        <p:nvPicPr>
          <p:cNvPr id="4" name="Picture 2" descr="File:N&amp;SAmerica-p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34" y="680986"/>
            <a:ext cx="3717475" cy="559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25848" y="6275880"/>
            <a:ext cx="37174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CIA, original political map from Perry-</a:t>
            </a:r>
            <a:r>
              <a:rPr lang="en-US" sz="800" dirty="0" err="1" smtClean="0">
                <a:solidFill>
                  <a:schemeClr val="bg1">
                    <a:lumMod val="75000"/>
                  </a:schemeClr>
                </a:solidFill>
              </a:rPr>
              <a:t>Castañeda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 Library Map Collection; University of Texas Library Online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http://commons.wikimedia.org/wiki/File:N%26SAmerica-pol.jpg</a:t>
            </a:r>
          </a:p>
          <a:p>
            <a:endParaRPr lang="cs-CZ" sz="800" dirty="0" smtClean="0"/>
          </a:p>
          <a:p>
            <a:endParaRPr lang="cs-CZ" sz="800" dirty="0"/>
          </a:p>
        </p:txBody>
      </p:sp>
      <p:sp>
        <p:nvSpPr>
          <p:cNvPr id="7" name="Ovál 6"/>
          <p:cNvSpPr/>
          <p:nvPr/>
        </p:nvSpPr>
        <p:spPr>
          <a:xfrm>
            <a:off x="2401754" y="5517232"/>
            <a:ext cx="514061" cy="64807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116901" y="5579658"/>
            <a:ext cx="188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 flipH="1">
            <a:off x="2305750" y="2924944"/>
            <a:ext cx="46605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2717099" y="2663334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2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 rot="20379646">
            <a:off x="1033749" y="2567764"/>
            <a:ext cx="310236" cy="60551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683568" y="2663334"/>
            <a:ext cx="288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3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468238" y="1628800"/>
            <a:ext cx="2330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4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 rot="2170083">
            <a:off x="1874276" y="3094573"/>
            <a:ext cx="203788" cy="35824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1724746" y="3460288"/>
            <a:ext cx="284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5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063527" y="717598"/>
            <a:ext cx="250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6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90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-5670"/>
            <a:ext cx="6512511" cy="1143000"/>
          </a:xfrm>
        </p:spPr>
        <p:txBody>
          <a:bodyPr/>
          <a:lstStyle/>
          <a:p>
            <a:r>
              <a:rPr lang="cs-CZ" dirty="0" smtClean="0"/>
              <a:t>Krajní body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427984" y="1700808"/>
            <a:ext cx="4536504" cy="462684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S – </a:t>
            </a:r>
            <a:r>
              <a:rPr lang="cs-CZ" sz="2400" dirty="0" err="1" smtClean="0"/>
              <a:t>Murchisonův</a:t>
            </a:r>
            <a:r>
              <a:rPr lang="cs-CZ" sz="2400" dirty="0" smtClean="0"/>
              <a:t> mys – </a:t>
            </a:r>
            <a:r>
              <a:rPr lang="cs-CZ" sz="2400" dirty="0" smtClean="0"/>
              <a:t>   </a:t>
            </a:r>
          </a:p>
          <a:p>
            <a:pPr marL="45720" indent="0">
              <a:buNone/>
            </a:pPr>
            <a:r>
              <a:rPr lang="cs-CZ" sz="2400" dirty="0" smtClean="0"/>
              <a:t>       poloostrov </a:t>
            </a:r>
            <a:r>
              <a:rPr lang="cs-CZ" sz="2400" dirty="0" err="1" smtClean="0"/>
              <a:t>Boothia</a:t>
            </a:r>
            <a:endParaRPr lang="cs-CZ" sz="2400" dirty="0" smtClean="0"/>
          </a:p>
          <a:p>
            <a:r>
              <a:rPr lang="cs-CZ" sz="2400" dirty="0" smtClean="0"/>
              <a:t>J – </a:t>
            </a:r>
            <a:r>
              <a:rPr lang="cs-CZ" sz="2400" dirty="0" smtClean="0"/>
              <a:t>mys </a:t>
            </a:r>
            <a:r>
              <a:rPr lang="cs-CZ" sz="2400" dirty="0" err="1" smtClean="0"/>
              <a:t>Froward</a:t>
            </a:r>
            <a:r>
              <a:rPr lang="cs-CZ" sz="2400" dirty="0" smtClean="0"/>
              <a:t> – Patagonie</a:t>
            </a:r>
          </a:p>
          <a:p>
            <a:r>
              <a:rPr lang="cs-CZ" sz="2400" dirty="0" smtClean="0"/>
              <a:t>V – </a:t>
            </a:r>
            <a:r>
              <a:rPr lang="cs-CZ" sz="2400" dirty="0" smtClean="0"/>
              <a:t>mys </a:t>
            </a:r>
            <a:r>
              <a:rPr lang="cs-CZ" sz="2400" dirty="0" err="1" smtClean="0"/>
              <a:t>Branco</a:t>
            </a:r>
            <a:endParaRPr lang="cs-CZ" sz="2400" dirty="0" smtClean="0"/>
          </a:p>
          <a:p>
            <a:r>
              <a:rPr lang="cs-CZ" sz="2400" dirty="0" smtClean="0"/>
              <a:t>Z – </a:t>
            </a:r>
            <a:r>
              <a:rPr lang="cs-CZ" sz="2400" dirty="0" smtClean="0"/>
              <a:t>mys </a:t>
            </a:r>
            <a:r>
              <a:rPr lang="cs-CZ" sz="2400" dirty="0" smtClean="0"/>
              <a:t>prince Waleského</a:t>
            </a:r>
            <a:endParaRPr lang="cs-CZ" sz="2400" dirty="0"/>
          </a:p>
        </p:txBody>
      </p:sp>
      <p:pic>
        <p:nvPicPr>
          <p:cNvPr id="4" name="Picture 2" descr="File:N&amp;SAmerica-p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33" y="680986"/>
            <a:ext cx="3717475" cy="559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52634" y="6275880"/>
            <a:ext cx="3717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CIA, original political map from Perry-</a:t>
            </a:r>
            <a:r>
              <a:rPr lang="en-US" sz="800" dirty="0" err="1" smtClean="0">
                <a:solidFill>
                  <a:schemeClr val="bg1">
                    <a:lumMod val="75000"/>
                  </a:schemeClr>
                </a:solidFill>
              </a:rPr>
              <a:t>Castañeda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 Library Map Collection; University of Texas Library Online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http://commons.wikimedia.org/wiki/File:N%26SAmerica-pol.jpg</a:t>
            </a:r>
          </a:p>
          <a:p>
            <a:endParaRPr lang="cs-CZ" sz="800" dirty="0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1835696" y="680986"/>
            <a:ext cx="288032" cy="58777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2020498" y="6093296"/>
            <a:ext cx="57606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4139952" y="3645024"/>
            <a:ext cx="0" cy="57606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552632" y="908720"/>
            <a:ext cx="634991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8993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-828600" y="0"/>
            <a:ext cx="9144000" cy="1143000"/>
          </a:xfrm>
        </p:spPr>
        <p:txBody>
          <a:bodyPr/>
          <a:lstStyle/>
          <a:p>
            <a:r>
              <a:rPr lang="cs-CZ" dirty="0" smtClean="0"/>
              <a:t>Opakování – doplň pojmy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107504" y="908720"/>
            <a:ext cx="6400800" cy="3474720"/>
          </a:xfrm>
        </p:spPr>
        <p:txBody>
          <a:bodyPr>
            <a:normAutofit fontScale="92500" lnSpcReduction="20000"/>
          </a:bodyPr>
          <a:lstStyle/>
          <a:p>
            <a:r>
              <a:rPr lang="cs-CZ" sz="2600" dirty="0" smtClean="0"/>
              <a:t>Nejjižnější bod Ameriky –  </a:t>
            </a:r>
          </a:p>
          <a:p>
            <a:r>
              <a:rPr lang="cs-CZ" sz="2600" dirty="0" smtClean="0"/>
              <a:t>Rozhraní mezi Severní a Jižní Amerikou – </a:t>
            </a:r>
          </a:p>
          <a:p>
            <a:r>
              <a:rPr lang="cs-CZ" sz="2600" dirty="0" smtClean="0"/>
              <a:t>Největší poloostrov – </a:t>
            </a:r>
          </a:p>
          <a:p>
            <a:r>
              <a:rPr lang="cs-CZ" sz="2600" dirty="0" smtClean="0"/>
              <a:t>Rovníkové souostroví – </a:t>
            </a:r>
          </a:p>
          <a:p>
            <a:r>
              <a:rPr lang="cs-CZ" sz="2600" dirty="0" smtClean="0"/>
              <a:t>2 poloostrovy patřící USA – </a:t>
            </a:r>
          </a:p>
          <a:p>
            <a:r>
              <a:rPr lang="cs-CZ" sz="2600" dirty="0" smtClean="0"/>
              <a:t>Rozloha Ameriky – </a:t>
            </a:r>
          </a:p>
          <a:p>
            <a:r>
              <a:rPr lang="cs-CZ" sz="2600" dirty="0" smtClean="0"/>
              <a:t>Důležitá rovnoběžka na jižní polokouli – </a:t>
            </a:r>
          </a:p>
          <a:p>
            <a:r>
              <a:rPr lang="cs-CZ" sz="2600" dirty="0" smtClean="0"/>
              <a:t>Poloostrov s Aztéckou minulostí - </a:t>
            </a:r>
          </a:p>
          <a:p>
            <a:endParaRPr lang="cs-CZ" sz="2400" dirty="0" smtClean="0"/>
          </a:p>
          <a:p>
            <a:pPr marL="45720" indent="0">
              <a:buNone/>
            </a:pPr>
            <a:endParaRPr lang="cs-CZ" sz="2400" dirty="0" smtClean="0"/>
          </a:p>
        </p:txBody>
      </p:sp>
      <p:pic>
        <p:nvPicPr>
          <p:cNvPr id="2050" name="Picture 2" descr="File:Chichen-Itza El Castill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05" t="13555" r="2742" b="7440"/>
          <a:stretch/>
        </p:blipFill>
        <p:spPr bwMode="auto">
          <a:xfrm>
            <a:off x="467544" y="4293096"/>
            <a:ext cx="3624943" cy="2197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ile:Americas (orthographic projection)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699" y="4014292"/>
            <a:ext cx="2533397" cy="2533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 flipV="1">
            <a:off x="6567970" y="4815576"/>
            <a:ext cx="94555" cy="57606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6685511" y="5589240"/>
            <a:ext cx="792088" cy="29952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4090661" y="836712"/>
            <a:ext cx="4295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m</a:t>
            </a:r>
            <a:r>
              <a:rPr lang="cs-CZ" sz="2400" dirty="0" smtClean="0">
                <a:solidFill>
                  <a:srgbClr val="FF0000"/>
                </a:solidFill>
              </a:rPr>
              <a:t>ys </a:t>
            </a:r>
            <a:r>
              <a:rPr lang="cs-CZ" sz="2400" dirty="0" err="1" smtClean="0">
                <a:solidFill>
                  <a:srgbClr val="FF0000"/>
                </a:solidFill>
              </a:rPr>
              <a:t>Froward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065103" y="1297700"/>
            <a:ext cx="4295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Panamská šíje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634712" y="1700808"/>
            <a:ext cx="4295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Aljaška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864191" y="2060848"/>
            <a:ext cx="4295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Galapágy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368247" y="2422780"/>
            <a:ext cx="4295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Florida, Aljaška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275856" y="2884445"/>
            <a:ext cx="4295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42 mil. km</a:t>
            </a:r>
            <a:r>
              <a:rPr lang="cs-CZ" sz="2400" baseline="30000" dirty="0" smtClean="0">
                <a:solidFill>
                  <a:srgbClr val="FF0000"/>
                </a:solidFill>
              </a:rPr>
              <a:t>2</a:t>
            </a:r>
            <a:endParaRPr lang="cs-CZ" sz="2400" baseline="30000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065103" y="4729920"/>
            <a:ext cx="490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5962699" y="3247323"/>
            <a:ext cx="4295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o</a:t>
            </a:r>
            <a:r>
              <a:rPr lang="cs-CZ" sz="2400" dirty="0" smtClean="0">
                <a:solidFill>
                  <a:srgbClr val="FF0000"/>
                </a:solidFill>
              </a:rPr>
              <a:t>bratník Kozoroha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076056" y="3674843"/>
            <a:ext cx="4295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Yucatán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652120" y="6431291"/>
            <a:ext cx="3312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A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utor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Martin23230</a:t>
            </a: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http://commons.wikimedia.org/wiki/File:Americas_(orthographic_projection).svg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67544" y="6490185"/>
            <a:ext cx="38164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A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utor: </a:t>
            </a:r>
            <a:r>
              <a:rPr lang="es-ES" sz="800" dirty="0">
                <a:solidFill>
                  <a:schemeClr val="bg1">
                    <a:lumMod val="75000"/>
                  </a:schemeClr>
                </a:solidFill>
              </a:rPr>
              <a:t> Photography by Cesar Ramirez.castillo de diego siles su segunda </a:t>
            </a:r>
            <a:r>
              <a:rPr lang="es-ES" sz="800" dirty="0" smtClean="0">
                <a:solidFill>
                  <a:schemeClr val="bg1">
                    <a:lumMod val="75000"/>
                  </a:schemeClr>
                </a:solidFill>
              </a:rPr>
              <a:t>casa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http://commons.wikimedia.org/wiki/File:Chichen-Itza_El_Castillo.jpg</a:t>
            </a:r>
          </a:p>
        </p:txBody>
      </p:sp>
    </p:spTree>
    <p:extLst>
      <p:ext uri="{BB962C8B-B14F-4D97-AF65-F5344CB8AC3E}">
        <p14:creationId xmlns:p14="http://schemas.microsoft.com/office/powerpoint/2010/main" val="2117345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0" grpId="0"/>
      <p:bldP spid="21" grpId="0"/>
      <p:bldP spid="22" grpId="0"/>
      <p:bldP spid="23" grpId="0"/>
      <p:bldP spid="33" grpId="0"/>
      <p:bldP spid="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323528" y="260648"/>
            <a:ext cx="8568952" cy="3475037"/>
          </a:xfrm>
        </p:spPr>
        <p:txBody>
          <a:bodyPr>
            <a:noAutofit/>
          </a:bodyPr>
          <a:lstStyle/>
          <a:p>
            <a:r>
              <a:rPr lang="cs-CZ" sz="2400" u="sng" dirty="0"/>
              <a:t>Seznam pramenů a literatury</a:t>
            </a:r>
            <a:r>
              <a:rPr lang="cs-CZ" sz="2000" u="sng" dirty="0" smtClean="0"/>
              <a:t>:</a:t>
            </a:r>
            <a:endParaRPr lang="cs-CZ" sz="2000" u="sng" dirty="0"/>
          </a:p>
          <a:p>
            <a:r>
              <a:rPr lang="cs-CZ" sz="2000" dirty="0"/>
              <a:t>http://cs.wikipedia.org</a:t>
            </a:r>
          </a:p>
          <a:p>
            <a:r>
              <a:rPr lang="cs-CZ" sz="2000" dirty="0"/>
              <a:t>http://commons.wikimedia.org/wiki/Main_Page</a:t>
            </a:r>
          </a:p>
          <a:p>
            <a:r>
              <a:rPr lang="cs-CZ" sz="2000" dirty="0"/>
              <a:t>SW </a:t>
            </a:r>
            <a:r>
              <a:rPr lang="cs-CZ" sz="2000" dirty="0" err="1"/>
              <a:t>Activ</a:t>
            </a:r>
            <a:r>
              <a:rPr lang="cs-CZ" sz="2000" dirty="0"/>
              <a:t> Studio a </a:t>
            </a:r>
            <a:r>
              <a:rPr lang="cs-CZ" sz="2000" dirty="0" err="1"/>
              <a:t>Activ</a:t>
            </a:r>
            <a:r>
              <a:rPr lang="cs-CZ" sz="2000" dirty="0"/>
              <a:t> </a:t>
            </a:r>
            <a:r>
              <a:rPr lang="cs-CZ" sz="2000" dirty="0" err="1" smtClean="0"/>
              <a:t>Inspire</a:t>
            </a:r>
            <a:endParaRPr lang="cs-CZ" sz="2000" dirty="0"/>
          </a:p>
          <a:p>
            <a:r>
              <a:rPr lang="cs-CZ" sz="2000" dirty="0"/>
              <a:t>Všechny odkazy dostupné pod licencí Public </a:t>
            </a:r>
            <a:r>
              <a:rPr lang="cs-CZ" sz="2000" dirty="0" err="1"/>
              <a:t>Domain</a:t>
            </a:r>
            <a:r>
              <a:rPr lang="cs-CZ" sz="2000" dirty="0"/>
              <a:t> nebo </a:t>
            </a:r>
            <a:r>
              <a:rPr lang="cs-CZ" sz="2000" dirty="0" err="1"/>
              <a:t>Creativ</a:t>
            </a:r>
            <a:r>
              <a:rPr lang="cs-CZ" sz="2000" dirty="0"/>
              <a:t> </a:t>
            </a:r>
            <a:r>
              <a:rPr lang="cs-CZ" sz="2000" dirty="0" err="1"/>
              <a:t>Commons</a:t>
            </a:r>
            <a:r>
              <a:rPr lang="cs-CZ" sz="2000" dirty="0"/>
              <a:t> (autor a odkaz uveden pod obrázkem</a:t>
            </a:r>
            <a:r>
              <a:rPr lang="cs-CZ" sz="2000" dirty="0" smtClean="0"/>
              <a:t>).</a:t>
            </a:r>
            <a:endParaRPr lang="cs-CZ" sz="2000" dirty="0"/>
          </a:p>
          <a:p>
            <a:r>
              <a:rPr lang="cs-CZ" sz="2000" dirty="0" smtClean="0"/>
              <a:t>SVATOŇOVÁ</a:t>
            </a:r>
            <a:r>
              <a:rPr lang="cs-CZ" sz="2000" dirty="0"/>
              <a:t>, H., J. KOLEJKA, P. CHALUPA a D. </a:t>
            </a:r>
            <a:r>
              <a:rPr lang="cs-CZ" sz="2000" dirty="0" smtClean="0"/>
              <a:t>H</a:t>
            </a:r>
            <a:r>
              <a:rPr lang="cs-CZ" sz="2000" dirty="0"/>
              <a:t>Ü</a:t>
            </a:r>
            <a:r>
              <a:rPr lang="cs-CZ" sz="2000" dirty="0" smtClean="0"/>
              <a:t>BELOVÁ</a:t>
            </a:r>
            <a:r>
              <a:rPr lang="cs-CZ" sz="2000" dirty="0"/>
              <a:t>. </a:t>
            </a:r>
            <a:r>
              <a:rPr lang="cs-CZ" sz="2000" i="1" dirty="0"/>
              <a:t>Zeměpis: Putování po světadílech, 1. díl, Amerika, Afrika</a:t>
            </a:r>
            <a:r>
              <a:rPr lang="cs-CZ" sz="2000" dirty="0"/>
              <a:t>. 1. vyd. Brno: NOVÁ ŠKOLA, s. r. o, 2008. ISBN 80-7289-095-6.</a:t>
            </a:r>
          </a:p>
          <a:p>
            <a:r>
              <a:rPr lang="cs-CZ" sz="2000" dirty="0"/>
              <a:t>KOLEKTIV AUTORŮ. </a:t>
            </a:r>
            <a:r>
              <a:rPr lang="cs-CZ" sz="2000" i="1" dirty="0"/>
              <a:t>Školní atlas světa</a:t>
            </a:r>
            <a:r>
              <a:rPr lang="cs-CZ" sz="2000" dirty="0"/>
              <a:t>. 7. vyd. Praha: Kartografie Praha a. s., 2002. ISBN 80-7011-582-3</a:t>
            </a:r>
            <a:r>
              <a:rPr lang="cs-CZ" sz="2000" dirty="0" smtClean="0"/>
              <a:t>.</a:t>
            </a:r>
            <a:endParaRPr lang="cs-CZ" sz="2000" dirty="0"/>
          </a:p>
          <a:p>
            <a:r>
              <a:rPr lang="cs-CZ" sz="2000" dirty="0"/>
              <a:t>KOLEKTIV AUTORŮ. </a:t>
            </a:r>
            <a:r>
              <a:rPr lang="cs-CZ" sz="2000" i="1" dirty="0"/>
              <a:t>Školní atlas světa</a:t>
            </a:r>
            <a:r>
              <a:rPr lang="cs-CZ" sz="2000" dirty="0"/>
              <a:t>. 1. vyd. Praha: Kartografie Praha a. s., 2004. ISBN 80-7011-730-3. </a:t>
            </a:r>
            <a:br>
              <a:rPr lang="cs-CZ" sz="2000" dirty="0"/>
            </a:br>
            <a:endParaRPr lang="cs-CZ" sz="2000" dirty="0"/>
          </a:p>
          <a:p>
            <a:r>
              <a:rPr lang="cs-CZ" sz="2000" dirty="0"/>
              <a:t>Materiál je určen pro bezplatné používání pro potřeby výuky a vzdělávání na všech typech škol a školských zařízení. Jakékoliv další využití podléhá autorskému zákonu.</a:t>
            </a:r>
          </a:p>
        </p:txBody>
      </p:sp>
    </p:spTree>
    <p:extLst>
      <p:ext uri="{BB962C8B-B14F-4D97-AF65-F5344CB8AC3E}">
        <p14:creationId xmlns:p14="http://schemas.microsoft.com/office/powerpoint/2010/main" val="2107100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302</TotalTime>
  <Words>505</Words>
  <Application>Microsoft Office PowerPoint</Application>
  <PresentationFormat>Předvádění na obrazovce (4:3)</PresentationFormat>
  <Paragraphs>146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Prezentace aplikace PowerPoint</vt:lpstr>
      <vt:lpstr>Amerika - členitost</vt:lpstr>
      <vt:lpstr>Rozloha</vt:lpstr>
      <vt:lpstr>Seřaď světadíly podle rozlohy</vt:lpstr>
      <vt:lpstr>Poloha</vt:lpstr>
      <vt:lpstr>Členitost, poloha</vt:lpstr>
      <vt:lpstr>Ostrovy</vt:lpstr>
      <vt:lpstr>Poloostrovy</vt:lpstr>
      <vt:lpstr>Krajní body</vt:lpstr>
      <vt:lpstr>Opakování – doplň pojmy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Amerika - členitost</dc:title>
  <dc:creator>uživatel</dc:creator>
  <cp:lastModifiedBy>uživatel</cp:lastModifiedBy>
  <cp:revision>31</cp:revision>
  <dcterms:created xsi:type="dcterms:W3CDTF">2013-06-24T11:48:40Z</dcterms:created>
  <dcterms:modified xsi:type="dcterms:W3CDTF">2013-06-25T12:55:21Z</dcterms:modified>
</cp:coreProperties>
</file>