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60" r:id="rId7"/>
    <p:sldId id="261" r:id="rId8"/>
    <p:sldId id="262" r:id="rId9"/>
    <p:sldId id="266" r:id="rId10"/>
    <p:sldId id="263" r:id="rId11"/>
    <p:sldId id="264" r:id="rId12"/>
    <p:sldId id="265" r:id="rId13"/>
    <p:sldId id="267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7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86712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Tvoření slov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403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000" dirty="0" smtClean="0"/>
          </a:p>
          <a:p>
            <a:r>
              <a:rPr lang="cs-CZ" sz="2800" dirty="0" smtClean="0"/>
              <a:t>Prezentace v PowerPointu je určena žákům II. stupně a slouží k připomenutí učiva o slovotvorbě. Žáci si vybaví, příp. rozšíří znalosti o daném tématu a následně je aplikují na úkolech, součástí kterých je i 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4200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TVOŘENÍ SLOV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78635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1143000"/>
          </a:xfrm>
        </p:spPr>
        <p:txBody>
          <a:bodyPr/>
          <a:lstStyle/>
          <a:p>
            <a:r>
              <a:rPr lang="cs-CZ" dirty="0" smtClean="0"/>
              <a:t>Nová slova v češtině vznikají několika způsoby: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95157" y="2192672"/>
            <a:ext cx="3960440" cy="230425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95636" y="3032085"/>
            <a:ext cx="3564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ODVOZOVÁNÍ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5076056" y="2203122"/>
            <a:ext cx="288032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3073175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PŘEJÍMÁNÍ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3563888" y="4509120"/>
            <a:ext cx="4392488" cy="151216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4869160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SKLÁDÁNÍ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1091421" y="4509120"/>
            <a:ext cx="2448272" cy="15121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493071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ZKRACOVÁNÍ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2171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  <p:bldP spid="9" grpId="0" animBg="1"/>
      <p:bldP spid="10" grpId="0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04664"/>
            <a:ext cx="6512511" cy="1143000"/>
          </a:xfrm>
        </p:spPr>
        <p:txBody>
          <a:bodyPr/>
          <a:lstStyle/>
          <a:p>
            <a:r>
              <a:rPr lang="cs-CZ" dirty="0" smtClean="0"/>
              <a:t>ODVOZOVÁNÍ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56792"/>
            <a:ext cx="8208912" cy="1800200"/>
          </a:xfrm>
        </p:spPr>
        <p:txBody>
          <a:bodyPr>
            <a:norm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ro češtinu nejtypičtější způsob tvoření slov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dvozujeme pomocí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předpon</a:t>
            </a:r>
            <a:r>
              <a:rPr lang="cs-CZ" sz="2800" dirty="0" smtClean="0"/>
              <a:t> a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přípon</a:t>
            </a:r>
            <a:endParaRPr lang="cs-CZ" sz="2800" dirty="0" smtClean="0"/>
          </a:p>
          <a:p>
            <a:r>
              <a:rPr lang="cs-CZ" sz="2800" dirty="0" smtClean="0"/>
              <a:t>např.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2852936"/>
            <a:ext cx="48965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       </a:t>
            </a:r>
            <a:r>
              <a:rPr lang="cs-CZ" sz="4000" b="1" dirty="0" err="1" smtClean="0">
                <a:solidFill>
                  <a:srgbClr val="FF0000"/>
                </a:solidFill>
              </a:rPr>
              <a:t>MOŘ</a:t>
            </a:r>
            <a:r>
              <a:rPr lang="cs-CZ" sz="4000" b="1" dirty="0" err="1" smtClean="0"/>
              <a:t>e</a:t>
            </a:r>
            <a:endParaRPr lang="cs-CZ" sz="4000" b="1" dirty="0" smtClean="0"/>
          </a:p>
          <a:p>
            <a:r>
              <a:rPr lang="cs-CZ" sz="4000" b="1" dirty="0" smtClean="0"/>
              <a:t>	  </a:t>
            </a:r>
            <a:r>
              <a:rPr lang="cs-CZ" sz="4000" b="1" dirty="0" err="1" smtClean="0">
                <a:solidFill>
                  <a:schemeClr val="accent1"/>
                </a:solidFill>
              </a:rPr>
              <a:t>ná</a:t>
            </a:r>
            <a:r>
              <a:rPr lang="cs-CZ" sz="4000" b="1" dirty="0" err="1" smtClean="0">
                <a:solidFill>
                  <a:srgbClr val="FF0000"/>
                </a:solidFill>
              </a:rPr>
              <a:t>MOŘ</a:t>
            </a:r>
            <a:r>
              <a:rPr lang="cs-CZ" sz="4000" b="1" dirty="0" err="1" smtClean="0">
                <a:solidFill>
                  <a:schemeClr val="accent3">
                    <a:lumMod val="75000"/>
                  </a:schemeClr>
                </a:solidFill>
              </a:rPr>
              <a:t>ník</a:t>
            </a:r>
            <a:endParaRPr lang="cs-CZ" sz="4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4000" b="1" dirty="0"/>
              <a:t>	</a:t>
            </a:r>
            <a:r>
              <a:rPr lang="cs-CZ" sz="4000" b="1" dirty="0" err="1" smtClean="0">
                <a:solidFill>
                  <a:schemeClr val="accent1"/>
                </a:solidFill>
              </a:rPr>
              <a:t>nad</a:t>
            </a:r>
            <a:r>
              <a:rPr lang="cs-CZ" sz="4000" b="1" dirty="0" err="1" smtClean="0">
                <a:solidFill>
                  <a:srgbClr val="FF0000"/>
                </a:solidFill>
              </a:rPr>
              <a:t>MOŘ</a:t>
            </a:r>
            <a:r>
              <a:rPr lang="cs-CZ" sz="4000" b="1" dirty="0" err="1" smtClean="0">
                <a:solidFill>
                  <a:schemeClr val="accent3">
                    <a:lumMod val="75000"/>
                  </a:schemeClr>
                </a:solidFill>
              </a:rPr>
              <a:t>sk</a:t>
            </a:r>
            <a:r>
              <a:rPr lang="cs-CZ" sz="4000" b="1" dirty="0" err="1" smtClean="0"/>
              <a:t>á</a:t>
            </a:r>
            <a:r>
              <a:rPr lang="cs-CZ" sz="4000" b="1" dirty="0" smtClean="0"/>
              <a:t> 	    	  </a:t>
            </a:r>
            <a:r>
              <a:rPr lang="cs-CZ" sz="4000" b="1" dirty="0"/>
              <a:t> </a:t>
            </a:r>
            <a:r>
              <a:rPr lang="cs-CZ" sz="4000" b="1" dirty="0" smtClean="0"/>
              <a:t> </a:t>
            </a:r>
            <a:r>
              <a:rPr lang="cs-CZ" sz="4000" b="1" dirty="0" err="1" smtClean="0">
                <a:solidFill>
                  <a:schemeClr val="accent1"/>
                </a:solidFill>
              </a:rPr>
              <a:t>ú</a:t>
            </a:r>
            <a:r>
              <a:rPr lang="cs-CZ" sz="4000" b="1" dirty="0" err="1" smtClean="0">
                <a:solidFill>
                  <a:srgbClr val="FF0000"/>
                </a:solidFill>
              </a:rPr>
              <a:t>MOŘ</a:t>
            </a:r>
            <a:r>
              <a:rPr lang="cs-CZ" sz="4000" b="1" dirty="0" err="1" smtClean="0"/>
              <a:t>í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4653136"/>
            <a:ext cx="2592288" cy="181588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ořen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ředpona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řípona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oncovka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AZ6XTNW6\MM9002868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1656184" cy="182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ALIX507T\MM90004665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25144"/>
            <a:ext cx="1512168" cy="95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06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04664"/>
            <a:ext cx="6512511" cy="1143000"/>
          </a:xfrm>
        </p:spPr>
        <p:txBody>
          <a:bodyPr/>
          <a:lstStyle/>
          <a:p>
            <a:r>
              <a:rPr lang="cs-CZ" dirty="0" smtClean="0"/>
              <a:t>SKLÁDÁNÍ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56792"/>
            <a:ext cx="8208912" cy="1800200"/>
          </a:xfrm>
        </p:spPr>
        <p:txBody>
          <a:bodyPr>
            <a:norm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lovo vznikne spojením dvou či více slov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apř. </a:t>
            </a:r>
            <a:r>
              <a:rPr lang="cs-CZ" sz="2800" b="1" dirty="0" smtClean="0"/>
              <a:t>děj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r>
              <a:rPr lang="cs-CZ" sz="2800" b="1" dirty="0" smtClean="0"/>
              <a:t>pis, tepl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r>
              <a:rPr lang="cs-CZ" sz="2800" b="1" dirty="0" smtClean="0"/>
              <a:t>měr, cukr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r>
              <a:rPr lang="cs-CZ" sz="2800" b="1" dirty="0" smtClean="0"/>
              <a:t>var, prav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r>
              <a:rPr lang="cs-CZ" sz="2800" b="1" dirty="0" smtClean="0"/>
              <a:t>pis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285293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67717"/>
            <a:ext cx="460851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-o-/-e- </a:t>
            </a:r>
            <a:r>
              <a:rPr lang="cs-CZ" sz="3200" dirty="0">
                <a:solidFill>
                  <a:srgbClr val="FF0000"/>
                </a:solidFill>
              </a:rPr>
              <a:t>tzv.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konektém</a:t>
            </a:r>
            <a:r>
              <a:rPr lang="cs-CZ" sz="3200" dirty="0" smtClean="0">
                <a:solidFill>
                  <a:srgbClr val="FF0000"/>
                </a:solidFill>
              </a:rPr>
              <a:t>,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tedy samohlásky vkládané mezi spojovaná slova kvůli lepší výslovnosti vzniklého slova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7" name="Picture 2" descr="C:\Users\Admin\AppData\Local\Microsoft\Windows\Temporary Internet Files\Content.IE5\T9QFXQCH\MM9002889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5322"/>
            <a:ext cx="1872208" cy="213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54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04664"/>
            <a:ext cx="6512511" cy="1143000"/>
          </a:xfrm>
        </p:spPr>
        <p:txBody>
          <a:bodyPr/>
          <a:lstStyle/>
          <a:p>
            <a:r>
              <a:rPr lang="cs-CZ" dirty="0" smtClean="0"/>
              <a:t>ZKRACOVÁNÍ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56792"/>
            <a:ext cx="8208912" cy="2520280"/>
          </a:xfrm>
        </p:spPr>
        <p:txBody>
          <a:bodyPr>
            <a:norm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kracováním vznikají:</a:t>
            </a:r>
          </a:p>
          <a:p>
            <a:pPr marL="880110" lvl="1" indent="-514350">
              <a:buFont typeface="+mj-lt"/>
              <a:buAutoNum type="alphaLcParenR"/>
            </a:pPr>
            <a:r>
              <a:rPr lang="cs-CZ" sz="2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kratky</a:t>
            </a:r>
            <a:r>
              <a:rPr lang="cs-CZ" sz="2600" dirty="0" smtClean="0"/>
              <a:t>, např. p., pí, fa, ČR, PSČ</a:t>
            </a:r>
          </a:p>
          <a:p>
            <a:pPr marL="880110" lvl="1" indent="-514350">
              <a:buFont typeface="+mj-lt"/>
              <a:buAutoNum type="alphaLcParenR"/>
            </a:pPr>
            <a:r>
              <a:rPr lang="cs-CZ" sz="2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kratková slova</a:t>
            </a:r>
            <a:r>
              <a:rPr lang="cs-CZ" sz="2600" dirty="0" smtClean="0"/>
              <a:t>, např. Čedok, </a:t>
            </a:r>
            <a:r>
              <a:rPr lang="cs-CZ" sz="2600" dirty="0" err="1" smtClean="0"/>
              <a:t>Pamep</a:t>
            </a:r>
            <a:r>
              <a:rPr lang="cs-CZ" sz="2600" dirty="0" smtClean="0"/>
              <a:t>, která lze (na rozdíl od zkratek) ohýbat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63688" y="285293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</a:t>
            </a:r>
            <a:endParaRPr lang="cs-CZ" sz="4000" b="1" dirty="0"/>
          </a:p>
        </p:txBody>
      </p:sp>
      <p:pic>
        <p:nvPicPr>
          <p:cNvPr id="2050" name="Picture 2" descr="C:\Users\Admin\AppData\Local\Microsoft\Windows\Temporary Internet Files\Content.IE5\NQLUJQOW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61048"/>
            <a:ext cx="1888604" cy="1888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DA9G4ISS\MM90035668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162271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68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04664"/>
            <a:ext cx="6512511" cy="1143000"/>
          </a:xfrm>
        </p:spPr>
        <p:txBody>
          <a:bodyPr/>
          <a:lstStyle/>
          <a:p>
            <a:r>
              <a:rPr lang="cs-CZ" dirty="0" smtClean="0"/>
              <a:t>PŘEJÍMÁNÍ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556792"/>
            <a:ext cx="8208912" cy="2520280"/>
          </a:xfrm>
        </p:spPr>
        <p:txBody>
          <a:bodyPr>
            <a:norm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lovní zásoba se obohacuje přejímáním z cizích jazyků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říve se přejímalo především z latiny a němčiny, v současnosti se hojně přejímá z angličtiny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63688" y="2852936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</a:t>
            </a:r>
            <a:endParaRPr lang="cs-CZ" sz="4000" b="1" dirty="0"/>
          </a:p>
        </p:txBody>
      </p:sp>
      <p:pic>
        <p:nvPicPr>
          <p:cNvPr id="3074" name="Picture 2" descr="C:\Users\Admin\AppData\Local\Microsoft\Windows\Temporary Internet Files\Content.IE5\T9QFXQCH\MM90023652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93096"/>
            <a:ext cx="1536948" cy="1735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DA9G4ISS\MM90004664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212735"/>
            <a:ext cx="1440160" cy="153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9083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800" dirty="0" smtClean="0"/>
              <a:t>ÚKOL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Vytvoř co nejvíce </a:t>
            </a:r>
            <a:r>
              <a:rPr lang="cs-CZ" sz="4800" dirty="0" smtClean="0"/>
              <a:t>	 	slov s daným 				kořenem: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7026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00909" y="1628800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</a:t>
            </a:r>
            <a:endParaRPr lang="cs-CZ" sz="9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N32Q4RXV\MM9003157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296" y="764704"/>
            <a:ext cx="1221259" cy="97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7245424"/>
            <a:ext cx="9252520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l</a:t>
            </a:r>
            <a:r>
              <a:rPr lang="cs-CZ" sz="4000" dirty="0" smtClean="0"/>
              <a:t>esík, lesíček, lesák, zálesák, polesí,</a:t>
            </a:r>
            <a:r>
              <a:rPr lang="cs-CZ" sz="4000" dirty="0"/>
              <a:t> </a:t>
            </a:r>
            <a:endParaRPr lang="cs-CZ" sz="4000" dirty="0" smtClean="0"/>
          </a:p>
          <a:p>
            <a:pPr algn="ctr"/>
            <a:r>
              <a:rPr lang="cs-CZ" sz="4000" dirty="0" smtClean="0"/>
              <a:t>lesní,</a:t>
            </a:r>
            <a:r>
              <a:rPr lang="cs-CZ" sz="4000" dirty="0"/>
              <a:t> lesník</a:t>
            </a:r>
            <a:r>
              <a:rPr lang="cs-CZ" sz="4000" dirty="0" smtClean="0"/>
              <a:t>, lesnický, lesnictví </a:t>
            </a:r>
          </a:p>
          <a:p>
            <a:pPr algn="ctr"/>
            <a:r>
              <a:rPr lang="cs-CZ" sz="4000" dirty="0" smtClean="0"/>
              <a:t>prales, lesostep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4032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81481E-6 L -0.0059 -0.414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-20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11760" y="1628800"/>
            <a:ext cx="4608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</a:t>
            </a:r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-O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Admin\AppData\Local\Microsoft\Windows\Temporary Internet Files\Content.IE5\91E6N3FU\MM9002364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4184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7461448"/>
            <a:ext cx="9144000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m</a:t>
            </a:r>
            <a:r>
              <a:rPr lang="cs-CZ" sz="4000" dirty="0" smtClean="0"/>
              <a:t>ěstečko, městys, městský, měšťan, náměstí, předměstí, příměstský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0761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7.40741E-7 L 0 -0.359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00909" y="1628800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</a:t>
            </a:r>
            <a:endParaRPr lang="cs-CZ" sz="9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Admin\AppData\Local\Microsoft\Windows\Temporary Internet Files\Content.IE5\91E6N3FU\MM90023644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826" y="27206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7317432"/>
            <a:ext cx="9144000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h</a:t>
            </a:r>
            <a:r>
              <a:rPr lang="cs-CZ" sz="4000" dirty="0" smtClean="0"/>
              <a:t>rádek, hrádeček, hradiště, hradní, hradba, (hradební), hradit (ohradit, ohrada, zahradit, zahrada)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0761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3333E-6 L 0 -0.403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1143000"/>
          </a:xfrm>
        </p:spPr>
        <p:txBody>
          <a:bodyPr/>
          <a:lstStyle/>
          <a:p>
            <a:r>
              <a:rPr lang="cs-CZ" sz="3200" dirty="0" smtClean="0"/>
              <a:t>Doplň správně </a:t>
            </a:r>
            <a:r>
              <a:rPr lang="cs-CZ" sz="3200" dirty="0" smtClean="0"/>
              <a:t>slova </a:t>
            </a:r>
            <a:r>
              <a:rPr lang="cs-CZ" sz="3200" dirty="0" smtClean="0"/>
              <a:t>podle způsobu vzniku: 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-1" y="1484784"/>
            <a:ext cx="2195737" cy="309634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421146" y="1499927"/>
            <a:ext cx="2123728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16016" y="1504620"/>
            <a:ext cx="2123728" cy="309634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20272" y="1484784"/>
            <a:ext cx="2111730" cy="309634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0" y="1484784"/>
            <a:ext cx="1979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ODVOZOVÁNÍ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93154" y="1504620"/>
            <a:ext cx="1979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PŘEJÍMÁNÍ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509268"/>
            <a:ext cx="1979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SKLÁDÁNÍ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1504620"/>
            <a:ext cx="1979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ZKRACOVÁNÍ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5013176"/>
            <a:ext cx="9144000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k</a:t>
            </a:r>
            <a:r>
              <a:rPr lang="cs-CZ" sz="2400" dirty="0" smtClean="0"/>
              <a:t>ino, pí, zeměpis, vyobrazený, SV, nejhospodárnější, Filip, velkolepý, guma, účast, web, zásuvka, risk, tzn., studenokrevný, Čedok, samoobsluha, MUDr., vodovod, neobvykle, automobil  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" y="2348880"/>
            <a:ext cx="21957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v</a:t>
            </a:r>
            <a:r>
              <a:rPr lang="cs-CZ" sz="2000" dirty="0" smtClean="0"/>
              <a:t>yobrazený</a:t>
            </a:r>
          </a:p>
          <a:p>
            <a:pPr algn="ctr"/>
            <a:r>
              <a:rPr lang="cs-CZ" sz="2000" dirty="0"/>
              <a:t>n</a:t>
            </a:r>
            <a:r>
              <a:rPr lang="cs-CZ" sz="2000" dirty="0" smtClean="0"/>
              <a:t>ejhospodárnější</a:t>
            </a:r>
          </a:p>
          <a:p>
            <a:pPr algn="ctr"/>
            <a:r>
              <a:rPr lang="cs-CZ" sz="2000" dirty="0"/>
              <a:t>ú</a:t>
            </a:r>
            <a:r>
              <a:rPr lang="cs-CZ" sz="2000" dirty="0" smtClean="0"/>
              <a:t>čast</a:t>
            </a:r>
          </a:p>
          <a:p>
            <a:pPr algn="ctr"/>
            <a:r>
              <a:rPr lang="cs-CZ" sz="2000" dirty="0"/>
              <a:t>z</a:t>
            </a:r>
            <a:r>
              <a:rPr lang="cs-CZ" sz="2000" dirty="0" smtClean="0"/>
              <a:t>ásuvka</a:t>
            </a:r>
          </a:p>
          <a:p>
            <a:pPr algn="ctr"/>
            <a:r>
              <a:rPr lang="cs-CZ" sz="2000" dirty="0" smtClean="0"/>
              <a:t>neobvykle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85142" y="2348880"/>
            <a:ext cx="21957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kino</a:t>
            </a:r>
          </a:p>
          <a:p>
            <a:pPr algn="ctr"/>
            <a:r>
              <a:rPr lang="cs-CZ" sz="2000" dirty="0" smtClean="0"/>
              <a:t>Filip</a:t>
            </a:r>
          </a:p>
          <a:p>
            <a:pPr algn="ctr"/>
            <a:r>
              <a:rPr lang="cs-CZ" sz="2000" dirty="0"/>
              <a:t>g</a:t>
            </a:r>
            <a:r>
              <a:rPr lang="cs-CZ" sz="2000" dirty="0" smtClean="0"/>
              <a:t>uma</a:t>
            </a:r>
          </a:p>
          <a:p>
            <a:pPr algn="ctr"/>
            <a:r>
              <a:rPr lang="cs-CZ" sz="2000" dirty="0"/>
              <a:t>w</a:t>
            </a:r>
            <a:r>
              <a:rPr lang="cs-CZ" sz="2000" dirty="0" smtClean="0"/>
              <a:t>eb</a:t>
            </a:r>
          </a:p>
          <a:p>
            <a:pPr algn="ctr"/>
            <a:r>
              <a:rPr lang="cs-CZ" sz="2000" dirty="0" smtClean="0"/>
              <a:t>risk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80012" y="2348880"/>
            <a:ext cx="21957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z</a:t>
            </a:r>
            <a:r>
              <a:rPr lang="cs-CZ" sz="2000" dirty="0" smtClean="0"/>
              <a:t>eměpis</a:t>
            </a:r>
          </a:p>
          <a:p>
            <a:pPr algn="ctr"/>
            <a:r>
              <a:rPr lang="cs-CZ" sz="2000" dirty="0"/>
              <a:t>v</a:t>
            </a:r>
            <a:r>
              <a:rPr lang="cs-CZ" sz="2000" dirty="0" smtClean="0"/>
              <a:t>elkolepý</a:t>
            </a:r>
          </a:p>
          <a:p>
            <a:pPr algn="ctr"/>
            <a:r>
              <a:rPr lang="cs-CZ" sz="2000" dirty="0"/>
              <a:t>s</a:t>
            </a:r>
            <a:r>
              <a:rPr lang="cs-CZ" sz="2000" dirty="0" smtClean="0"/>
              <a:t>tudenokrevný</a:t>
            </a:r>
          </a:p>
          <a:p>
            <a:pPr algn="ctr"/>
            <a:r>
              <a:rPr lang="cs-CZ" sz="2000" dirty="0"/>
              <a:t>s</a:t>
            </a:r>
            <a:r>
              <a:rPr lang="cs-CZ" sz="2000" dirty="0" smtClean="0"/>
              <a:t>amoobsluha</a:t>
            </a:r>
          </a:p>
          <a:p>
            <a:pPr algn="ctr"/>
            <a:r>
              <a:rPr lang="cs-CZ" sz="2000" dirty="0" smtClean="0"/>
              <a:t>vodovod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78269" y="2348880"/>
            <a:ext cx="21957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</a:t>
            </a:r>
            <a:r>
              <a:rPr lang="cs-CZ" sz="2000" dirty="0" smtClean="0"/>
              <a:t>í</a:t>
            </a:r>
          </a:p>
          <a:p>
            <a:pPr algn="ctr"/>
            <a:r>
              <a:rPr lang="cs-CZ" sz="2000" dirty="0" smtClean="0"/>
              <a:t>SV</a:t>
            </a:r>
          </a:p>
          <a:p>
            <a:pPr algn="ctr"/>
            <a:r>
              <a:rPr lang="cs-CZ" sz="2000" dirty="0"/>
              <a:t>t</a:t>
            </a:r>
            <a:r>
              <a:rPr lang="cs-CZ" sz="2000" dirty="0" smtClean="0"/>
              <a:t>zn.</a:t>
            </a:r>
          </a:p>
          <a:p>
            <a:pPr algn="ctr"/>
            <a:r>
              <a:rPr lang="cs-CZ" sz="2000" dirty="0" smtClean="0"/>
              <a:t>Čedok</a:t>
            </a:r>
          </a:p>
          <a:p>
            <a:pPr algn="ctr"/>
            <a:r>
              <a:rPr lang="cs-CZ" sz="2000" dirty="0" smtClean="0"/>
              <a:t>MUDr.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80778" y="4018813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automobil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7055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800" dirty="0" smtClean="0"/>
              <a:t>Použité obrázky jsou součástí programu Microsoft Office.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782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dirty="0" smtClean="0"/>
              <a:t>KONEC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65733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286</TotalTime>
  <Words>360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Anotace</vt:lpstr>
      <vt:lpstr>TVOŘENÍ SLOV</vt:lpstr>
      <vt:lpstr>Nová slova v češtině vznikají několika způsoby:</vt:lpstr>
      <vt:lpstr>ODVOZOVÁNÍ</vt:lpstr>
      <vt:lpstr>SKLÁDÁNÍ</vt:lpstr>
      <vt:lpstr>ZKRACOVÁNÍ</vt:lpstr>
      <vt:lpstr>PŘEJÍMÁNÍ</vt:lpstr>
      <vt:lpstr>ÚKOL</vt:lpstr>
      <vt:lpstr>Prezentace aplikace PowerPoint</vt:lpstr>
      <vt:lpstr>Prezentace aplikace PowerPoint</vt:lpstr>
      <vt:lpstr>Prezentace aplikace PowerPoint</vt:lpstr>
      <vt:lpstr>Doplň správně slova podle způsobu vzniku: </vt:lpstr>
      <vt:lpstr>Zdroj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TVOŘENÍ SLOV</dc:title>
  <dc:creator>Admin</dc:creator>
  <cp:lastModifiedBy>Admin</cp:lastModifiedBy>
  <cp:revision>20</cp:revision>
  <dcterms:created xsi:type="dcterms:W3CDTF">2012-10-03T04:28:02Z</dcterms:created>
  <dcterms:modified xsi:type="dcterms:W3CDTF">2006-10-28T07:14:47Z</dcterms:modified>
</cp:coreProperties>
</file>