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84" r:id="rId1"/>
  </p:sldMasterIdLst>
  <p:sldIdLst>
    <p:sldId id="273" r:id="rId2"/>
    <p:sldId id="274" r:id="rId3"/>
    <p:sldId id="256" r:id="rId4"/>
    <p:sldId id="257" r:id="rId5"/>
    <p:sldId id="258" r:id="rId6"/>
    <p:sldId id="259" r:id="rId7"/>
    <p:sldId id="260" r:id="rId8"/>
    <p:sldId id="263" r:id="rId9"/>
    <p:sldId id="262" r:id="rId10"/>
    <p:sldId id="264" r:id="rId11"/>
    <p:sldId id="268" r:id="rId12"/>
    <p:sldId id="269" r:id="rId13"/>
    <p:sldId id="270" r:id="rId14"/>
    <p:sldId id="266" r:id="rId15"/>
    <p:sldId id="271" r:id="rId16"/>
    <p:sldId id="272" r:id="rId17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0" d="100"/>
          <a:sy n="70" d="100"/>
        </p:scale>
        <p:origin x="-1164" y="-18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905000"/>
            <a:ext cx="7543800" cy="2593975"/>
          </a:xfrm>
        </p:spPr>
        <p:txBody>
          <a:bodyPr anchor="b"/>
          <a:lstStyle>
            <a:lvl1pPr>
              <a:defRPr sz="6600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4572000"/>
            <a:ext cx="6461760" cy="1066800"/>
          </a:xfrm>
        </p:spPr>
        <p:txBody>
          <a:bodyPr anchor="t">
            <a:normAutofit/>
          </a:bodyPr>
          <a:lstStyle>
            <a:lvl1pPr marL="0" indent="0" algn="l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5486400"/>
            <a:ext cx="7659687" cy="1168400"/>
          </a:xfrm>
        </p:spPr>
        <p:txBody>
          <a:bodyPr anchor="t"/>
          <a:lstStyle>
            <a:lvl1pPr algn="l">
              <a:defRPr sz="3600" b="0" cap="all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852863"/>
            <a:ext cx="6135687" cy="1633538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419600" y="1536192"/>
            <a:ext cx="3657600" cy="4590288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19600" y="1535113"/>
            <a:ext cx="3657600" cy="639762"/>
          </a:xfrm>
        </p:spPr>
        <p:txBody>
          <a:bodyPr anchor="b">
            <a:noAutofit/>
          </a:bodyPr>
          <a:lstStyle>
            <a:lvl1pPr marL="0" indent="0" algn="ctr">
              <a:buNone/>
              <a:defRPr sz="2000" b="1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419600" y="2174875"/>
            <a:ext cx="3657600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1" y="5495544"/>
            <a:ext cx="7772400" cy="594360"/>
          </a:xfrm>
        </p:spPr>
        <p:txBody>
          <a:bodyPr anchor="b"/>
          <a:lstStyle>
            <a:lvl1pPr algn="ctr">
              <a:defRPr sz="2200" b="1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4799" y="6096000"/>
            <a:ext cx="7772401" cy="609600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04800" y="381000"/>
            <a:ext cx="7772400" cy="494284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1752" y="5495278"/>
            <a:ext cx="7772400" cy="594626"/>
          </a:xfrm>
        </p:spPr>
        <p:txBody>
          <a:bodyPr anchor="b"/>
          <a:lstStyle>
            <a:lvl1pPr algn="ctr">
              <a:defRPr sz="2200" b="1">
                <a:ln>
                  <a:noFill/>
                </a:ln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458200" cy="54864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301752" y="6096000"/>
            <a:ext cx="7772400" cy="612648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1752600" cy="5851525"/>
          </a:xfrm>
        </p:spPr>
        <p:txBody>
          <a:bodyPr vert="eaVert" anchor="b" anchorCtr="0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6200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620000" cy="4800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Rectangle 6"/>
          <p:cNvSpPr/>
          <p:nvPr/>
        </p:nvSpPr>
        <p:spPr>
          <a:xfrm>
            <a:off x="8458200" y="0"/>
            <a:ext cx="685800" cy="68580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/>
          <p:cNvSpPr/>
          <p:nvPr/>
        </p:nvSpPr>
        <p:spPr>
          <a:xfrm>
            <a:off x="8458200" y="5486400"/>
            <a:ext cx="685800" cy="6858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31788" y="5648960"/>
            <a:ext cx="548640" cy="396240"/>
          </a:xfrm>
          <a:prstGeom prst="bracketPair">
            <a:avLst>
              <a:gd name="adj" fmla="val 17949"/>
            </a:avLst>
          </a:prstGeom>
          <a:ln w="19050">
            <a:solidFill>
              <a:srgbClr val="FFFFFF"/>
            </a:solidFill>
          </a:ln>
        </p:spPr>
        <p:txBody>
          <a:bodyPr vert="horz" lIns="0" tIns="0" rIns="0" bIns="0" rtlCol="0" anchor="ctr"/>
          <a:lstStyle>
            <a:lvl1pPr algn="ctr">
              <a:defRPr sz="1800">
                <a:solidFill>
                  <a:srgbClr val="FFFFFF"/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16200000">
            <a:off x="7586910" y="4048760"/>
            <a:ext cx="2367281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bg2"/>
                </a:solidFill>
              </a:defRPr>
            </a:lvl1pPr>
          </a:lstStyle>
          <a:p>
            <a:endParaRPr lang="cs-CZ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16200000">
            <a:off x="7551351" y="1645920"/>
            <a:ext cx="2438399" cy="36576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bg2"/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28.10.2006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600" kern="1200" cap="none" spc="-100" baseline="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342900" indent="-22860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2860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005840" indent="-22860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280160" indent="-22860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spcBef>
          <a:spcPct val="20000"/>
        </a:spcBef>
        <a:buClr>
          <a:schemeClr val="accent5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defTabSz="914400" rtl="0" eaLnBrk="1" latinLnBrk="0" hangingPunct="1">
        <a:spcBef>
          <a:spcPct val="20000"/>
        </a:spcBef>
        <a:buClr>
          <a:schemeClr val="accent2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defTabSz="914400" rtl="0" eaLnBrk="1" latinLnBrk="0" hangingPunct="1">
        <a:spcBef>
          <a:spcPct val="20000"/>
        </a:spcBef>
        <a:buClr>
          <a:schemeClr val="accent3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182880" algn="l" defTabSz="914400" rtl="0" eaLnBrk="1" latinLnBrk="0" hangingPunct="1">
        <a:spcBef>
          <a:spcPct val="20000"/>
        </a:spcBef>
        <a:buClr>
          <a:schemeClr val="accent4"/>
        </a:buClr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gi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jpeg"/><Relationship Id="rId2" Type="http://schemas.openxmlformats.org/officeDocument/2006/relationships/hyperlink" Target="//upload.wikimedia.org/wikipedia/commons/0/09/Jan-neruda.jpg" TargetMode="External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hyperlink" Target="//upload.wikimedia.org/wikipedia/commons/d/d1/U_Dvou_Sluncu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6.jpeg"/><Relationship Id="rId4" Type="http://schemas.openxmlformats.org/officeDocument/2006/relationships/hyperlink" Target="//upload.wikimedia.org/wikipedia/commons/a/ad/Praha,_Mala_Strana_-_Nerudova_47,_U_dvou_sluncu_(domovni_znameni).jpg" TargetMode="Externa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//upload.wikimedia.org/wikipedia/commons/0/07/Praha,_Mala_Strana_-_Nerudova_47,_U_dvou_sluncu_(pametni_deska,_Neruda).jpg" TargetMode="Externa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//upload.wikimedia.org/wikipedia/commons/b/b8/Karolina_Svetla.jpg" TargetMode="Externa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9.jpeg"/><Relationship Id="rId4" Type="http://schemas.openxmlformats.org/officeDocument/2006/relationships/hyperlink" Target="//upload.wikimedia.org/wikipedia/commons/0/08/Jan_Neruda.jpg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hyperlink" Target="//upload.wikimedia.org/wikipedia/commons/0/00/Jan_Vil%C3%ADmek_-_Jan_Neruda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jpeg"/><Relationship Id="rId2" Type="http://schemas.openxmlformats.org/officeDocument/2006/relationships/hyperlink" Target="//upload.wikimedia.org/wikipedia/commons/a/a8/Jan_Neruda_grave_Vysehrad_Cemetery_Prague_CZ_807.jpg" TargetMode="External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H%C5%99bitovn%C3%AD_kv%C3%ADt%C3%AD" TargetMode="External"/><Relationship Id="rId13" Type="http://schemas.openxmlformats.org/officeDocument/2006/relationships/hyperlink" Target="http://cs.wikipedia.org/wiki/Soubor:Jan_Neruda_grave_Vysehrad_Cemetery_Prague_CZ_807.jpg" TargetMode="External"/><Relationship Id="rId3" Type="http://schemas.openxmlformats.org/officeDocument/2006/relationships/hyperlink" Target="http://cs.wikipedia.org/wiki/Soubor:Praha,_Mala_Strana_-_Nerudova_47,_U_dvou_sluncu_(domovni_znameni).jpg" TargetMode="External"/><Relationship Id="rId7" Type="http://schemas.openxmlformats.org/officeDocument/2006/relationships/hyperlink" Target="http://cs.wikipedia.org/wiki/Soubor:Jan_Vil%C3%ADmek_-_Jan_Neruda.jpg" TargetMode="External"/><Relationship Id="rId12" Type="http://schemas.openxmlformats.org/officeDocument/2006/relationships/hyperlink" Target="http://cs.wikisource.org/wiki/Zp%C4%9Bvy_p%C3%A1te%C4%8Dn%C3%AD/Jen_d%C3%A1l" TargetMode="External"/><Relationship Id="rId2" Type="http://schemas.openxmlformats.org/officeDocument/2006/relationships/hyperlink" Target="http://cs.wikipedia.org/wiki/Soubor:U_Dvou_Sluncu.JPG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cs.wikipedia.org/wiki/Soubor:Karolina_Svetla.jpg" TargetMode="External"/><Relationship Id="rId11" Type="http://schemas.openxmlformats.org/officeDocument/2006/relationships/hyperlink" Target="http://cs.wikiquote.org/wiki/Jan_Neruda" TargetMode="External"/><Relationship Id="rId5" Type="http://schemas.openxmlformats.org/officeDocument/2006/relationships/hyperlink" Target="http://cs.wikipedia.org/wiki/Soubor:Jan_Neruda.jpg" TargetMode="External"/><Relationship Id="rId10" Type="http://schemas.openxmlformats.org/officeDocument/2006/relationships/hyperlink" Target="http://cs.wikisource.org/wiki/Prost%C3%A9_motivy/Jarn%C3%AD_X" TargetMode="External"/><Relationship Id="rId4" Type="http://schemas.openxmlformats.org/officeDocument/2006/relationships/hyperlink" Target="http://cs.wikipedia.org/wiki/Soubor:Praha,_Mala_Strana_-_Nerudova_47,_U_dvou_sluncu_(pametni_deska,_Neruda).jpg" TargetMode="External"/><Relationship Id="rId9" Type="http://schemas.openxmlformats.org/officeDocument/2006/relationships/hyperlink" Target="http://cs.wikipedia.org/wiki/P%C3%ADsn%C4%9B_kosmick%C3%A9" TargetMode="External"/><Relationship Id="rId14" Type="http://schemas.openxmlformats.org/officeDocument/2006/relationships/hyperlink" Target="http://cs.wikipedia.org/wiki/Jan_Neruda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90067181"/>
              </p:ext>
            </p:extLst>
          </p:nvPr>
        </p:nvGraphicFramePr>
        <p:xfrm>
          <a:off x="1647190" y="404664"/>
          <a:ext cx="5849620" cy="2232660"/>
        </p:xfrm>
        <a:graphic>
          <a:graphicData uri="http://schemas.openxmlformats.org/drawingml/2006/table">
            <a:tbl>
              <a:tblPr firstRow="1" firstCol="1" bandRow="1"/>
              <a:tblGrid>
                <a:gridCol w="1779270"/>
                <a:gridCol w="4070350"/>
              </a:tblGrid>
              <a:tr h="4679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NÁZEV ŠKOLY: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Masarykova základní škola a mateřská škola Melč, okres Opava, příspěvková organizace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PROJEKTU: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CZ.1.07/1.4.00/21.2623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AUTOR: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Mgr. 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Vendulka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 Ottová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NÁZEV: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VY_32_Inovace_Český</a:t>
                      </a:r>
                      <a:r>
                        <a:rPr lang="cs-CZ" sz="1200" baseline="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_jazyk</a:t>
                      </a: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_8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ČÍSLO </a:t>
                      </a:r>
                      <a:r>
                        <a:rPr lang="cs-CZ" sz="120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DUM: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TÉMA: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Básník Jan Neruda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ROČNÍK: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7.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  <a:tr h="252095">
                <a:tc>
                  <a:txBody>
                    <a:bodyPr/>
                    <a:lstStyle/>
                    <a:p>
                      <a:pPr algn="r"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OBDOBÍ REALIZACE:</a:t>
                      </a: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rgbClr val="C6D9F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  <a:latin typeface="Times New Roman"/>
                          <a:ea typeface="Calibri"/>
                          <a:cs typeface="Times New Roman"/>
                        </a:rPr>
                        <a:t>11/2012</a:t>
                      </a:r>
                      <a:endParaRPr lang="cs-CZ" sz="1200" dirty="0">
                        <a:effectLst/>
                        <a:latin typeface="Times New Roman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>
                    <a:lnL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9050" cap="flat" cmpd="dbl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</a:tr>
            </a:tbl>
          </a:graphicData>
        </a:graphic>
      </p:graphicFrame>
      <p:pic>
        <p:nvPicPr>
          <p:cNvPr id="5" name="Obrázek 4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68170" y="5517232"/>
            <a:ext cx="5407660" cy="1048385"/>
          </a:xfrm>
          <a:prstGeom prst="rect">
            <a:avLst/>
          </a:prstGeom>
          <a:noFill/>
        </p:spPr>
      </p:pic>
      <p:pic>
        <p:nvPicPr>
          <p:cNvPr id="6" name="Obrázek 5" descr="znak školy"/>
          <p:cNvPicPr/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7302" y="2924944"/>
            <a:ext cx="2629396" cy="1996112"/>
          </a:xfrm>
          <a:prstGeom prst="rect">
            <a:avLst/>
          </a:prstGeom>
          <a:noFill/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510484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835696" y="1484784"/>
            <a:ext cx="6241504" cy="4709120"/>
          </a:xfrm>
          <a:solidFill>
            <a:schemeClr val="accent1"/>
          </a:solidFill>
          <a:ln w="25400">
            <a:solidFill>
              <a:schemeClr val="tx1"/>
            </a:solidFill>
          </a:ln>
        </p:spPr>
        <p:txBody>
          <a:bodyPr>
            <a:normAutofit fontScale="92500"/>
          </a:bodyPr>
          <a:lstStyle/>
          <a:p>
            <a:pPr marL="114300" indent="0" algn="ctr">
              <a:buNone/>
            </a:pPr>
            <a:endParaRPr lang="cs-CZ" sz="1900" dirty="0" smtClean="0"/>
          </a:p>
          <a:p>
            <a:pPr marL="114300" indent="0" algn="ctr">
              <a:buNone/>
            </a:pPr>
            <a:r>
              <a:rPr lang="cs-CZ" sz="3600" dirty="0" smtClean="0"/>
              <a:t>Prezentace v PowerPointu, prostřednictvím které se žáci seznámí s životem a básnických dílem spisovatele Jana Nerudy. Na základě zábavné hry žáci odhadují názvy básnických sbírek, aby pak skrze ukázky básní usoudili, do jaké náleží sbírky.</a:t>
            </a:r>
            <a:endParaRPr lang="cs-CZ" sz="3600" dirty="0"/>
          </a:p>
        </p:txBody>
      </p:sp>
    </p:spTree>
    <p:extLst>
      <p:ext uri="{BB962C8B-B14F-4D97-AF65-F5344CB8AC3E}">
        <p14:creationId xmlns:p14="http://schemas.microsoft.com/office/powerpoint/2010/main" val="186269427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5400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5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ásník</a:t>
            </a:r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/>
            </a:r>
            <a:b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</a:br>
            <a:r>
              <a:rPr lang="cs-CZ" sz="7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JAN NERUDA</a:t>
            </a:r>
            <a:endParaRPr lang="cs-CZ" sz="7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cs-CZ" sz="4000" b="1" dirty="0" smtClean="0"/>
              <a:t>(1834 – 1891)</a:t>
            </a:r>
            <a:endParaRPr lang="cs-CZ" sz="4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5576" y="1340768"/>
            <a:ext cx="4968552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latin typeface="+mj-lt"/>
              </a:rPr>
              <a:t>„Moudré </a:t>
            </a:r>
            <a:r>
              <a:rPr lang="cs-CZ" sz="2800" dirty="0">
                <a:latin typeface="+mj-lt"/>
              </a:rPr>
              <a:t>je říct si každého dne: </a:t>
            </a:r>
            <a:r>
              <a:rPr lang="cs-CZ" sz="2800" i="1" dirty="0" smtClean="0">
                <a:latin typeface="+mj-lt"/>
              </a:rPr>
              <a:t>Kéž </a:t>
            </a:r>
            <a:r>
              <a:rPr lang="cs-CZ" sz="2800" i="1" dirty="0">
                <a:latin typeface="+mj-lt"/>
              </a:rPr>
              <a:t>si uchovám lásku k </a:t>
            </a:r>
            <a:r>
              <a:rPr lang="cs-CZ" sz="2800" i="1" dirty="0" smtClean="0">
                <a:latin typeface="+mj-lt"/>
              </a:rPr>
              <a:t>životu</a:t>
            </a:r>
            <a:r>
              <a:rPr lang="cs-CZ" sz="2800" dirty="0" smtClean="0">
                <a:latin typeface="+mj-lt"/>
              </a:rPr>
              <a:t>.“</a:t>
            </a:r>
            <a:endParaRPr lang="cs-CZ" sz="2800" dirty="0">
              <a:latin typeface="+mj-lt"/>
            </a:endParaRPr>
          </a:p>
        </p:txBody>
      </p:sp>
      <p:pic>
        <p:nvPicPr>
          <p:cNvPr id="1026" name="Picture 2" descr="File:Jan-nerud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84168" y="567762"/>
            <a:ext cx="2238375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22542901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/>
              <a:t>Život…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7787208" cy="5040560"/>
          </a:xfrm>
          <a:solidFill>
            <a:schemeClr val="bg2"/>
          </a:solidFill>
          <a:ln w="31750">
            <a:solidFill>
              <a:schemeClr val="tx1"/>
            </a:solidFill>
          </a:ln>
        </p:spPr>
        <p:txBody>
          <a:bodyPr>
            <a:noAutofit/>
          </a:bodyPr>
          <a:lstStyle/>
          <a:p>
            <a:endParaRPr lang="cs-CZ" sz="1400" b="1" dirty="0" smtClean="0"/>
          </a:p>
          <a:p>
            <a:r>
              <a:rPr lang="cs-CZ" sz="2600" b="1" dirty="0" smtClean="0"/>
              <a:t>celý život strávil v Praze</a:t>
            </a:r>
          </a:p>
          <a:p>
            <a:r>
              <a:rPr lang="cs-CZ" sz="2600" dirty="0"/>
              <a:t>n</a:t>
            </a:r>
            <a:r>
              <a:rPr lang="cs-CZ" sz="2600" dirty="0" smtClean="0"/>
              <a:t>ejznámější je jeho pobyt </a:t>
            </a:r>
            <a:r>
              <a:rPr lang="cs-CZ" sz="2600" b="1" dirty="0" smtClean="0"/>
              <a:t>na</a:t>
            </a:r>
            <a:r>
              <a:rPr lang="cs-CZ" sz="2600" dirty="0" smtClean="0"/>
              <a:t> </a:t>
            </a:r>
            <a:r>
              <a:rPr lang="cs-CZ" sz="2600" b="1" dirty="0" smtClean="0"/>
              <a:t>Malé Straně</a:t>
            </a:r>
            <a:r>
              <a:rPr lang="cs-CZ" sz="2600" dirty="0" smtClean="0"/>
              <a:t> na ulici Ostruhová </a:t>
            </a:r>
            <a:r>
              <a:rPr lang="cs-CZ" sz="2600" b="1" dirty="0" smtClean="0"/>
              <a:t>v domě U Dvou </a:t>
            </a:r>
            <a:r>
              <a:rPr lang="cs-CZ" sz="2600" b="1" dirty="0" err="1" smtClean="0"/>
              <a:t>slunců</a:t>
            </a:r>
            <a:r>
              <a:rPr lang="cs-CZ" sz="2600" dirty="0" smtClean="0"/>
              <a:t>, kde prožil své dětství a mládí </a:t>
            </a:r>
            <a:r>
              <a:rPr lang="cs-CZ" sz="2600" dirty="0" smtClean="0">
                <a:sym typeface="Wingdings"/>
              </a:rPr>
              <a:t> dnes se tato </a:t>
            </a:r>
            <a:r>
              <a:rPr lang="cs-CZ" sz="2600" b="1" dirty="0" smtClean="0">
                <a:sym typeface="Wingdings"/>
              </a:rPr>
              <a:t>ulice</a:t>
            </a:r>
            <a:r>
              <a:rPr lang="cs-CZ" sz="2600" dirty="0" smtClean="0">
                <a:sym typeface="Wingdings"/>
              </a:rPr>
              <a:t> nazývá </a:t>
            </a:r>
            <a:r>
              <a:rPr lang="cs-CZ" sz="2600" b="1" dirty="0" smtClean="0">
                <a:sym typeface="Wingdings"/>
              </a:rPr>
              <a:t>Nerudova</a:t>
            </a:r>
          </a:p>
          <a:p>
            <a:r>
              <a:rPr lang="cs-CZ" sz="2600" dirty="0">
                <a:sym typeface="Wingdings"/>
              </a:rPr>
              <a:t>v</a:t>
            </a:r>
            <a:r>
              <a:rPr lang="cs-CZ" sz="2600" dirty="0" smtClean="0">
                <a:sym typeface="Wingdings"/>
              </a:rPr>
              <a:t>ystudoval pražské gymnázium, </a:t>
            </a:r>
            <a:r>
              <a:rPr lang="cs-CZ" sz="2600" u="sng" dirty="0" smtClean="0">
                <a:sym typeface="Wingdings"/>
              </a:rPr>
              <a:t>vysokou školu nikdy nedokončil</a:t>
            </a:r>
          </a:p>
          <a:p>
            <a:r>
              <a:rPr lang="cs-CZ" sz="2600" u="sng" dirty="0">
                <a:sym typeface="Wingdings"/>
              </a:rPr>
              <a:t>n</a:t>
            </a:r>
            <a:r>
              <a:rPr lang="cs-CZ" sz="2600" u="sng" dirty="0" smtClean="0">
                <a:sym typeface="Wingdings"/>
              </a:rPr>
              <a:t>ikdy se neoženil</a:t>
            </a:r>
            <a:r>
              <a:rPr lang="cs-CZ" sz="2600" dirty="0" smtClean="0">
                <a:sym typeface="Wingdings"/>
              </a:rPr>
              <a:t> (milostná aférka s </a:t>
            </a:r>
            <a:r>
              <a:rPr lang="cs-CZ" sz="2600" u="sng" dirty="0">
                <a:sym typeface="Wingdings"/>
              </a:rPr>
              <a:t>K</a:t>
            </a:r>
            <a:r>
              <a:rPr lang="cs-CZ" sz="2600" u="sng" dirty="0" smtClean="0">
                <a:sym typeface="Wingdings"/>
              </a:rPr>
              <a:t>arolínou Světlou</a:t>
            </a:r>
            <a:r>
              <a:rPr lang="cs-CZ" sz="2600" dirty="0" smtClean="0">
                <a:sym typeface="Wingdings"/>
              </a:rPr>
              <a:t>)</a:t>
            </a:r>
          </a:p>
          <a:p>
            <a:r>
              <a:rPr lang="cs-CZ" sz="2600" dirty="0">
                <a:sym typeface="Wingdings"/>
              </a:rPr>
              <a:t>ú</a:t>
            </a:r>
            <a:r>
              <a:rPr lang="cs-CZ" sz="2600" dirty="0" smtClean="0">
                <a:sym typeface="Wingdings"/>
              </a:rPr>
              <a:t>dajně nebyl příliš pilný a staromládenecký život si zpestřoval alkoholem</a:t>
            </a:r>
          </a:p>
          <a:p>
            <a:r>
              <a:rPr lang="cs-CZ" sz="2600" dirty="0">
                <a:sym typeface="Wingdings"/>
              </a:rPr>
              <a:t>ž</a:t>
            </a:r>
            <a:r>
              <a:rPr lang="cs-CZ" sz="2600" dirty="0" smtClean="0">
                <a:sym typeface="Wingdings"/>
              </a:rPr>
              <a:t>il velmi skromně (chudobně)</a:t>
            </a:r>
            <a:endParaRPr lang="cs-CZ" sz="2600" dirty="0"/>
          </a:p>
        </p:txBody>
      </p:sp>
    </p:spTree>
    <p:extLst>
      <p:ext uri="{BB962C8B-B14F-4D97-AF65-F5344CB8AC3E}">
        <p14:creationId xmlns:p14="http://schemas.microsoft.com/office/powerpoint/2010/main" val="6451127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U Dvou Sluncu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2353" y="1173932"/>
            <a:ext cx="7200800" cy="54006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Soubor:Praha, Mala Strana - Nerudova 47, U dvou sluncu (domovni znameni).jpg">
            <a:hlinkClick r:id="rId4"/>
          </p:cNvPr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25144" y="2155676"/>
            <a:ext cx="4418856" cy="4418856"/>
          </a:xfrm>
          <a:prstGeom prst="ellipse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Ovál 3"/>
          <p:cNvSpPr/>
          <p:nvPr/>
        </p:nvSpPr>
        <p:spPr>
          <a:xfrm>
            <a:off x="2661142" y="4354761"/>
            <a:ext cx="864096" cy="864096"/>
          </a:xfrm>
          <a:prstGeom prst="ellipse">
            <a:avLst/>
          </a:prstGeom>
          <a:noFill/>
          <a:ln>
            <a:solidFill>
              <a:srgbClr val="C0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nice se šipkou 5"/>
          <p:cNvCxnSpPr>
            <a:stCxn id="4" idx="6"/>
          </p:cNvCxnSpPr>
          <p:nvPr/>
        </p:nvCxnSpPr>
        <p:spPr>
          <a:xfrm>
            <a:off x="3525238" y="4786809"/>
            <a:ext cx="1199906" cy="0"/>
          </a:xfrm>
          <a:prstGeom prst="straightConnector1">
            <a:avLst/>
          </a:prstGeom>
          <a:ln w="28575">
            <a:solidFill>
              <a:srgbClr val="C0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" name="TextovéPole 6"/>
          <p:cNvSpPr txBox="1"/>
          <p:nvPr/>
        </p:nvSpPr>
        <p:spPr>
          <a:xfrm>
            <a:off x="282353" y="260648"/>
            <a:ext cx="720080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Dům U Dvou </a:t>
            </a:r>
            <a:r>
              <a:rPr lang="cs-CZ" sz="44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slunců</a:t>
            </a:r>
            <a:r>
              <a:rPr lang="cs-CZ" sz="44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</a:t>
            </a:r>
            <a:endParaRPr lang="cs-CZ" sz="44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1911938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Soubor:Praha, Mala Strana - Nerudova 47, U dvou sluncu (pametni deska, Neruda)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259852"/>
            <a:ext cx="4248472" cy="6426351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4932040" y="1700808"/>
            <a:ext cx="3168352" cy="3416320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600" dirty="0" smtClean="0"/>
              <a:t>Pamětní deska Jana Nerudy </a:t>
            </a:r>
          </a:p>
          <a:p>
            <a:r>
              <a:rPr lang="cs-CZ" sz="3600" dirty="0" smtClean="0"/>
              <a:t>na fasádě domu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U Dvou </a:t>
            </a:r>
            <a:r>
              <a:rPr lang="cs-CZ" sz="3600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slunců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dirty="0" smtClean="0"/>
              <a:t>na </a:t>
            </a:r>
            <a:r>
              <a:rPr lang="cs-CZ" sz="36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Nerudově ulici č. p. 47</a:t>
            </a:r>
            <a:endParaRPr lang="cs-CZ" sz="36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277328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rdce 1"/>
          <p:cNvSpPr/>
          <p:nvPr/>
        </p:nvSpPr>
        <p:spPr>
          <a:xfrm>
            <a:off x="251520" y="332656"/>
            <a:ext cx="7848872" cy="6336704"/>
          </a:xfrm>
          <a:prstGeom prst="hear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4098" name="Picture 2" descr="Soubor:Karolina Svetla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99592" y="1302584"/>
            <a:ext cx="2880320" cy="4424409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4100" name="Picture 4" descr="Soubor:Jan Neruda.jpg">
            <a:hlinkClick r:id="rId4"/>
          </p:cNvPr>
          <p:cNvPicPr>
            <a:picLocks noChangeAspect="1" noChangeArrowheads="1"/>
          </p:cNvPicPr>
          <p:nvPr/>
        </p:nvPicPr>
        <p:blipFill rotWithShape="1"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8870" r="7212"/>
          <a:stretch/>
        </p:blipFill>
        <p:spPr bwMode="auto">
          <a:xfrm>
            <a:off x="4553208" y="1268760"/>
            <a:ext cx="2828658" cy="4464496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sp>
        <p:nvSpPr>
          <p:cNvPr id="3" name="TextovéPole 2"/>
          <p:cNvSpPr txBox="1"/>
          <p:nvPr/>
        </p:nvSpPr>
        <p:spPr>
          <a:xfrm>
            <a:off x="829138" y="5877272"/>
            <a:ext cx="6623182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Karolína SVĚTLÁ			Jan NERUDA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2290055" y="351497"/>
            <a:ext cx="3771801" cy="169277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MILENCI</a:t>
            </a:r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algn="ctr"/>
            <a:r>
              <a:rPr lang="cs-CZ" sz="44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(!?)</a:t>
            </a:r>
            <a:endParaRPr lang="cs-CZ" sz="44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9298593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2" descr="Soubor:Jan Vilímek - Jan Neruda.jpg">
            <a:hlinkClick r:id="rId2"/>
          </p:cNvPr>
          <p:cNvPicPr>
            <a:picLocks noChangeAspect="1" noChangeArrowheads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88" r="14176"/>
          <a:stretch/>
        </p:blipFill>
        <p:spPr bwMode="auto">
          <a:xfrm>
            <a:off x="5448797" y="2384238"/>
            <a:ext cx="1910541" cy="3766429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Dílo…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268760"/>
            <a:ext cx="4762872" cy="5132040"/>
          </a:xfrm>
          <a:solidFill>
            <a:schemeClr val="bg2"/>
          </a:solidFill>
          <a:ln w="31750">
            <a:solidFill>
              <a:schemeClr val="tx1"/>
            </a:solidFill>
          </a:ln>
        </p:spPr>
        <p:txBody>
          <a:bodyPr/>
          <a:lstStyle/>
          <a:p>
            <a:r>
              <a:rPr lang="cs-CZ" sz="3200" b="1" dirty="0"/>
              <a:t>b</a:t>
            </a:r>
            <a:r>
              <a:rPr lang="cs-CZ" sz="3200" b="1" dirty="0" smtClean="0"/>
              <a:t>ásník, prozaik, novinář</a:t>
            </a:r>
          </a:p>
          <a:p>
            <a:r>
              <a:rPr lang="cs-CZ" sz="3200" dirty="0"/>
              <a:t>b</a:t>
            </a:r>
            <a:r>
              <a:rPr lang="cs-CZ" sz="3200" dirty="0" smtClean="0"/>
              <a:t>ásnické sbírky:</a:t>
            </a:r>
          </a:p>
          <a:p>
            <a:pPr lvl="1">
              <a:buFont typeface="Wingdings" pitchFamily="2" charset="2"/>
              <a:buChar char="§"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Hřbitovní </a:t>
            </a:r>
          </a:p>
          <a:p>
            <a:pPr lvl="1">
              <a:buFont typeface="Wingdings" pitchFamily="2" charset="2"/>
              <a:buChar char="§"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Knihy </a:t>
            </a:r>
          </a:p>
          <a:p>
            <a:pPr lvl="1">
              <a:buFont typeface="Wingdings" pitchFamily="2" charset="2"/>
              <a:buChar char="§"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Balady a </a:t>
            </a:r>
          </a:p>
          <a:p>
            <a:pPr lvl="1">
              <a:buFont typeface="Wingdings" pitchFamily="2" charset="2"/>
              <a:buChar char="§"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Prosté</a:t>
            </a:r>
          </a:p>
          <a:p>
            <a:pPr lvl="1">
              <a:buFont typeface="Wingdings" pitchFamily="2" charset="2"/>
              <a:buChar char="§"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Písně </a:t>
            </a:r>
          </a:p>
          <a:p>
            <a:pPr lvl="1">
              <a:buFont typeface="Wingdings" pitchFamily="2" charset="2"/>
              <a:buChar char="§"/>
            </a:pPr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Zpěvy 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18661" y="3682678"/>
            <a:ext cx="1728192" cy="584775"/>
          </a:xfrm>
          <a:prstGeom prst="rect">
            <a:avLst/>
          </a:prstGeom>
        </p:spPr>
        <p:style>
          <a:lnRef idx="1">
            <a:schemeClr val="accent3"/>
          </a:lnRef>
          <a:fillRef idx="2">
            <a:schemeClr val="accent3"/>
          </a:fillRef>
          <a:effectRef idx="1">
            <a:schemeClr val="accent3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kvítí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08104" y="4313748"/>
            <a:ext cx="1728192" cy="584775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romance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5508104" y="2996952"/>
            <a:ext cx="1728192" cy="58477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páteční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5508104" y="2348880"/>
            <a:ext cx="1728192" cy="584775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kosmické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5518661" y="4987327"/>
            <a:ext cx="1728192" cy="584775"/>
          </a:xfrm>
          <a:prstGeom prst="rect">
            <a:avLst/>
          </a:prstGeom>
        </p:spPr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veršů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518661" y="5661248"/>
            <a:ext cx="1728192" cy="584775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3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motivy</a:t>
            </a:r>
            <a:endParaRPr lang="cs-CZ" sz="3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78452296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3.7037E-7 L -0.29236 -0.17407 " pathEditMode="relative" rAng="0" ptsTypes="AA">
                                      <p:cBhvr>
                                        <p:cTn id="6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618" y="-8704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2.59259E-6 L -0.32396 -0.28033 " pathEditMode="relative" rAng="0" ptsTypes="AA">
                                      <p:cBhvr>
                                        <p:cTn id="10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198" y="-14028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2.22222E-6 L -0.28351 -0.09792 " pathEditMode="relative" rAng="0" ptsTypes="AA">
                                      <p:cBhvr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4184" y="-4907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3.33333E-6 4.44444E-6 L -0.33959 -0.21065 " pathEditMode="relative" rAng="0" ptsTypes="AA">
                                      <p:cBhvr>
                                        <p:cTn id="18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79" y="-1053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4.81481E-6 L -0.34653 0.35625 " pathEditMode="relative" rAng="0" ptsTypes="AA">
                                      <p:cBhvr>
                                        <p:cTn id="22" dur="2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7326" y="17801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5E-6 3.7037E-7 L -0.33855 0.34583 " pathEditMode="relative" rAng="0" ptsTypes="AA">
                                      <p:cBhvr>
                                        <p:cTn id="26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16927" y="1729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5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95536" y="1996767"/>
            <a:ext cx="3096344" cy="3724096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HŘBITOVNÍ KVÍTÍ</a:t>
            </a:r>
            <a:r>
              <a:rPr lang="cs-CZ" sz="2800" u="sng" dirty="0" smtClean="0"/>
              <a:t> </a:t>
            </a:r>
          </a:p>
          <a:p>
            <a:pPr algn="ctr"/>
            <a:r>
              <a:rPr lang="cs-CZ" sz="2800" dirty="0" smtClean="0"/>
              <a:t>(1857)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3200" dirty="0"/>
              <a:t>s</a:t>
            </a:r>
            <a:r>
              <a:rPr lang="cs-CZ" sz="3200" dirty="0" smtClean="0"/>
              <a:t>bírka plná smutku, osamění a zklamání </a:t>
            </a:r>
            <a:endParaRPr lang="cs-CZ" sz="3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635896" y="1196752"/>
            <a:ext cx="4608512" cy="4801314"/>
          </a:xfrm>
          <a:prstGeom prst="rect">
            <a:avLst/>
          </a:prstGeom>
        </p:spPr>
        <p:style>
          <a:lnRef idx="1">
            <a:schemeClr val="accent6"/>
          </a:lnRef>
          <a:fillRef idx="2">
            <a:schemeClr val="accent6"/>
          </a:fillRef>
          <a:effectRef idx="1">
            <a:schemeClr val="accent6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i="1" dirty="0"/>
              <a:t>Ticho - jako ráno v dálném poli,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/>
              <a:t>kdesi jenom o kov hruda zvoní, -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/>
              <a:t>aj to stařec, - opřen o lopatu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/>
              <a:t>k zemi </a:t>
            </a:r>
            <a:r>
              <a:rPr lang="cs-CZ" sz="2400" i="1" dirty="0" err="1"/>
              <a:t>shrblá</a:t>
            </a:r>
            <a:r>
              <a:rPr lang="cs-CZ" sz="2400" i="1" dirty="0"/>
              <a:t> záda pracně kloní.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/>
              <a:t>Nevíš, kde zde přítel leží? - Čím byl?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/>
              <a:t>Čím měl býti, blázne, - člověkem!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/>
              <a:t>A jak umřel? - Puklo mu jen srdce,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/>
              <a:t>že mu oplatila lásku nevděkem!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/>
              <a:t>A kdy skonal? - Není dávno tomu!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/>
              <a:t>Kde by asi ležel, nevím víc;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/>
              <a:t>neboť věřte, kterým srdce puklo,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/>
              <a:t>že jich leží tuto na tisíc.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3523044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1844824"/>
            <a:ext cx="6480720" cy="2739211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/>
              <a:t>KNIHY </a:t>
            </a:r>
          </a:p>
          <a:p>
            <a:pPr algn="ctr"/>
            <a:r>
              <a:rPr lang="cs-CZ" sz="4000" b="1" u="sng" dirty="0" smtClean="0"/>
              <a:t>VERŠŮ</a:t>
            </a:r>
          </a:p>
          <a:p>
            <a:pPr algn="ctr"/>
            <a:r>
              <a:rPr lang="cs-CZ" sz="2800" dirty="0" smtClean="0"/>
              <a:t>(1867)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3200" dirty="0"/>
              <a:t>č</a:t>
            </a:r>
            <a:r>
              <a:rPr lang="cs-CZ" sz="3200" dirty="0" smtClean="0"/>
              <a:t>tivější básně plné lásky (milenecké, k rodičům, k národu) 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142562692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4355976" y="1426423"/>
            <a:ext cx="3498577" cy="347787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4000" b="1" u="sng" dirty="0" smtClean="0"/>
              <a:t>PÍSNĚ KOSMICKÉ </a:t>
            </a:r>
            <a:r>
              <a:rPr lang="cs-CZ" sz="4000" dirty="0" smtClean="0"/>
              <a:t> </a:t>
            </a:r>
            <a:r>
              <a:rPr lang="cs-CZ" sz="2800" dirty="0" smtClean="0"/>
              <a:t>(1878)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800" dirty="0"/>
              <a:t>o</a:t>
            </a:r>
            <a:r>
              <a:rPr lang="cs-CZ" sz="2800" dirty="0" smtClean="0"/>
              <a:t>ptimistická sbírka, oslavuje lidskou touhu po poznání a vesmír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3528" y="116632"/>
            <a:ext cx="3744416" cy="6463308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endParaRPr lang="cs-CZ" sz="1200" b="1" dirty="0" smtClean="0"/>
          </a:p>
          <a:p>
            <a:r>
              <a:rPr lang="cs-CZ" sz="2400" b="1" dirty="0" smtClean="0"/>
              <a:t>Věřte</a:t>
            </a:r>
            <a:r>
              <a:rPr lang="cs-CZ" sz="2400" b="1" dirty="0"/>
              <a:t>, že také hvězdičky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 smtClean="0"/>
              <a:t>Věřte</a:t>
            </a:r>
            <a:r>
              <a:rPr lang="cs-CZ" sz="2400" i="1" dirty="0"/>
              <a:t>, že také hvězdičky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 smtClean="0"/>
              <a:t>mnoho</a:t>
            </a:r>
            <a:r>
              <a:rPr lang="cs-CZ" sz="2400" i="1" dirty="0"/>
              <a:t>, ba mnoho bolí,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 smtClean="0"/>
              <a:t>každá </a:t>
            </a:r>
            <a:r>
              <a:rPr lang="cs-CZ" sz="2400" i="1" dirty="0"/>
              <a:t>si s námi naříká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 smtClean="0"/>
              <a:t>slzavé </a:t>
            </a:r>
            <a:r>
              <a:rPr lang="cs-CZ" sz="2400" i="1" dirty="0"/>
              <a:t>na </a:t>
            </a:r>
            <a:r>
              <a:rPr lang="cs-CZ" sz="2400" i="1" dirty="0" err="1"/>
              <a:t>oudolí</a:t>
            </a:r>
            <a:r>
              <a:rPr lang="cs-CZ" sz="2400" i="1" dirty="0"/>
              <a:t>.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 smtClean="0"/>
              <a:t>Mají </a:t>
            </a:r>
            <a:r>
              <a:rPr lang="cs-CZ" sz="2400" i="1" dirty="0"/>
              <a:t>svou drsnou lopotu,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 smtClean="0"/>
              <a:t>točí </a:t>
            </a:r>
            <a:r>
              <a:rPr lang="cs-CZ" sz="2400" i="1" dirty="0"/>
              <a:t>se, běží, svítí,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 smtClean="0"/>
              <a:t>sto </a:t>
            </a:r>
            <a:r>
              <a:rPr lang="cs-CZ" sz="2400" i="1" dirty="0"/>
              <a:t>tisíc mil vám </a:t>
            </a:r>
            <a:r>
              <a:rPr lang="cs-CZ" sz="2400" i="1" dirty="0" smtClean="0"/>
              <a:t>přeběhnou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 smtClean="0"/>
              <a:t>pro </a:t>
            </a:r>
            <a:r>
              <a:rPr lang="cs-CZ" sz="2400" i="1" dirty="0"/>
              <a:t>kousek živobytí.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 smtClean="0"/>
              <a:t>Do </a:t>
            </a:r>
            <a:r>
              <a:rPr lang="cs-CZ" sz="2400" i="1" dirty="0"/>
              <a:t>únavy se lopotí,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 smtClean="0"/>
              <a:t>trýzní </a:t>
            </a:r>
            <a:r>
              <a:rPr lang="cs-CZ" sz="2400" i="1" dirty="0"/>
              <a:t>svá zlatá těla,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 smtClean="0"/>
              <a:t>kosmický </a:t>
            </a:r>
            <a:r>
              <a:rPr lang="cs-CZ" sz="2400" i="1" dirty="0"/>
              <a:t>prach si stírají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i="1" dirty="0" smtClean="0"/>
              <a:t>ze </a:t>
            </a:r>
            <a:r>
              <a:rPr lang="cs-CZ" sz="2400" i="1" dirty="0"/>
              <a:t>vznešeného čela.</a:t>
            </a:r>
            <a:endParaRPr lang="cs-CZ" sz="2400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486335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607542" y="2341118"/>
            <a:ext cx="2842630" cy="2031325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/>
              <a:t>BALADY A ROMANCE</a:t>
            </a:r>
            <a:r>
              <a:rPr lang="cs-CZ" sz="4000" b="1" dirty="0" smtClean="0"/>
              <a:t>  </a:t>
            </a:r>
            <a:endParaRPr lang="cs-CZ" sz="4000" b="1" dirty="0" smtClean="0"/>
          </a:p>
          <a:p>
            <a:pPr algn="ctr"/>
            <a:r>
              <a:rPr lang="cs-CZ" sz="2800" dirty="0" smtClean="0"/>
              <a:t>(</a:t>
            </a:r>
            <a:r>
              <a:rPr lang="cs-CZ" sz="2800" dirty="0" smtClean="0"/>
              <a:t>1878 – 1883) </a:t>
            </a:r>
          </a:p>
          <a:p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4355976" y="1268760"/>
            <a:ext cx="3888432" cy="1877437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1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3200" b="1" u="sng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alada</a:t>
            </a:r>
            <a:r>
              <a:rPr lang="cs-CZ" sz="3200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 </a:t>
            </a:r>
            <a:r>
              <a:rPr lang="cs-CZ" sz="32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romance</a:t>
            </a:r>
            <a:r>
              <a:rPr lang="cs-CZ" sz="3200" dirty="0" smtClean="0"/>
              <a:t> – </a:t>
            </a:r>
            <a:r>
              <a:rPr lang="cs-CZ" sz="2800" dirty="0" smtClean="0"/>
              <a:t>jsou lyricko-epické útvary (</a:t>
            </a:r>
            <a:r>
              <a:rPr lang="cs-CZ" sz="2800" b="1" dirty="0" smtClean="0"/>
              <a:t>básně, které mají děj</a:t>
            </a:r>
            <a:r>
              <a:rPr lang="cs-CZ" sz="2800" dirty="0" smtClean="0"/>
              <a:t>), ale:</a:t>
            </a:r>
          </a:p>
        </p:txBody>
      </p:sp>
      <p:sp>
        <p:nvSpPr>
          <p:cNvPr id="3" name="Ovál 2"/>
          <p:cNvSpPr/>
          <p:nvPr/>
        </p:nvSpPr>
        <p:spPr>
          <a:xfrm>
            <a:off x="4249650" y="3346833"/>
            <a:ext cx="1944216" cy="2255403"/>
          </a:xfrm>
          <a:prstGeom prst="ellipse">
            <a:avLst/>
          </a:prstGeom>
        </p:spPr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9" name="Ovál 8"/>
          <p:cNvSpPr/>
          <p:nvPr/>
        </p:nvSpPr>
        <p:spPr>
          <a:xfrm>
            <a:off x="6300192" y="3346833"/>
            <a:ext cx="2008559" cy="2255403"/>
          </a:xfrm>
          <a:prstGeom prst="ellipse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TextovéPole 4"/>
          <p:cNvSpPr txBox="1"/>
          <p:nvPr/>
        </p:nvSpPr>
        <p:spPr>
          <a:xfrm>
            <a:off x="4249650" y="3356781"/>
            <a:ext cx="3888432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200" b="1" u="sng" dirty="0" smtClean="0"/>
              <a:t>LYRIKA</a:t>
            </a:r>
            <a:r>
              <a:rPr lang="cs-CZ" sz="3200" b="1" dirty="0" smtClean="0"/>
              <a:t>	   </a:t>
            </a:r>
            <a:r>
              <a:rPr lang="cs-CZ" sz="3200" b="1" u="sng" dirty="0" smtClean="0"/>
              <a:t>EPIKA</a:t>
            </a:r>
            <a:endParaRPr lang="cs-CZ" sz="3200" b="1" u="sng" dirty="0"/>
          </a:p>
        </p:txBody>
      </p:sp>
      <p:sp>
        <p:nvSpPr>
          <p:cNvPr id="8" name="TextovéPole 7"/>
          <p:cNvSpPr txBox="1"/>
          <p:nvPr/>
        </p:nvSpPr>
        <p:spPr>
          <a:xfrm>
            <a:off x="4355976" y="3981397"/>
            <a:ext cx="4059101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/>
              <a:t>nedějovost	     odstavce</a:t>
            </a:r>
            <a:endParaRPr lang="cs-CZ" sz="2800" dirty="0"/>
          </a:p>
          <a:p>
            <a:endParaRPr lang="cs-CZ" dirty="0"/>
          </a:p>
          <a:p>
            <a:r>
              <a:rPr lang="cs-CZ" sz="2800" dirty="0"/>
              <a:t> </a:t>
            </a:r>
            <a:r>
              <a:rPr lang="cs-CZ" sz="2800" dirty="0" smtClean="0"/>
              <a:t>   verše	</a:t>
            </a:r>
            <a:r>
              <a:rPr lang="cs-CZ" sz="2800" dirty="0"/>
              <a:t> </a:t>
            </a:r>
            <a:r>
              <a:rPr lang="cs-CZ" sz="2800" dirty="0" smtClean="0"/>
              <a:t>        děj</a:t>
            </a:r>
          </a:p>
          <a:p>
            <a:r>
              <a:rPr lang="cs-CZ" sz="2800" dirty="0" smtClean="0"/>
              <a:t>		</a:t>
            </a:r>
            <a:endParaRPr lang="cs-CZ" dirty="0"/>
          </a:p>
          <a:p>
            <a:endParaRPr lang="cs-CZ" dirty="0" smtClean="0"/>
          </a:p>
          <a:p>
            <a:r>
              <a:rPr lang="cs-CZ" dirty="0"/>
              <a:t>	</a:t>
            </a:r>
            <a:r>
              <a:rPr lang="cs-CZ" dirty="0" smtClean="0"/>
              <a:t>	</a:t>
            </a:r>
            <a:endParaRPr lang="cs-CZ" dirty="0"/>
          </a:p>
        </p:txBody>
      </p:sp>
      <p:sp>
        <p:nvSpPr>
          <p:cNvPr id="10" name="Ovál 9"/>
          <p:cNvSpPr/>
          <p:nvPr/>
        </p:nvSpPr>
        <p:spPr>
          <a:xfrm>
            <a:off x="4355976" y="4474534"/>
            <a:ext cx="3672408" cy="1419839"/>
          </a:xfrm>
          <a:prstGeom prst="ellipse">
            <a:avLst/>
          </a:prstGeom>
          <a:noFill/>
          <a:ln w="57150">
            <a:solidFill>
              <a:srgbClr val="C00000"/>
            </a:solidFill>
          </a:ln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TextovéPole 10"/>
          <p:cNvSpPr txBox="1"/>
          <p:nvPr/>
        </p:nvSpPr>
        <p:spPr>
          <a:xfrm>
            <a:off x="4427984" y="5805264"/>
            <a:ext cx="374441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</a:rPr>
              <a:t>BALADA </a:t>
            </a:r>
            <a:r>
              <a:rPr lang="cs-CZ" sz="3200" dirty="0" smtClean="0">
                <a:solidFill>
                  <a:srgbClr val="C00000"/>
                </a:solidFill>
              </a:rPr>
              <a:t>a</a:t>
            </a:r>
            <a:r>
              <a:rPr lang="cs-CZ" sz="3200" b="1" dirty="0" smtClean="0">
                <a:solidFill>
                  <a:srgbClr val="C00000"/>
                </a:solidFill>
              </a:rPr>
              <a:t> ROMANCE</a:t>
            </a:r>
            <a:endParaRPr lang="cs-CZ" sz="3200" b="1" dirty="0">
              <a:solidFill>
                <a:srgbClr val="C00000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9540552" y="3305494"/>
            <a:ext cx="3528392" cy="1661993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800" b="1" dirty="0"/>
              <a:t>balada</a:t>
            </a:r>
            <a:r>
              <a:rPr lang="cs-CZ" sz="2800" dirty="0"/>
              <a:t> má </a:t>
            </a:r>
            <a:r>
              <a:rPr lang="cs-CZ" sz="2800" b="1" dirty="0"/>
              <a:t>děj</a:t>
            </a:r>
            <a:r>
              <a:rPr lang="cs-CZ" sz="2800" dirty="0"/>
              <a:t> </a:t>
            </a:r>
            <a:r>
              <a:rPr lang="cs-CZ" sz="2800" b="1" dirty="0"/>
              <a:t>smutný, ponurý a s tragickým koncem</a:t>
            </a:r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9540552" y="5104781"/>
            <a:ext cx="3528392" cy="138499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r>
              <a:rPr lang="cs-CZ" sz="2800" b="1" dirty="0"/>
              <a:t>romance</a:t>
            </a:r>
            <a:r>
              <a:rPr lang="cs-CZ" sz="2800" dirty="0"/>
              <a:t> má </a:t>
            </a:r>
            <a:r>
              <a:rPr lang="cs-CZ" sz="2800" b="1" dirty="0"/>
              <a:t>děj veselý se šťastným </a:t>
            </a:r>
            <a:r>
              <a:rPr lang="cs-CZ" sz="2800" b="1" dirty="0" smtClean="0"/>
              <a:t>koncem</a:t>
            </a:r>
            <a:endParaRPr lang="cs-CZ" sz="2800" b="1" dirty="0"/>
          </a:p>
        </p:txBody>
      </p:sp>
    </p:spTree>
    <p:extLst>
      <p:ext uri="{BB962C8B-B14F-4D97-AF65-F5344CB8AC3E}">
        <p14:creationId xmlns:p14="http://schemas.microsoft.com/office/powerpoint/2010/main" val="20464384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-1.43386E-6 L -0.5394 0.00208 " pathEditMode="relative" rAng="0" ptsTypes="AA">
                                      <p:cBhvr>
                                        <p:cTn id="53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79" y="93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35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-4.72222E-6 4.34783E-6 L -0.5394 -0.00255 " pathEditMode="relative" rAng="0" ptsTypes="AA">
                                      <p:cBhvr>
                                        <p:cTn id="57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-26979" y="-139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3" grpId="0" animBg="1"/>
      <p:bldP spid="9" grpId="0" animBg="1"/>
      <p:bldP spid="5" grpId="0"/>
      <p:bldP spid="8" grpId="0"/>
      <p:bldP spid="10" grpId="0" animBg="1"/>
      <p:bldP spid="11" grpId="0"/>
      <p:bldP spid="6" grpId="0" animBg="1"/>
      <p:bldP spid="7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408935" y="548680"/>
            <a:ext cx="3819283" cy="4770537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lt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/>
              <a:t>PROSTÉ MOTIVY</a:t>
            </a:r>
          </a:p>
          <a:p>
            <a:pPr algn="ctr"/>
            <a:r>
              <a:rPr lang="cs-CZ" sz="2800" dirty="0" smtClean="0"/>
              <a:t>(1883)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800" dirty="0"/>
              <a:t>ž</a:t>
            </a:r>
            <a:r>
              <a:rPr lang="cs-CZ" sz="2800" dirty="0" smtClean="0"/>
              <a:t>ivot člověka zde přirovnává k ročním obdobím </a:t>
            </a:r>
          </a:p>
          <a:p>
            <a:pPr marL="742950" lvl="1" indent="-285750">
              <a:buFont typeface="Courier New" pitchFamily="49" charset="0"/>
              <a:buChar char="o"/>
            </a:pPr>
            <a:r>
              <a:rPr lang="cs-CZ" sz="2800" b="1" dirty="0" smtClean="0"/>
              <a:t>JARO – mládí</a:t>
            </a:r>
          </a:p>
          <a:p>
            <a:pPr marL="742950" lvl="1" indent="-285750">
              <a:buFont typeface="Courier New" pitchFamily="49" charset="0"/>
              <a:buChar char="o"/>
            </a:pPr>
            <a:r>
              <a:rPr lang="cs-CZ" sz="2800" b="1" dirty="0" smtClean="0"/>
              <a:t>LÉTO – dospělost </a:t>
            </a:r>
          </a:p>
          <a:p>
            <a:pPr marL="742950" lvl="1" indent="-285750">
              <a:buFont typeface="Courier New" pitchFamily="49" charset="0"/>
              <a:buChar char="o"/>
            </a:pPr>
            <a:r>
              <a:rPr lang="cs-CZ" sz="2800" b="1" dirty="0" smtClean="0"/>
              <a:t>PODZIM – stáří </a:t>
            </a:r>
          </a:p>
          <a:p>
            <a:pPr marL="742950" lvl="1" indent="-285750">
              <a:buFont typeface="Courier New" pitchFamily="49" charset="0"/>
              <a:buChar char="o"/>
            </a:pPr>
            <a:r>
              <a:rPr lang="cs-CZ" sz="2800" b="1" dirty="0" smtClean="0"/>
              <a:t>ZIMA – smrt </a:t>
            </a:r>
            <a:endParaRPr lang="cs-CZ" sz="28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4416408" y="2636912"/>
            <a:ext cx="3960440" cy="3785652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/>
              <a:t>Buď požehnán, ty lístku první,</a:t>
            </a:r>
            <a:br>
              <a:rPr lang="cs-CZ" sz="2400" dirty="0"/>
            </a:br>
            <a:r>
              <a:rPr lang="cs-CZ" sz="2400" dirty="0"/>
              <a:t>jenž ve smaragdu bujné zdobě</a:t>
            </a:r>
            <a:br>
              <a:rPr lang="cs-CZ" sz="2400" dirty="0"/>
            </a:br>
            <a:r>
              <a:rPr lang="cs-CZ" sz="2400" dirty="0"/>
              <a:t>jsi zrak můj s životem zas spoutal</a:t>
            </a:r>
            <a:br>
              <a:rPr lang="cs-CZ" sz="2400" dirty="0"/>
            </a:br>
            <a:r>
              <a:rPr lang="cs-CZ" sz="2400" dirty="0"/>
              <a:t>po té tak teskně dlouhé době!</a:t>
            </a:r>
            <a:br>
              <a:rPr lang="cs-CZ" sz="2400" dirty="0"/>
            </a:b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Buď požehnána, písni první,</a:t>
            </a:r>
            <a:br>
              <a:rPr lang="cs-CZ" sz="2400" dirty="0"/>
            </a:br>
            <a:r>
              <a:rPr lang="cs-CZ" sz="2400" dirty="0"/>
              <a:t>jež vylétlas z lesního houští</a:t>
            </a:r>
            <a:br>
              <a:rPr lang="cs-CZ" sz="2400" dirty="0"/>
            </a:br>
            <a:r>
              <a:rPr lang="cs-CZ" sz="2400" dirty="0"/>
              <a:t>a zvonkovou svou manu sila</a:t>
            </a:r>
            <a:br>
              <a:rPr lang="cs-CZ" sz="2400" dirty="0"/>
            </a:br>
            <a:r>
              <a:rPr lang="cs-CZ" sz="2400" dirty="0"/>
              <a:t>po srdce mého zprahlé poušti</a:t>
            </a:r>
            <a:r>
              <a:rPr lang="cs-CZ" sz="2400" dirty="0" smtClean="0"/>
              <a:t>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6825849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907704" y="4221088"/>
            <a:ext cx="6364124" cy="2431435"/>
          </a:xfrm>
          <a:prstGeom prst="rect">
            <a:avLst/>
          </a:prstGeom>
        </p:spPr>
        <p:style>
          <a:lnRef idx="0">
            <a:scrgbClr r="0" g="0" b="0"/>
          </a:lnRef>
          <a:fillRef idx="1002">
            <a:schemeClr val="dk2"/>
          </a:fillRef>
          <a:effectRef idx="0">
            <a:scrgbClr r="0" g="0" b="0"/>
          </a:effectRef>
          <a:fontRef idx="major"/>
        </p:style>
        <p:txBody>
          <a:bodyPr wrap="square" rtlCol="0">
            <a:spAutoFit/>
          </a:bodyPr>
          <a:lstStyle/>
          <a:p>
            <a:pPr algn="ctr"/>
            <a:r>
              <a:rPr lang="cs-CZ" sz="4000" b="1" u="sng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ZPĚVY PÁTEČNÍ</a:t>
            </a:r>
          </a:p>
          <a:p>
            <a:pPr algn="ctr"/>
            <a:r>
              <a:rPr lang="cs-CZ" sz="2800" dirty="0" smtClean="0"/>
              <a:t>(1896)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800" dirty="0"/>
              <a:t>v</a:t>
            </a:r>
            <a:r>
              <a:rPr lang="cs-CZ" sz="2800" dirty="0" smtClean="0"/>
              <a:t>yšla až po smrti Jana Nerudy</a:t>
            </a:r>
          </a:p>
          <a:p>
            <a:pPr marL="285750" indent="-285750">
              <a:buFont typeface="Courier New" pitchFamily="49" charset="0"/>
              <a:buChar char="o"/>
            </a:pPr>
            <a:r>
              <a:rPr lang="cs-CZ" sz="2800" dirty="0"/>
              <a:t>ž</a:t>
            </a:r>
            <a:r>
              <a:rPr lang="cs-CZ" sz="2800" dirty="0" smtClean="0"/>
              <a:t>ivot českého národa přirovnává k Velkému pátku, věří v jeho vzkříšení</a:t>
            </a:r>
            <a:endParaRPr lang="cs-CZ" sz="28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51520" y="-1683568"/>
            <a:ext cx="4320480" cy="1569660"/>
          </a:xfrm>
          <a:prstGeom prst="rect">
            <a:avLst/>
          </a:prstGeom>
        </p:spPr>
        <p:style>
          <a:lnRef idx="1">
            <a:schemeClr val="accent5"/>
          </a:lnRef>
          <a:fillRef idx="2">
            <a:schemeClr val="accent5"/>
          </a:fillRef>
          <a:effectRef idx="1">
            <a:schemeClr val="accent5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400" dirty="0" smtClean="0"/>
              <a:t>Kdy si připomínáme Velký pátek?</a:t>
            </a:r>
          </a:p>
          <a:p>
            <a:r>
              <a:rPr lang="cs-CZ" sz="2400" dirty="0" smtClean="0"/>
              <a:t>Co se vlastně v tento den stalo?</a:t>
            </a:r>
          </a:p>
          <a:p>
            <a:r>
              <a:rPr lang="cs-CZ" sz="2400" dirty="0" smtClean="0"/>
              <a:t>Jaké pověry se k tomuto dni vážou?</a:t>
            </a:r>
            <a:endParaRPr lang="cs-CZ" sz="24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1520" y="260648"/>
            <a:ext cx="5616624" cy="3847207"/>
          </a:xfrm>
          <a:prstGeom prst="rect">
            <a:avLst/>
          </a:prstGeom>
        </p:spPr>
        <p:style>
          <a:lnRef idx="1">
            <a:schemeClr val="accent2"/>
          </a:lnRef>
          <a:fillRef idx="2">
            <a:schemeClr val="accent2"/>
          </a:fillRef>
          <a:effectRef idx="1">
            <a:schemeClr val="accent2"/>
          </a:effectRef>
          <a:fontRef idx="minor">
            <a:schemeClr val="dk1"/>
          </a:fontRef>
        </p:style>
        <p:txBody>
          <a:bodyPr wrap="square" rtlCol="0">
            <a:spAutoFit/>
          </a:bodyPr>
          <a:lstStyle/>
          <a:p>
            <a:r>
              <a:rPr lang="cs-CZ" sz="2800" b="1" dirty="0" smtClean="0"/>
              <a:t>Jen dál</a:t>
            </a:r>
          </a:p>
          <a:p>
            <a:r>
              <a:rPr lang="cs-CZ" sz="2400" dirty="0" smtClean="0"/>
              <a:t>Z </a:t>
            </a:r>
            <a:r>
              <a:rPr lang="cs-CZ" sz="2400" dirty="0"/>
              <a:t>bouřného času jsme se narodili</a:t>
            </a:r>
            <a:br>
              <a:rPr lang="cs-CZ" sz="2400" dirty="0"/>
            </a:br>
            <a:r>
              <a:rPr lang="cs-CZ" sz="2400" dirty="0"/>
              <a:t>a krok za krokem v bouřných mračnech </a:t>
            </a:r>
            <a:r>
              <a:rPr lang="cs-CZ" sz="2400" dirty="0" err="1"/>
              <a:t>jdem</a:t>
            </a:r>
            <a:r>
              <a:rPr lang="cs-CZ" sz="2400" dirty="0"/>
              <a:t/>
            </a:r>
            <a:br>
              <a:rPr lang="cs-CZ" sz="2400" dirty="0"/>
            </a:br>
            <a:r>
              <a:rPr lang="cs-CZ" sz="2400" dirty="0"/>
              <a:t>vstříc hrdě vznešenému svému cíli,</a:t>
            </a:r>
            <a:br>
              <a:rPr lang="cs-CZ" sz="2400" dirty="0"/>
            </a:br>
            <a:r>
              <a:rPr lang="cs-CZ" sz="2400" dirty="0" err="1"/>
              <a:t>šíj</a:t>
            </a:r>
            <a:r>
              <a:rPr lang="cs-CZ" sz="2400" dirty="0"/>
              <a:t> kloníce jen před svým národem.</a:t>
            </a:r>
            <a:br>
              <a:rPr lang="cs-CZ" sz="2400" dirty="0"/>
            </a:br>
            <a:r>
              <a:rPr lang="cs-CZ" sz="2400" dirty="0"/>
              <a:t>My věděli, co na nás cestou čeká;</a:t>
            </a:r>
            <a:br>
              <a:rPr lang="cs-CZ" sz="2400" dirty="0"/>
            </a:br>
            <a:r>
              <a:rPr lang="cs-CZ" sz="2400" dirty="0"/>
              <a:t>byť hrom však bil a mráz nám v kosti vál —</a:t>
            </a:r>
            <a:br>
              <a:rPr lang="cs-CZ" sz="2400" dirty="0"/>
            </a:br>
            <a:r>
              <a:rPr lang="cs-CZ" sz="2400" dirty="0"/>
              <a:t>toť jenom česká hudba </a:t>
            </a:r>
            <a:r>
              <a:rPr lang="cs-CZ" sz="2400" dirty="0" err="1"/>
              <a:t>odevěká</a:t>
            </a:r>
            <a:r>
              <a:rPr lang="cs-CZ" sz="2400" dirty="0"/>
              <a:t>,</a:t>
            </a:r>
            <a:br>
              <a:rPr lang="cs-CZ" sz="2400" dirty="0"/>
            </a:br>
            <a:r>
              <a:rPr lang="cs-CZ" sz="2400" dirty="0"/>
              <a:t>my při ní </a:t>
            </a:r>
            <a:r>
              <a:rPr lang="cs-CZ" sz="2400" dirty="0" err="1"/>
              <a:t>půjdem</a:t>
            </a:r>
            <a:r>
              <a:rPr lang="cs-CZ" sz="2400" dirty="0"/>
              <a:t> k předu — dál, jen dál</a:t>
            </a:r>
            <a:r>
              <a:rPr lang="cs-CZ" sz="2400" dirty="0" smtClean="0"/>
              <a:t>!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142562692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path" presetSubtype="0" accel="50000" decel="5000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4.72222E-6 -2.6827E-6 L 4.72222E-6 0.85084 " pathEditMode="relative" rAng="0" ptsTypes="AA">
                                      <p:cBhvr>
                                        <p:cTn id="13" dur="2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  <p:attrName>ppt_y</p:attrName>
                                        </p:attrNameLst>
                                      </p:cBhvr>
                                      <p:rCtr x="0" y="42530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animBg="1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148064" y="4941168"/>
            <a:ext cx="3024336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72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KONEC</a:t>
            </a:r>
            <a:endParaRPr lang="cs-CZ" sz="72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184068" y="692696"/>
            <a:ext cx="295232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3600" dirty="0" smtClean="0">
                <a:latin typeface="+mj-lt"/>
              </a:rPr>
              <a:t>„Člověku </a:t>
            </a:r>
            <a:r>
              <a:rPr lang="cs-CZ" sz="3600" dirty="0">
                <a:latin typeface="+mj-lt"/>
              </a:rPr>
              <a:t>neschází síla, ale vůle</a:t>
            </a:r>
            <a:r>
              <a:rPr lang="cs-CZ" sz="3600" dirty="0" smtClean="0">
                <a:latin typeface="+mj-lt"/>
              </a:rPr>
              <a:t>.“</a:t>
            </a:r>
          </a:p>
          <a:p>
            <a:pPr algn="r"/>
            <a:r>
              <a:rPr lang="cs-CZ" dirty="0" smtClean="0">
                <a:latin typeface="+mj-lt"/>
              </a:rPr>
              <a:t>Jan Neruda</a:t>
            </a:r>
            <a:endParaRPr lang="cs-CZ" sz="1600" dirty="0">
              <a:latin typeface="+mj-lt"/>
            </a:endParaRPr>
          </a:p>
        </p:txBody>
      </p:sp>
      <p:pic>
        <p:nvPicPr>
          <p:cNvPr id="3074" name="Picture 2" descr="Soubor:Jan Neruda grave Vysehrad Cemetery Prague CZ 807.jpg">
            <a:hlinkClick r:id="rId2"/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548680"/>
            <a:ext cx="4286250" cy="57150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54041585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1">
            <a:schemeClr val="accent1"/>
          </a:lnRef>
          <a:fillRef idx="2">
            <a:schemeClr val="accent1"/>
          </a:fillRef>
          <a:effectRef idx="1">
            <a:schemeClr val="accent1"/>
          </a:effectRef>
          <a:fontRef idx="minor">
            <a:schemeClr val="dk1"/>
          </a:fontRef>
        </p:style>
        <p:txBody>
          <a:bodyPr>
            <a:normAutofit fontScale="77500" lnSpcReduction="20000"/>
          </a:bodyPr>
          <a:lstStyle/>
          <a:p>
            <a:pPr marL="114300" indent="0">
              <a:buNone/>
            </a:pPr>
            <a:endParaRPr lang="cs-CZ" dirty="0"/>
          </a:p>
          <a:p>
            <a:r>
              <a:rPr lang="pl-PL" sz="1600" dirty="0" smtClean="0"/>
              <a:t>File:Jan-neruda.jpg.</a:t>
            </a:r>
            <a:r>
              <a:rPr lang="pl-PL" sz="1600" b="1" dirty="0" smtClean="0"/>
              <a:t> </a:t>
            </a:r>
            <a:r>
              <a:rPr lang="pl-PL" sz="1600" i="1" dirty="0" smtClean="0"/>
              <a:t>Commons.wikimedia.org</a:t>
            </a:r>
            <a:r>
              <a:rPr lang="pl-PL" sz="1600" dirty="0" smtClean="0"/>
              <a:t> </a:t>
            </a:r>
            <a:r>
              <a:rPr lang="cs-CZ" sz="1600" dirty="0"/>
              <a:t>[online]. [cit. </a:t>
            </a:r>
            <a:r>
              <a:rPr lang="cs-CZ" sz="1600" dirty="0" smtClean="0"/>
              <a:t>2012-11-11]. </a:t>
            </a:r>
            <a:r>
              <a:rPr lang="cs-CZ" sz="1600" dirty="0"/>
              <a:t>Dostupné z: </a:t>
            </a:r>
            <a:r>
              <a:rPr lang="pl-PL" sz="1600" dirty="0"/>
              <a:t>http://commons.wikimedia.org/wiki/File:Jan-neruda.jpg?uselang=cs</a:t>
            </a:r>
            <a:endParaRPr lang="cs-CZ" sz="1600" dirty="0" smtClean="0"/>
          </a:p>
          <a:p>
            <a:r>
              <a:rPr lang="cs-CZ" sz="1600" dirty="0" err="1"/>
              <a:t>Soubor:U</a:t>
            </a:r>
            <a:r>
              <a:rPr lang="cs-CZ" sz="1600" dirty="0"/>
              <a:t> Dvou </a:t>
            </a:r>
            <a:r>
              <a:rPr lang="cs-CZ" sz="1600" dirty="0" smtClean="0"/>
              <a:t>Sluncu.JPG. </a:t>
            </a:r>
            <a:r>
              <a:rPr lang="cs-CZ" sz="1600" i="1" dirty="0" err="1" smtClean="0"/>
              <a:t>Wikipedia</a:t>
            </a:r>
            <a:r>
              <a:rPr lang="cs-CZ" sz="1600" i="1" dirty="0" smtClean="0"/>
              <a:t>. </a:t>
            </a:r>
            <a:r>
              <a:rPr lang="cs-CZ" sz="1600" i="1" dirty="0" err="1"/>
              <a:t>o</a:t>
            </a:r>
            <a:r>
              <a:rPr lang="cs-CZ" sz="1600" i="1" dirty="0" err="1" smtClean="0"/>
              <a:t>rg</a:t>
            </a:r>
            <a:r>
              <a:rPr lang="cs-CZ" sz="1600" i="1" dirty="0" smtClean="0"/>
              <a:t> </a:t>
            </a:r>
            <a:r>
              <a:rPr lang="cs-CZ" sz="1600" dirty="0"/>
              <a:t>[online]. [cit. 2012-11-11]. Dostupné z: </a:t>
            </a:r>
            <a:r>
              <a:rPr lang="cs-CZ" sz="1600" dirty="0">
                <a:hlinkClick r:id="rId2"/>
              </a:rPr>
              <a:t>http</a:t>
            </a:r>
            <a:r>
              <a:rPr lang="cs-CZ" sz="1600" dirty="0">
                <a:hlinkClick r:id="rId2"/>
              </a:rPr>
              <a:t>://</a:t>
            </a:r>
            <a:r>
              <a:rPr lang="cs-CZ" sz="1600" dirty="0" smtClean="0">
                <a:hlinkClick r:id="rId2"/>
              </a:rPr>
              <a:t>cs.wikipedia.org/wiki/Soubor:U_Dvou_Sluncu.JPG</a:t>
            </a:r>
            <a:endParaRPr lang="cs-CZ" sz="1600" dirty="0" smtClean="0"/>
          </a:p>
          <a:p>
            <a:r>
              <a:rPr lang="cs-CZ" sz="1600" dirty="0" err="1"/>
              <a:t>Soubor:Praha</a:t>
            </a:r>
            <a:r>
              <a:rPr lang="cs-CZ" sz="1600" dirty="0"/>
              <a:t>, Mala Strana - Nerudova 47, U dvou </a:t>
            </a:r>
            <a:r>
              <a:rPr lang="cs-CZ" sz="1600" dirty="0" err="1"/>
              <a:t>sluncu</a:t>
            </a:r>
            <a:r>
              <a:rPr lang="cs-CZ" sz="1600" dirty="0"/>
              <a:t> (</a:t>
            </a:r>
            <a:r>
              <a:rPr lang="cs-CZ" sz="1600" dirty="0" err="1"/>
              <a:t>domovni</a:t>
            </a:r>
            <a:r>
              <a:rPr lang="cs-CZ" sz="1600" dirty="0"/>
              <a:t> znameni).</a:t>
            </a:r>
            <a:r>
              <a:rPr lang="cs-CZ" sz="1600" dirty="0" err="1" smtClean="0"/>
              <a:t>jpg</a:t>
            </a:r>
            <a:r>
              <a:rPr lang="cs-CZ" sz="1600" dirty="0" smtClean="0"/>
              <a:t>. </a:t>
            </a:r>
            <a:r>
              <a:rPr lang="cs-CZ" sz="1600" i="1" dirty="0" err="1"/>
              <a:t>Wikipedia</a:t>
            </a:r>
            <a:r>
              <a:rPr lang="cs-CZ" sz="1600" i="1" dirty="0"/>
              <a:t>. </a:t>
            </a:r>
            <a:r>
              <a:rPr lang="cs-CZ" sz="1600" i="1" dirty="0" err="1"/>
              <a:t>org</a:t>
            </a:r>
            <a:r>
              <a:rPr lang="cs-CZ" sz="1600" i="1" dirty="0"/>
              <a:t> </a:t>
            </a:r>
            <a:r>
              <a:rPr lang="cs-CZ" sz="1600" dirty="0"/>
              <a:t>[online]. [cit. 2012-11-11]. Dostupné z: </a:t>
            </a:r>
            <a:r>
              <a:rPr lang="cs-CZ" sz="1600" dirty="0">
                <a:hlinkClick r:id="rId3"/>
              </a:rPr>
              <a:t>http://cs.wikipedia.org/wiki/Soubor:Praha,_Mala_Strana_-_Nerudova_47,_U_dvou_sluncu_(domovni_znameni).</a:t>
            </a:r>
            <a:r>
              <a:rPr lang="cs-CZ" sz="1600" dirty="0" smtClean="0">
                <a:hlinkClick r:id="rId3"/>
              </a:rPr>
              <a:t>jpg</a:t>
            </a:r>
            <a:endParaRPr lang="cs-CZ" sz="1600" dirty="0" smtClean="0"/>
          </a:p>
          <a:p>
            <a:r>
              <a:rPr lang="cs-CZ" sz="1600" dirty="0" err="1"/>
              <a:t>Soubor:Praha</a:t>
            </a:r>
            <a:r>
              <a:rPr lang="cs-CZ" sz="1600" dirty="0"/>
              <a:t>, Mala Strana - Nerudova 47, U dvou </a:t>
            </a:r>
            <a:r>
              <a:rPr lang="cs-CZ" sz="1600" dirty="0" err="1"/>
              <a:t>sluncu</a:t>
            </a:r>
            <a:r>
              <a:rPr lang="cs-CZ" sz="1600" dirty="0"/>
              <a:t> (</a:t>
            </a:r>
            <a:r>
              <a:rPr lang="cs-CZ" sz="1600" dirty="0" err="1"/>
              <a:t>pametni</a:t>
            </a:r>
            <a:r>
              <a:rPr lang="cs-CZ" sz="1600" dirty="0"/>
              <a:t> deska, Neruda).</a:t>
            </a:r>
            <a:r>
              <a:rPr lang="cs-CZ" sz="1600" dirty="0" err="1" smtClean="0"/>
              <a:t>jpg</a:t>
            </a:r>
            <a:r>
              <a:rPr lang="cs-CZ" sz="1600" dirty="0" smtClean="0"/>
              <a:t>. </a:t>
            </a:r>
            <a:r>
              <a:rPr lang="cs-CZ" sz="1600" i="1" dirty="0" err="1"/>
              <a:t>Wikipedia</a:t>
            </a:r>
            <a:r>
              <a:rPr lang="cs-CZ" sz="1600" i="1" dirty="0"/>
              <a:t>. </a:t>
            </a:r>
            <a:r>
              <a:rPr lang="cs-CZ" sz="1600" i="1" dirty="0" err="1"/>
              <a:t>org</a:t>
            </a:r>
            <a:r>
              <a:rPr lang="cs-CZ" sz="1600" i="1" dirty="0"/>
              <a:t> </a:t>
            </a:r>
            <a:r>
              <a:rPr lang="cs-CZ" sz="1600" dirty="0"/>
              <a:t>[online]. [cit. 2012-11-11]. Dostupné z: </a:t>
            </a:r>
            <a:r>
              <a:rPr lang="cs-CZ" sz="1600" dirty="0">
                <a:hlinkClick r:id="rId4"/>
              </a:rPr>
              <a:t>http://cs.wikipedia.org/wiki/Soubor:Praha,_Mala_Strana_-_Nerudova_47,_U_dvou_sluncu_(pametni_deska,_Neruda).</a:t>
            </a:r>
            <a:r>
              <a:rPr lang="cs-CZ" sz="1600" dirty="0" smtClean="0">
                <a:hlinkClick r:id="rId4"/>
              </a:rPr>
              <a:t>jpg</a:t>
            </a:r>
            <a:endParaRPr lang="cs-CZ" sz="1600" dirty="0" smtClean="0"/>
          </a:p>
          <a:p>
            <a:r>
              <a:rPr lang="cs-CZ" sz="1600" dirty="0" err="1"/>
              <a:t>Soubor:Jan</a:t>
            </a:r>
            <a:r>
              <a:rPr lang="cs-CZ" sz="1600" dirty="0"/>
              <a:t> </a:t>
            </a:r>
            <a:r>
              <a:rPr lang="cs-CZ" sz="1600" dirty="0" smtClean="0"/>
              <a:t>Neruda.jpg. </a:t>
            </a:r>
            <a:r>
              <a:rPr lang="cs-CZ" sz="1600" i="1" dirty="0" err="1"/>
              <a:t>Wikipedia</a:t>
            </a:r>
            <a:r>
              <a:rPr lang="cs-CZ" sz="1600" i="1" dirty="0"/>
              <a:t>. </a:t>
            </a:r>
            <a:r>
              <a:rPr lang="cs-CZ" sz="1600" i="1" dirty="0" err="1"/>
              <a:t>org</a:t>
            </a:r>
            <a:r>
              <a:rPr lang="cs-CZ" sz="1600" i="1" dirty="0"/>
              <a:t> </a:t>
            </a:r>
            <a:r>
              <a:rPr lang="cs-CZ" sz="1600" dirty="0"/>
              <a:t>[online]. [cit. 2012-11-11]. Dostupné z: </a:t>
            </a:r>
            <a:r>
              <a:rPr lang="cs-CZ" sz="1600" dirty="0">
                <a:hlinkClick r:id="rId5"/>
              </a:rPr>
              <a:t>http://</a:t>
            </a:r>
            <a:r>
              <a:rPr lang="cs-CZ" sz="1600" dirty="0" smtClean="0">
                <a:hlinkClick r:id="rId5"/>
              </a:rPr>
              <a:t>cs.wikipedia.org/wiki/Soubor:Jan_Neruda.jpg</a:t>
            </a:r>
            <a:endParaRPr lang="cs-CZ" sz="1600" dirty="0" smtClean="0"/>
          </a:p>
          <a:p>
            <a:r>
              <a:rPr lang="cs-CZ" sz="1600" dirty="0" err="1"/>
              <a:t>Soubor:Karolina</a:t>
            </a:r>
            <a:r>
              <a:rPr lang="cs-CZ" sz="1600" dirty="0"/>
              <a:t> </a:t>
            </a:r>
            <a:r>
              <a:rPr lang="cs-CZ" sz="1600" dirty="0" smtClean="0"/>
              <a:t>Svetla.jpg. </a:t>
            </a:r>
            <a:r>
              <a:rPr lang="cs-CZ" sz="1600" i="1" dirty="0" err="1"/>
              <a:t>Wikipedia</a:t>
            </a:r>
            <a:r>
              <a:rPr lang="cs-CZ" sz="1600" i="1" dirty="0"/>
              <a:t>. </a:t>
            </a:r>
            <a:r>
              <a:rPr lang="cs-CZ" sz="1600" i="1" dirty="0" err="1"/>
              <a:t>org</a:t>
            </a:r>
            <a:r>
              <a:rPr lang="cs-CZ" sz="1600" i="1" dirty="0"/>
              <a:t> </a:t>
            </a:r>
            <a:r>
              <a:rPr lang="cs-CZ" sz="1600" dirty="0"/>
              <a:t>[online]. [cit. 2012-11-11]. Dostupné z: </a:t>
            </a:r>
            <a:r>
              <a:rPr lang="cs-CZ" sz="1600" dirty="0">
                <a:hlinkClick r:id="rId6"/>
              </a:rPr>
              <a:t>http://</a:t>
            </a:r>
            <a:r>
              <a:rPr lang="cs-CZ" sz="1600" dirty="0" smtClean="0">
                <a:hlinkClick r:id="rId6"/>
              </a:rPr>
              <a:t>cs.wikipedia.org/wiki/Soubor:Karolina_Svetla.jpg</a:t>
            </a:r>
            <a:endParaRPr lang="cs-CZ" sz="1600" dirty="0" smtClean="0"/>
          </a:p>
          <a:p>
            <a:r>
              <a:rPr lang="cs-CZ" sz="1600" dirty="0" err="1"/>
              <a:t>Soubor:Jan</a:t>
            </a:r>
            <a:r>
              <a:rPr lang="cs-CZ" sz="1600" dirty="0"/>
              <a:t> Vilímek - Jan </a:t>
            </a:r>
            <a:r>
              <a:rPr lang="cs-CZ" sz="1600" dirty="0" smtClean="0"/>
              <a:t>Neruda.jpg. </a:t>
            </a:r>
            <a:r>
              <a:rPr lang="cs-CZ" sz="1600" i="1" dirty="0" err="1"/>
              <a:t>Wikipedia</a:t>
            </a:r>
            <a:r>
              <a:rPr lang="cs-CZ" sz="1600" i="1" dirty="0"/>
              <a:t>. </a:t>
            </a:r>
            <a:r>
              <a:rPr lang="cs-CZ" sz="1600" i="1" dirty="0" err="1"/>
              <a:t>org</a:t>
            </a:r>
            <a:r>
              <a:rPr lang="cs-CZ" sz="1600" i="1" dirty="0"/>
              <a:t> </a:t>
            </a:r>
            <a:r>
              <a:rPr lang="cs-CZ" sz="1600" dirty="0"/>
              <a:t>[online]. [cit. 2012-11-11]. Dostupné z: </a:t>
            </a:r>
            <a:r>
              <a:rPr lang="cs-CZ" sz="1600" dirty="0">
                <a:hlinkClick r:id="rId7"/>
              </a:rPr>
              <a:t>http://cs.wikipedia.org/wiki/Soubor:Jan_Vil%C3%ADmek_-_</a:t>
            </a:r>
            <a:r>
              <a:rPr lang="cs-CZ" sz="1600" dirty="0" smtClean="0">
                <a:hlinkClick r:id="rId7"/>
              </a:rPr>
              <a:t>Jan_Neruda.jpg</a:t>
            </a:r>
            <a:endParaRPr lang="cs-CZ" sz="1600" dirty="0" smtClean="0"/>
          </a:p>
          <a:p>
            <a:r>
              <a:rPr lang="cs-CZ" sz="1600" dirty="0">
                <a:hlinkClick r:id="rId8"/>
              </a:rPr>
              <a:t>http://</a:t>
            </a:r>
            <a:r>
              <a:rPr lang="cs-CZ" sz="1600" dirty="0" smtClean="0">
                <a:hlinkClick r:id="rId8"/>
              </a:rPr>
              <a:t>cs.wikipedia.org/wiki/H%C5%99bitovn%C3%AD_kv%C3%ADt%C3%AD</a:t>
            </a:r>
            <a:endParaRPr lang="cs-CZ" sz="1600" dirty="0" smtClean="0"/>
          </a:p>
          <a:p>
            <a:r>
              <a:rPr lang="cs-CZ" sz="1600" dirty="0">
                <a:hlinkClick r:id="rId9"/>
              </a:rPr>
              <a:t>http://</a:t>
            </a:r>
            <a:r>
              <a:rPr lang="cs-CZ" sz="1600" dirty="0" smtClean="0">
                <a:hlinkClick r:id="rId9"/>
              </a:rPr>
              <a:t>cs.wikipedia.org/wiki/P%C3%ADsn%C4%9B_kosmick%C3%A9</a:t>
            </a:r>
            <a:endParaRPr lang="cs-CZ" sz="1600" dirty="0" smtClean="0"/>
          </a:p>
          <a:p>
            <a:r>
              <a:rPr lang="cs-CZ" sz="1600" dirty="0">
                <a:hlinkClick r:id="rId10"/>
              </a:rPr>
              <a:t>http://</a:t>
            </a:r>
            <a:r>
              <a:rPr lang="cs-CZ" sz="1600" dirty="0" smtClean="0">
                <a:hlinkClick r:id="rId10"/>
              </a:rPr>
              <a:t>cs.wikisource.org/wiki/Prost%C3%A9_motivy/Jarn%C3%AD_X</a:t>
            </a:r>
            <a:endParaRPr lang="cs-CZ" sz="1600" dirty="0" smtClean="0"/>
          </a:p>
          <a:p>
            <a:r>
              <a:rPr lang="cs-CZ" sz="1600" dirty="0">
                <a:hlinkClick r:id="rId11"/>
              </a:rPr>
              <a:t>http://</a:t>
            </a:r>
            <a:r>
              <a:rPr lang="cs-CZ" sz="1600" dirty="0" smtClean="0">
                <a:hlinkClick r:id="rId11"/>
              </a:rPr>
              <a:t>cs.wikiquote.org/wiki/Jan_Neruda</a:t>
            </a:r>
            <a:endParaRPr lang="cs-CZ" sz="1600" dirty="0" smtClean="0"/>
          </a:p>
          <a:p>
            <a:r>
              <a:rPr lang="cs-CZ" sz="1600" dirty="0">
                <a:hlinkClick r:id="rId12"/>
              </a:rPr>
              <a:t>http://</a:t>
            </a:r>
            <a:r>
              <a:rPr lang="cs-CZ" sz="1600" dirty="0" smtClean="0">
                <a:hlinkClick r:id="rId12"/>
              </a:rPr>
              <a:t>cs.wikisource.org/wiki/Zp%C4%9Bvy_p%C3%A1te%C4%8Dn%C3%AD/Jen_d%C3%A1l</a:t>
            </a:r>
            <a:endParaRPr lang="cs-CZ" sz="1600" dirty="0"/>
          </a:p>
          <a:p>
            <a:r>
              <a:rPr lang="cs-CZ" sz="1400" dirty="0" err="1"/>
              <a:t>Soubor:Jan</a:t>
            </a:r>
            <a:r>
              <a:rPr lang="cs-CZ" sz="1400" dirty="0"/>
              <a:t> Neruda </a:t>
            </a:r>
            <a:r>
              <a:rPr lang="cs-CZ" sz="1400" dirty="0" err="1"/>
              <a:t>grave</a:t>
            </a:r>
            <a:r>
              <a:rPr lang="cs-CZ" sz="1400" dirty="0"/>
              <a:t> </a:t>
            </a:r>
            <a:r>
              <a:rPr lang="cs-CZ" sz="1400" dirty="0" err="1"/>
              <a:t>Vysehrad</a:t>
            </a:r>
            <a:r>
              <a:rPr lang="cs-CZ" sz="1400" dirty="0"/>
              <a:t> </a:t>
            </a:r>
            <a:r>
              <a:rPr lang="cs-CZ" sz="1400" dirty="0" err="1"/>
              <a:t>Cemetery</a:t>
            </a:r>
            <a:r>
              <a:rPr lang="cs-CZ" sz="1400" dirty="0"/>
              <a:t> Prague CZ </a:t>
            </a:r>
            <a:r>
              <a:rPr lang="cs-CZ" sz="1400" dirty="0" smtClean="0"/>
              <a:t>807.jpg. </a:t>
            </a:r>
            <a:r>
              <a:rPr lang="cs-CZ" sz="1600" i="1" dirty="0" err="1"/>
              <a:t>Wikipedia</a:t>
            </a:r>
            <a:r>
              <a:rPr lang="cs-CZ" sz="1600" i="1" dirty="0"/>
              <a:t>. </a:t>
            </a:r>
            <a:r>
              <a:rPr lang="cs-CZ" sz="1600" i="1" dirty="0" err="1"/>
              <a:t>org</a:t>
            </a:r>
            <a:r>
              <a:rPr lang="cs-CZ" sz="1600" i="1" dirty="0"/>
              <a:t> </a:t>
            </a:r>
            <a:r>
              <a:rPr lang="cs-CZ" sz="1600" dirty="0"/>
              <a:t>[online]. [cit. 2012-11-11]. Dostupné z: </a:t>
            </a:r>
            <a:r>
              <a:rPr lang="cs-CZ" sz="1600" dirty="0">
                <a:hlinkClick r:id="rId13"/>
              </a:rPr>
              <a:t>http://</a:t>
            </a:r>
            <a:r>
              <a:rPr lang="cs-CZ" sz="1600" dirty="0" smtClean="0">
                <a:hlinkClick r:id="rId13"/>
              </a:rPr>
              <a:t>cs.wikipedia.org/wiki/Soubor:Jan_Neruda_grave_Vysehrad_Cemetery_Prague_CZ_807.jpg</a:t>
            </a:r>
            <a:endParaRPr lang="cs-CZ" sz="1600" dirty="0" smtClean="0"/>
          </a:p>
          <a:p>
            <a:r>
              <a:rPr lang="cs-CZ" sz="1600" dirty="0">
                <a:hlinkClick r:id="rId14"/>
              </a:rPr>
              <a:t>http://</a:t>
            </a:r>
            <a:r>
              <a:rPr lang="cs-CZ" sz="1600" dirty="0" smtClean="0">
                <a:hlinkClick r:id="rId14"/>
              </a:rPr>
              <a:t>cs.wikipedia.org/wiki/Jan_Neruda</a:t>
            </a:r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/>
          </a:p>
        </p:txBody>
      </p:sp>
    </p:spTree>
    <p:extLst>
      <p:ext uri="{BB962C8B-B14F-4D97-AF65-F5344CB8AC3E}">
        <p14:creationId xmlns:p14="http://schemas.microsoft.com/office/powerpoint/2010/main" val="22293594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usedství">
  <a:themeElements>
    <a:clrScheme name="Sousedství">
      <a:dk1>
        <a:srgbClr val="2F2B20"/>
      </a:dk1>
      <a:lt1>
        <a:srgbClr val="FFFFFF"/>
      </a:lt1>
      <a:dk2>
        <a:srgbClr val="675E47"/>
      </a:dk2>
      <a:lt2>
        <a:srgbClr val="DFDCB7"/>
      </a:lt2>
      <a:accent1>
        <a:srgbClr val="A9A57C"/>
      </a:accent1>
      <a:accent2>
        <a:srgbClr val="9CBEBD"/>
      </a:accent2>
      <a:accent3>
        <a:srgbClr val="D2CB6C"/>
      </a:accent3>
      <a:accent4>
        <a:srgbClr val="95A39D"/>
      </a:accent4>
      <a:accent5>
        <a:srgbClr val="C89F5D"/>
      </a:accent5>
      <a:accent6>
        <a:srgbClr val="B1A089"/>
      </a:accent6>
      <a:hlink>
        <a:srgbClr val="D25814"/>
      </a:hlink>
      <a:folHlink>
        <a:srgbClr val="849A0A"/>
      </a:folHlink>
    </a:clrScheme>
    <a:fontScheme name="Kancelář">
      <a:majorFont>
        <a:latin typeface="Cambria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明朝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ousedství">
      <a:fillStyleLst>
        <a:solidFill>
          <a:schemeClr val="phClr"/>
        </a:solidFill>
        <a:solidFill>
          <a:schemeClr val="phClr">
            <a:tint val="55000"/>
          </a:schemeClr>
        </a:solidFill>
        <a:solidFill>
          <a:schemeClr val="phClr"/>
        </a:solidFill>
      </a:fillStyleLst>
      <a:lnStyleLst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algn="bl" rotWithShape="0">
              <a:srgbClr val="000000">
                <a:alpha val="60000"/>
              </a:srgbClr>
            </a:outerShdw>
          </a:effectLst>
        </a:effectStyle>
        <a:effectStyle>
          <a:effectLst/>
          <a:scene3d>
            <a:camera prst="orthographicFront">
              <a:rot lat="0" lon="0" rev="0"/>
            </a:camera>
            <a:lightRig rig="brightRoom" dir="tl">
              <a:rot lat="0" lon="0" rev="1800000"/>
            </a:lightRig>
          </a:scene3d>
          <a:sp3d contourW="10160" prstMaterial="dkEdge">
            <a:bevelT w="38100" h="50800" prst="angle"/>
            <a:contourClr>
              <a:schemeClr val="phClr">
                <a:shade val="40000"/>
                <a:satMod val="15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</a:schemeClr>
            </a:gs>
            <a:gs pos="75000">
              <a:schemeClr val="phClr">
                <a:shade val="100000"/>
                <a:satMod val="115000"/>
              </a:schemeClr>
            </a:gs>
            <a:gs pos="100000">
              <a:schemeClr val="phClr">
                <a:shade val="70000"/>
                <a:satMod val="130000"/>
              </a:schemeClr>
            </a:gs>
          </a:gsLst>
          <a:path path="circle">
            <a:fillToRect l="20000" t="50000" r="100000" b="5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7000"/>
              </a:schemeClr>
              <a:schemeClr val="phClr">
                <a:shade val="96000"/>
              </a:schemeClr>
            </a:duotone>
          </a:blip>
          <a:tile tx="0" ty="0" sx="32000" sy="32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Adjacency</Template>
  <TotalTime>315</TotalTime>
  <Words>663</Words>
  <Application>Microsoft Office PowerPoint</Application>
  <PresentationFormat>Předvádění na obrazovce (4:3)</PresentationFormat>
  <Paragraphs>117</Paragraphs>
  <Slides>16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16</vt:i4>
      </vt:variant>
    </vt:vector>
  </HeadingPairs>
  <TitlesOfParts>
    <vt:vector size="17" baseType="lpstr">
      <vt:lpstr>Sousedství</vt:lpstr>
      <vt:lpstr>Prezentace aplikace PowerPoint</vt:lpstr>
      <vt:lpstr>ANOTACE</vt:lpstr>
      <vt:lpstr>  Básník JAN NERUDA</vt:lpstr>
      <vt:lpstr>Život…</vt:lpstr>
      <vt:lpstr>Prezentace aplikace PowerPoint</vt:lpstr>
      <vt:lpstr>Prezentace aplikace PowerPoint</vt:lpstr>
      <vt:lpstr>Prezentace aplikace PowerPoint</vt:lpstr>
      <vt:lpstr>Dílo…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Zdroj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JAN NERUDA</dc:title>
  <dc:creator>Admin</dc:creator>
  <cp:lastModifiedBy>Admin</cp:lastModifiedBy>
  <cp:revision>35</cp:revision>
  <dcterms:created xsi:type="dcterms:W3CDTF">2012-11-08T06:13:37Z</dcterms:created>
  <dcterms:modified xsi:type="dcterms:W3CDTF">2006-10-28T08:37:18Z</dcterms:modified>
</cp:coreProperties>
</file>