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3355015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Pravopis podstatných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jmen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37713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7848872" cy="3960440"/>
          </a:xfr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dirty="0" smtClean="0"/>
              <a:t>Prezentace v PowerPointu je určena žákům II. </a:t>
            </a:r>
            <a:r>
              <a:rPr lang="cs-CZ" sz="2800" dirty="0"/>
              <a:t>s</a:t>
            </a:r>
            <a:r>
              <a:rPr lang="cs-CZ" sz="2800" dirty="0" smtClean="0"/>
              <a:t>tupně k osvěžení znalostí o pravopisu koncovek podstatných jmen. Žákům je v průběhu prezentace kladeno několik otázek, jejichž odpovědi je vedou k uvědomění si základních pravidel pravopisu koncovek substantiv se zřetelem na problematiku vzoru PÁN. Součástí výukového materiálu jsou i doplňovací cvičení se správným řešením.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28148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88839"/>
            <a:ext cx="9144000" cy="2887961"/>
          </a:xfrm>
          <a:solidFill>
            <a:schemeClr val="accent3">
              <a:lumMod val="60000"/>
              <a:lumOff val="40000"/>
            </a:schemeClr>
          </a:solidFill>
          <a:ln w="31750">
            <a:solidFill>
              <a:schemeClr val="tx2"/>
            </a:solidFill>
          </a:ln>
        </p:spPr>
        <p:txBody>
          <a:bodyPr/>
          <a:lstStyle/>
          <a:p>
            <a:r>
              <a:rPr lang="cs-CZ" b="1" dirty="0" smtClean="0"/>
              <a:t>Pravopis</a:t>
            </a:r>
            <a:r>
              <a:rPr lang="cs-CZ" dirty="0" smtClean="0"/>
              <a:t> </a:t>
            </a:r>
            <a:r>
              <a:rPr lang="cs-CZ" b="1" dirty="0" smtClean="0"/>
              <a:t>podstatných jmen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505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3"/>
            <a:ext cx="8229600" cy="3096343"/>
          </a:xfrm>
          <a:solidFill>
            <a:schemeClr val="accent3">
              <a:lumMod val="60000"/>
              <a:lumOff val="40000"/>
            </a:schemeClr>
          </a:solidFill>
          <a:ln w="31750">
            <a:solidFill>
              <a:schemeClr val="tx2"/>
            </a:solidFill>
          </a:ln>
        </p:spPr>
        <p:txBody>
          <a:bodyPr/>
          <a:lstStyle/>
          <a:p>
            <a:endParaRPr lang="cs-CZ" sz="1800" dirty="0" smtClean="0">
              <a:solidFill>
                <a:schemeClr val="tx2"/>
              </a:solidFill>
            </a:endParaRPr>
          </a:p>
          <a:p>
            <a:r>
              <a:rPr lang="cs-CZ" sz="3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ohebný slovní druh </a:t>
            </a:r>
            <a:r>
              <a:rPr lang="cs-CZ" sz="3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 skloňujeme je </a:t>
            </a:r>
          </a:p>
          <a:p>
            <a:r>
              <a:rPr lang="cs-CZ" sz="32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u</a:t>
            </a:r>
            <a:r>
              <a:rPr lang="cs-CZ" sz="3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rčujeme: PÁD, ČÍSLO, ROD, VZOR</a:t>
            </a:r>
          </a:p>
          <a:p>
            <a:r>
              <a:rPr lang="cs-CZ" sz="32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p</a:t>
            </a:r>
            <a:r>
              <a:rPr lang="cs-CZ" sz="32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ři pravopisu podstatných jmen je klíčové správně určit </a:t>
            </a:r>
            <a:r>
              <a:rPr lang="cs-CZ" sz="3600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/>
              </a:rPr>
              <a:t>VZOR</a:t>
            </a:r>
          </a:p>
          <a:p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027" name="Picture 3" descr="C:\Users\Admin\AppData\Local\Microsoft\Windows\Temporary Internet Files\Content.IE5\DXYLSZQH\MM9001892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229200"/>
            <a:ext cx="2664296" cy="1378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514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600200"/>
          </a:xfrm>
        </p:spPr>
        <p:txBody>
          <a:bodyPr/>
          <a:lstStyle/>
          <a:p>
            <a:r>
              <a:rPr lang="cs-CZ" sz="3600" b="1" u="sng" dirty="0" smtClean="0"/>
              <a:t>VZORY</a:t>
            </a: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>podstatných jmen</a:t>
            </a:r>
            <a:endParaRPr lang="cs-CZ" sz="3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5063820"/>
              </p:ext>
            </p:extLst>
          </p:nvPr>
        </p:nvGraphicFramePr>
        <p:xfrm>
          <a:off x="611561" y="1484784"/>
          <a:ext cx="7920879" cy="3659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0293"/>
                <a:gridCol w="2640293"/>
                <a:gridCol w="2640293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rod mužský</a:t>
                      </a:r>
                    </a:p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TEN</a:t>
                      </a:r>
                      <a:endParaRPr lang="cs-CZ" sz="2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rod ženský</a:t>
                      </a:r>
                    </a:p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TA</a:t>
                      </a:r>
                      <a:endParaRPr lang="cs-CZ" sz="2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rod střední</a:t>
                      </a:r>
                    </a:p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TO</a:t>
                      </a:r>
                      <a:endParaRPr lang="cs-CZ" sz="2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18293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PÁN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HRAD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MUŽ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STROJ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PŘEDSEDA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SOUDCE</a:t>
                      </a:r>
                      <a:endParaRPr lang="cs-CZ" sz="2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ŽENA 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RŮŽE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PÍSEŇ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KOST</a:t>
                      </a:r>
                      <a:endParaRPr lang="cs-CZ" sz="2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MĚSTO 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MOŘE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KUŘE</a:t>
                      </a: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STAVENÍ</a:t>
                      </a:r>
                    </a:p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5445224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jakých vzorů rozlišujeme životnost a neživotnost?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5877272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Které vzory jsou měkké a které tvrdé?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Admin\AppData\Local\Microsoft\Windows\Temporary Internet Files\Content.IE5\4LBX7TPG\MM90023644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70892" y="4473252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LA1R0PFS\MM90004093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7461448"/>
            <a:ext cx="1200150" cy="93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7846668"/>
              </p:ext>
            </p:extLst>
          </p:nvPr>
        </p:nvGraphicFramePr>
        <p:xfrm>
          <a:off x="9252520" y="1340768"/>
          <a:ext cx="8136904" cy="4461128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4140460"/>
                <a:gridCol w="3996444"/>
              </a:tblGrid>
              <a:tr h="89496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MĚKKÉ</a:t>
                      </a:r>
                    </a:p>
                    <a:p>
                      <a:pPr algn="ctr"/>
                      <a:r>
                        <a:rPr lang="cs-CZ" sz="2400" dirty="0" smtClean="0"/>
                        <a:t>(píšeme vždy –i)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TVRDÉ</a:t>
                      </a:r>
                    </a:p>
                    <a:p>
                      <a:pPr algn="ctr"/>
                      <a:r>
                        <a:rPr lang="cs-CZ" sz="2400" dirty="0" smtClean="0"/>
                        <a:t>(píšeme vždy –y)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muž </a:t>
                      </a:r>
                    </a:p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stroj</a:t>
                      </a:r>
                    </a:p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soudce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hrad</a:t>
                      </a:r>
                    </a:p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předseda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tx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růže</a:t>
                      </a:r>
                    </a:p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píseň </a:t>
                      </a:r>
                    </a:p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kost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žena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moře</a:t>
                      </a:r>
                    </a:p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kuře</a:t>
                      </a:r>
                    </a:p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stavení 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město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9540552" y="5913583"/>
            <a:ext cx="7776864" cy="46166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Jaký vzor nám v přehledu chybí a proč?</a:t>
            </a:r>
            <a:endParaRPr lang="cs-CZ" sz="2400" dirty="0"/>
          </a:p>
        </p:txBody>
      </p:sp>
      <p:pic>
        <p:nvPicPr>
          <p:cNvPr id="2052" name="Picture 4" descr="C:\Users\Admin\AppData\Local\Microsoft\Windows\Temporary Internet Files\Content.IE5\4LBX7TPG\MM90028667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-2475656"/>
            <a:ext cx="2016224" cy="2199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347864" y="-3699792"/>
            <a:ext cx="2232248" cy="83099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PÁN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9689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33333E-6 L 0.82882 0.000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44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48148E-6 L -0.0026 -0.4039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-20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07407E-6 L -0.94896 -0.0048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448" y="-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-0.96858 -0.007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438" y="-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96296E-6 L 0.00781 0.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2" y="4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81481E-6 L 0.01962 0.9370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2" y="4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-445343"/>
            <a:ext cx="8229600" cy="1600200"/>
          </a:xfrm>
        </p:spPr>
        <p:txBody>
          <a:bodyPr/>
          <a:lstStyle/>
          <a:p>
            <a:r>
              <a:rPr lang="cs-CZ" b="1" dirty="0" smtClean="0"/>
              <a:t>PÁN</a:t>
            </a:r>
            <a:endParaRPr lang="cs-CZ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1645319"/>
              </p:ext>
            </p:extLst>
          </p:nvPr>
        </p:nvGraphicFramePr>
        <p:xfrm>
          <a:off x="1475656" y="1128217"/>
          <a:ext cx="2808312" cy="45836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</a:tblGrid>
              <a:tr h="5729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Jednotné číslo</a:t>
                      </a:r>
                      <a:endParaRPr lang="cs-CZ" dirty="0"/>
                    </a:p>
                  </a:txBody>
                  <a:tcPr/>
                </a:tc>
              </a:tr>
              <a:tr h="572956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1. pán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295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pána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295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pánu,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pánovi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295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pána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295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 pane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295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6. o pánu,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pánovi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295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7. pánem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7849203"/>
              </p:ext>
            </p:extLst>
          </p:nvPr>
        </p:nvGraphicFramePr>
        <p:xfrm>
          <a:off x="4860032" y="1150824"/>
          <a:ext cx="2808312" cy="4608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1. páni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, pánové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pánů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pánům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pány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5. páni</a:t>
                      </a:r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, pánové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6. o pánech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7. pány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Admin\AppData\Local\Microsoft\Windows\Temporary Internet Files\Content.IE5\H6EIWR68\MM9003005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344" y="332656"/>
            <a:ext cx="1780353" cy="120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7101408"/>
            <a:ext cx="9144000" cy="107721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PAMATUJ!</a:t>
            </a:r>
          </a:p>
          <a:p>
            <a:pPr algn="ctr"/>
            <a:r>
              <a:rPr lang="cs-CZ" sz="2800" dirty="0" smtClean="0"/>
              <a:t>V 7. p. č. mn. </a:t>
            </a:r>
            <a:r>
              <a:rPr lang="cs-CZ" sz="2800" dirty="0"/>
              <a:t>j</a:t>
            </a:r>
            <a:r>
              <a:rPr lang="cs-CZ" sz="2800" dirty="0" smtClean="0"/>
              <a:t>e koncovka </a:t>
            </a:r>
            <a:r>
              <a:rPr lang="cs-CZ" sz="2800" dirty="0" smtClean="0">
                <a:solidFill>
                  <a:srgbClr val="FF0000"/>
                </a:solidFill>
              </a:rPr>
              <a:t>-mi/-</a:t>
            </a:r>
            <a:r>
              <a:rPr lang="cs-CZ" sz="2800" dirty="0" err="1" smtClean="0">
                <a:solidFill>
                  <a:srgbClr val="FF0000"/>
                </a:solidFill>
              </a:rPr>
              <a:t>emi</a:t>
            </a:r>
            <a:r>
              <a:rPr lang="cs-CZ" sz="2800" dirty="0" smtClean="0">
                <a:solidFill>
                  <a:srgbClr val="FF0000"/>
                </a:solidFill>
              </a:rPr>
              <a:t>/-</a:t>
            </a:r>
            <a:r>
              <a:rPr lang="cs-CZ" sz="2800" dirty="0" err="1" smtClean="0">
                <a:solidFill>
                  <a:srgbClr val="FF0000"/>
                </a:solidFill>
              </a:rPr>
              <a:t>ami</a:t>
            </a:r>
            <a:r>
              <a:rPr lang="cs-CZ" sz="2800" dirty="0" smtClean="0"/>
              <a:t> vždy MĚKKÁ!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03136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1.53562E-6 L 0 -0.2146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0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rocvičování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760640"/>
          </a:xfrm>
          <a:solidFill>
            <a:schemeClr val="accent3">
              <a:lumMod val="60000"/>
              <a:lumOff val="40000"/>
            </a:schemeClr>
          </a:solidFill>
          <a:ln w="31750">
            <a:solidFill>
              <a:schemeClr val="tx2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100" b="1" dirty="0" smtClean="0">
              <a:solidFill>
                <a:schemeClr val="tx1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Chybam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člověk učí. V </a:t>
            </a:r>
            <a:r>
              <a:rPr lang="cs-CZ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onv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-ch se převáželo mléko. Mezi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král-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sousedních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královstv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-ch bylo uzavřeno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přátelstv</a:t>
            </a: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Naši fotbalisté hrají se Španěl-. Slib- se má šetřit. Kluci obdivovali motocykl-. Co máš na mysl-? Na hráz- rostou vrb-. Zel- je zdravé. Na mez-ch se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pásly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koz-. Seno se nakládá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vidlem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-. Setkali jsme se s Francouz-. V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kotl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se vařil guláš. Naši hráči se stali vítěz- turnaje. Topol- slouží jako větrolam-. Naši hokejisté hráli s Rus- nerozhodně.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Polab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je úrodný kraj. Vůně sladké šťáv- lákala vos-.  Prosím o trochu sol-. Mezi přátel- je každému dobře. </a:t>
            </a: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251520" y="6944054"/>
            <a:ext cx="8784976" cy="5760640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itchFamily="34" charset="0"/>
              <a:buNone/>
            </a:pPr>
            <a:endParaRPr lang="cs-CZ" sz="100" b="1" dirty="0" smtClean="0">
              <a:solidFill>
                <a:schemeClr val="tx1"/>
              </a:solidFill>
            </a:endParaRPr>
          </a:p>
          <a:p>
            <a:pPr marL="0" indent="0">
              <a:lnSpc>
                <a:spcPct val="150000"/>
              </a:lnSpc>
              <a:buFont typeface="Arial" pitchFamily="34" charset="0"/>
              <a:buNone/>
            </a:pP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Chybam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člověk učí. V konv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 se převáželo mléko. Mezi král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sousedních královstv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 bylo uzavřeno přátelstv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Naši fotbalisté hrají se Španěl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Slib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má šetřit. Kluci obdivovali motocykl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Co máš na mysl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Na hráz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rostou vrb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Zel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zdravé. Na mez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 se pásly koz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Seno se nakládá vidlem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Setkali jsme se s Francouz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 kotl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vařil guláš. Naši hráči se stali vítěz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turnaje. Topol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slouží jako větrolam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Naši hokejisté hráli s Rus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nerozhodně. Polab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úrodný kraj. Vůně sladké šťáv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 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lákala vos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Prosím o trochu sol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Mezi přátel</a:t>
            </a:r>
            <a:r>
              <a:rPr lang="cs-CZ" sz="2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sz="2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každému dobře. </a:t>
            </a:r>
            <a:endParaRPr lang="cs-CZ" sz="26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0891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59259E-6 L -0.00781 -0.869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-43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rocvičování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760640"/>
          </a:xfrm>
          <a:solidFill>
            <a:schemeClr val="accent3">
              <a:lumMod val="60000"/>
              <a:lumOff val="40000"/>
            </a:schemeClr>
          </a:solidFill>
          <a:ln w="31750">
            <a:solidFill>
              <a:schemeClr val="tx2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sz="100" b="1" dirty="0" smtClean="0">
              <a:solidFill>
                <a:schemeClr val="tx1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Babičku bolí kloub-. Motýl- hráli všemi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barvam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-.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Vrchlab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je pěkné město.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a šakal- jsou příbuzné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šelm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-. V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-ch zrálo obil-. Košťál- králíkům chutnají. Mužstvo Ostav- hrálo na hřišti </a:t>
            </a: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pav-. Čáp- mají rádi kraj s mokrými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loukam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a močál-.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Žáb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před čáp- naskákaly do rybníka. Mezi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vilam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bylo volné místo. Chlapec si nejraději hrál s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letadl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-. Nepovídej nesmysl-. Některé směs- jsou výbušné. Strop byl vyzdoben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malbam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-. Žáci jeli na školu v přírodě se třemi učitel-. Budeme přestupovat v Břeclav-. V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lahv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-ch byla nečistota. Mezi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pytl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byly velké nádob- s 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potravinam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-.  </a:t>
            </a: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179512" y="7101408"/>
            <a:ext cx="8784976" cy="5760640"/>
          </a:xfrm>
          <a:prstGeom prst="rect">
            <a:avLst/>
          </a:prstGeom>
          <a:ln w="28575"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itchFamily="34" charset="0"/>
              <a:buNone/>
            </a:pPr>
            <a:endParaRPr lang="cs-CZ" sz="100" b="1" dirty="0" smtClean="0">
              <a:solidFill>
                <a:schemeClr val="tx1"/>
              </a:solidFill>
            </a:endParaRPr>
          </a:p>
          <a:p>
            <a:pPr marL="0" indent="0">
              <a:lnSpc>
                <a:spcPct val="150000"/>
              </a:lnSpc>
              <a:buFont typeface="Arial" pitchFamily="34" charset="0"/>
              <a:buNone/>
            </a:pP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Babičku bolí kloub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Motýl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hráli všemi barvam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Vrchlab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pěkné město. Ps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šakal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jsou příbuzné šelm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 pol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 zrálo obil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Košťál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králíkům chutnají. Mužstvo Ostrav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hrálo na hřišti Opav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Čáp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mají rádi kraj s mokrými loukam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močál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Žáb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před čáp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naskákaly do rybníka. Mezi vilam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bylo volné místo. Chlapec si nejraději hrál s letadl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Nepovídej nesmysl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Některé směs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jsou výbušné. Strop byl vyzdoben malbam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Žáci jeli na školu v přírodě se třemi učitel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Budeme přestupovat v Břeclav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 lahv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 byla nečistota. Mezi pytl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byly velké nádob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potravinam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</a:t>
            </a:r>
            <a:endParaRPr lang="cs-CZ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2888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07407E-6 L 0 -0.8923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2132856"/>
            <a:ext cx="5256584" cy="1656184"/>
          </a:xfrm>
          <a:solidFill>
            <a:schemeClr val="accent3">
              <a:lumMod val="60000"/>
              <a:lumOff val="40000"/>
            </a:schemeClr>
          </a:solidFill>
          <a:ln w="25400"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Použité </a:t>
            </a:r>
            <a:r>
              <a:rPr lang="cs-CZ" dirty="0">
                <a:solidFill>
                  <a:schemeClr val="tx1"/>
                </a:solidFill>
              </a:rPr>
              <a:t>obrázky jsou součástí programu Microsoft Office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696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2708920"/>
            <a:ext cx="7920880" cy="1600200"/>
          </a:xfrm>
        </p:spPr>
        <p:txBody>
          <a:bodyPr/>
          <a:lstStyle/>
          <a:p>
            <a:r>
              <a:rPr lang="cs-CZ" sz="8800" dirty="0" smtClean="0"/>
              <a:t>Konec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407521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149</TotalTime>
  <Words>745</Words>
  <Application>Microsoft Office PowerPoint</Application>
  <PresentationFormat>Předvádění na obrazovce (4:3)</PresentationFormat>
  <Paragraphs>99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Anotace</vt:lpstr>
      <vt:lpstr>Pravopis podstatných jmen </vt:lpstr>
      <vt:lpstr>Podstatná jména</vt:lpstr>
      <vt:lpstr>VZORY  podstatných jmen</vt:lpstr>
      <vt:lpstr>PÁN</vt:lpstr>
      <vt:lpstr>Procvičování</vt:lpstr>
      <vt:lpstr>Procvičování</vt:lpstr>
      <vt:lpstr>Zdroj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Pravopis podstatných jmen </dc:title>
  <dc:creator>Admin</dc:creator>
  <cp:lastModifiedBy>Admin</cp:lastModifiedBy>
  <cp:revision>16</cp:revision>
  <dcterms:created xsi:type="dcterms:W3CDTF">2012-11-19T05:19:30Z</dcterms:created>
  <dcterms:modified xsi:type="dcterms:W3CDTF">2006-10-28T09:17:12Z</dcterms:modified>
</cp:coreProperties>
</file>