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7" r:id="rId2"/>
    <p:sldId id="278" r:id="rId3"/>
    <p:sldId id="256" r:id="rId4"/>
    <p:sldId id="259" r:id="rId5"/>
    <p:sldId id="257" r:id="rId6"/>
    <p:sldId id="261" r:id="rId7"/>
    <p:sldId id="260" r:id="rId8"/>
    <p:sldId id="263" r:id="rId9"/>
    <p:sldId id="262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58" r:id="rId22"/>
    <p:sldId id="268" r:id="rId23"/>
    <p:sldId id="276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434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30.10.2006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30.10.2006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30.10.2006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30.10.2006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30.10.2006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30.10.2006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30.10.2006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30.10.2006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30.10.2006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30.10.2006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30.10.2006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30.10.2006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5/5a/Josef_Mathauser_-_P%C5%99emysl_Or%C3%A1%C4%8D_za_kn%C3%AD%C5%BEete_povol%C3%A1n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hyperlink" Target="//upload.wikimedia.org/wikipedia/commons/6/6d/Josef_Mathauser_-_P%C5%99emysl_v%C3%ADt%C3%A1n_Libu%C5%A1%C3%AD.jpg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e/e5/Wnyslaw.jpg" TargetMode="External"/><Relationship Id="rId13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0.jpeg"/><Relationship Id="rId12" Type="http://schemas.openxmlformats.org/officeDocument/2006/relationships/hyperlink" Target="//upload.wikimedia.org/wikipedia/commons/e/eb/Neklan.jpg" TargetMode="External"/><Relationship Id="rId2" Type="http://schemas.openxmlformats.org/officeDocument/2006/relationships/hyperlink" Target="//upload.wikimedia.org/wikipedia/commons/f/fd/Nezamysl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d/d9/Wogen.jpg" TargetMode="External"/><Relationship Id="rId11" Type="http://schemas.openxmlformats.org/officeDocument/2006/relationships/image" Target="../media/image12.jpeg"/><Relationship Id="rId5" Type="http://schemas.openxmlformats.org/officeDocument/2006/relationships/image" Target="../media/image9.jpeg"/><Relationship Id="rId15" Type="http://schemas.openxmlformats.org/officeDocument/2006/relationships/image" Target="../media/image14.jpeg"/><Relationship Id="rId10" Type="http://schemas.openxmlformats.org/officeDocument/2006/relationships/hyperlink" Target="//upload.wikimedia.org/wikipedia/commons/4/4c/Kresomysl.jpg" TargetMode="External"/><Relationship Id="rId4" Type="http://schemas.openxmlformats.org/officeDocument/2006/relationships/hyperlink" Target="//upload.wikimedia.org/wikipedia/commons/8/84/Mnata.jpg" TargetMode="External"/><Relationship Id="rId9" Type="http://schemas.openxmlformats.org/officeDocument/2006/relationships/image" Target="../media/image11.jpeg"/><Relationship Id="rId14" Type="http://schemas.openxmlformats.org/officeDocument/2006/relationships/hyperlink" Target="//upload.wikimedia.org/wikipedia/commons/8/8d/Hostivit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//upload.wikimedia.org/wikipedia/commons/9/9e/Po1_postava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hyperlink" Target="//upload.wikimedia.org/wikipedia/commons/4/47/Prem2.jp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2/26/Brno_Bystrc_Montage.jpg" TargetMode="External"/><Relationship Id="rId13" Type="http://schemas.openxmlformats.org/officeDocument/2006/relationships/image" Target="../media/image26.jpeg"/><Relationship Id="rId18" Type="http://schemas.openxmlformats.org/officeDocument/2006/relationships/image" Target="../media/image29.jpeg"/><Relationship Id="rId3" Type="http://schemas.openxmlformats.org/officeDocument/2006/relationships/image" Target="../media/image21.jpeg"/><Relationship Id="rId7" Type="http://schemas.openxmlformats.org/officeDocument/2006/relationships/image" Target="../media/image23.jpeg"/><Relationship Id="rId12" Type="http://schemas.openxmlformats.org/officeDocument/2006/relationships/hyperlink" Target="//upload.wikimedia.org/wikipedia/commons/b/b7/Kobyl%C3%AD,_middle_part_1.jpg" TargetMode="External"/><Relationship Id="rId17" Type="http://schemas.openxmlformats.org/officeDocument/2006/relationships/image" Target="../media/image28.jpeg"/><Relationship Id="rId2" Type="http://schemas.openxmlformats.org/officeDocument/2006/relationships/hyperlink" Target="//upload.wikimedia.org/wikipedia/commons/f/f1/Byst%C5%99ice_nad_Pern%C5%A1tejnem_-_n%C3%A1m%C4%9Bst%C3%AD.jpg" TargetMode="External"/><Relationship Id="rId16" Type="http://schemas.openxmlformats.org/officeDocument/2006/relationships/hyperlink" Target="//upload.wikimedia.org/wikipedia/commons/a/a6/P%C5%99ibyslav-gotick%C3%A1v%C4%9B%C5%BE.JPG" TargetMode="External"/><Relationship Id="rId20" Type="http://schemas.openxmlformats.org/officeDocument/2006/relationships/image" Target="../media/image30.jpeg"/><Relationship Id="rId1" Type="http://schemas.openxmlformats.org/officeDocument/2006/relationships/slideLayout" Target="../slideLayouts/slideLayout6.xml"/><Relationship Id="rId6" Type="http://schemas.openxmlformats.org/officeDocument/2006/relationships/hyperlink" Target="//upload.wikimedia.org/wikipedia/commons/6/68/Bystricka_prehrada.jpg" TargetMode="External"/><Relationship Id="rId11" Type="http://schemas.openxmlformats.org/officeDocument/2006/relationships/image" Target="../media/image25.jpeg"/><Relationship Id="rId5" Type="http://schemas.openxmlformats.org/officeDocument/2006/relationships/image" Target="../media/image22.jpeg"/><Relationship Id="rId15" Type="http://schemas.openxmlformats.org/officeDocument/2006/relationships/image" Target="../media/image27.jpeg"/><Relationship Id="rId10" Type="http://schemas.openxmlformats.org/officeDocument/2006/relationships/hyperlink" Target="//upload.wikimedia.org/wikipedia/commons/d/d8/L%C3%A1dv%C3%AD_2.jpg" TargetMode="External"/><Relationship Id="rId19" Type="http://schemas.openxmlformats.org/officeDocument/2006/relationships/hyperlink" Target="//upload.wikimedia.org/wikipedia/commons/6/62/Pam%C3%A1tn%C3%ADk_II._sv%C4%9Btov%C3%A9_v%C3%A1lky_v_Hrabyni.jpg" TargetMode="External"/><Relationship Id="rId4" Type="http://schemas.openxmlformats.org/officeDocument/2006/relationships/hyperlink" Target="//upload.wikimedia.org/wikipedia/commons/8/8a/Bystrice.jpg" TargetMode="External"/><Relationship Id="rId9" Type="http://schemas.openxmlformats.org/officeDocument/2006/relationships/image" Target="../media/image24.jpeg"/><Relationship Id="rId14" Type="http://schemas.openxmlformats.org/officeDocument/2006/relationships/hyperlink" Target="//upload.wikimedia.org/wikipedia/commons/f/fd/Kostel_Svat%C3%A9ho_Prokopa_ve_Star%C3%A9m_Byd%C5%BEov%C4%9B.jpg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8/81/Kam%C3%BDk_nad_Vltavou_1.jpg" TargetMode="External"/><Relationship Id="rId13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4.jpeg"/><Relationship Id="rId12" Type="http://schemas.openxmlformats.org/officeDocument/2006/relationships/hyperlink" Target="//upload.wikimedia.org/wikipedia/commons/8/8c/VM_kostel_od_V_a_zvonice_DSC01300.JPG" TargetMode="External"/><Relationship Id="rId17" Type="http://schemas.openxmlformats.org/officeDocument/2006/relationships/image" Target="../media/image39.jpeg"/><Relationship Id="rId2" Type="http://schemas.openxmlformats.org/officeDocument/2006/relationships/hyperlink" Target="//upload.wikimedia.org/wikipedia/commons/2/2a/Lys%C3%A1_hora,_vrchol_04.jpg" TargetMode="External"/><Relationship Id="rId16" Type="http://schemas.openxmlformats.org/officeDocument/2006/relationships/hyperlink" Target="//upload.wikimedia.org/wikipedia/commons/8/8e/Radnice_ve_Volyni_(1)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//upload.wikimedia.org/wikipedia/commons/9/9a/Lysolajsk%C3%A9_%C3%BAdol%C3%AD_str,_Prague_Lysolaje.jpg" TargetMode="External"/><Relationship Id="rId11" Type="http://schemas.openxmlformats.org/officeDocument/2006/relationships/image" Target="../media/image36.jpeg"/><Relationship Id="rId5" Type="http://schemas.openxmlformats.org/officeDocument/2006/relationships/image" Target="../media/image33.jpeg"/><Relationship Id="rId15" Type="http://schemas.openxmlformats.org/officeDocument/2006/relationships/image" Target="../media/image38.jpeg"/><Relationship Id="rId10" Type="http://schemas.openxmlformats.org/officeDocument/2006/relationships/hyperlink" Target="//upload.wikimedia.org/wikipedia/commons/6/61/Litomysl3.jpg" TargetMode="External"/><Relationship Id="rId4" Type="http://schemas.openxmlformats.org/officeDocument/2006/relationships/hyperlink" Target="//upload.wikimedia.org/wikipedia/commons/f/f5/Lys%C3%A1_nad_Labem,_z%C3%A1mek.jpg" TargetMode="External"/><Relationship Id="rId9" Type="http://schemas.openxmlformats.org/officeDocument/2006/relationships/image" Target="../media/image35.jpeg"/><Relationship Id="rId14" Type="http://schemas.openxmlformats.org/officeDocument/2006/relationships/hyperlink" Target="//upload.wikimedia.org/wikipedia/commons/b/b7/Kaple_Nejsv%C4%9Bt%C4%9Bj%C5%A1%C3%AD_Trojice_v_Mydlovarech_(2).JPG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f/f3/Spytihn%C4%9Bv-kostel.jpg" TargetMode="External"/><Relationship Id="rId13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2.jpeg"/><Relationship Id="rId12" Type="http://schemas.openxmlformats.org/officeDocument/2006/relationships/hyperlink" Target="//upload.wikimedia.org/wikipedia/commons/1/15/Syne%C4%8D,_p%C5%99%C3%ADjezd_od_Krup%C3%A9.JPG" TargetMode="External"/><Relationship Id="rId2" Type="http://schemas.openxmlformats.org/officeDocument/2006/relationships/hyperlink" Target="//upload.wikimedia.org/wikipedia/commons/2/2c/Kostel_Solopysky_1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//upload.wikimedia.org/wikipedia/commons/8/82/Kostel_Pov%C3%BD%C5%A1en%C3%AD_sv._K%C5%99%C3%AD%C5%BEe_Py%C5%A1ely_01.JPG" TargetMode="External"/><Relationship Id="rId11" Type="http://schemas.openxmlformats.org/officeDocument/2006/relationships/image" Target="../media/image44.jpeg"/><Relationship Id="rId5" Type="http://schemas.openxmlformats.org/officeDocument/2006/relationships/image" Target="../media/image41.jpeg"/><Relationship Id="rId15" Type="http://schemas.openxmlformats.org/officeDocument/2006/relationships/image" Target="../media/image46.jpeg"/><Relationship Id="rId10" Type="http://schemas.openxmlformats.org/officeDocument/2006/relationships/hyperlink" Target="//upload.wikimedia.org/wikipedia/commons/7/77/%C5%BDH_Bosyn%C4%9B_17.jpg" TargetMode="External"/><Relationship Id="rId4" Type="http://schemas.openxmlformats.org/officeDocument/2006/relationships/hyperlink" Target="//upload.wikimedia.org/wikipedia/commons/8/8f/Kostel_sv._Jilj%C3%AD_(Chropyn%C4%9B),_n%C3%A1m._Svobody,_Chropyn%C4%9B_1.jpg" TargetMode="External"/><Relationship Id="rId9" Type="http://schemas.openxmlformats.org/officeDocument/2006/relationships/image" Target="../media/image43.jpeg"/><Relationship Id="rId14" Type="http://schemas.openxmlformats.org/officeDocument/2006/relationships/hyperlink" Target="//upload.wikimedia.org/wikipedia/commons/b/b1/Sychrov_Castle_(3).jpg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f/f4/Povyd%C5%99%C3%AD.jpg" TargetMode="External"/><Relationship Id="rId13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49.jpeg"/><Relationship Id="rId12" Type="http://schemas.openxmlformats.org/officeDocument/2006/relationships/hyperlink" Target="//upload.wikimedia.org/wikipedia/commons/b/ba/Praha,_V%C3%BDto%C5%88,_Celnice_EX.jpg" TargetMode="External"/><Relationship Id="rId2" Type="http://schemas.openxmlformats.org/officeDocument/2006/relationships/hyperlink" Target="//upload.wikimedia.org/wikipedia/commons/9/94/Radnice_(Vy%C5%A1kov-_czech_republic)_03_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//upload.wikimedia.org/wikipedia/commons/f/f1/Parn%C3%ADk_Vy%C5%A1ehrad_pod_Vy%C5%A1ehradem.jpg" TargetMode="External"/><Relationship Id="rId11" Type="http://schemas.openxmlformats.org/officeDocument/2006/relationships/image" Target="../media/image51.jpeg"/><Relationship Id="rId5" Type="http://schemas.openxmlformats.org/officeDocument/2006/relationships/image" Target="../media/image48.jpeg"/><Relationship Id="rId15" Type="http://schemas.openxmlformats.org/officeDocument/2006/relationships/image" Target="../media/image53.jpeg"/><Relationship Id="rId10" Type="http://schemas.openxmlformats.org/officeDocument/2006/relationships/hyperlink" Target="//upload.wikimedia.org/wikipedia/commons/f/fe/Vy%C5%BElovka,_Common.jpg" TargetMode="External"/><Relationship Id="rId4" Type="http://schemas.openxmlformats.org/officeDocument/2006/relationships/hyperlink" Target="//upload.wikimedia.org/wikipedia/commons/6/60/Vyso%C4%8Dany_od_Hrdlo%C5%99ez_-_od_Proseka_ke_Kl%C3%AD%C4%8Dovu.jpg" TargetMode="External"/><Relationship Id="rId9" Type="http://schemas.openxmlformats.org/officeDocument/2006/relationships/image" Target="../media/image50.jpeg"/><Relationship Id="rId14" Type="http://schemas.openxmlformats.org/officeDocument/2006/relationships/hyperlink" Target="//upload.wikimedia.org/wikipedia/commons/a/af/LKPR_sever_2003.jpg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Hostivit.jpg" TargetMode="External"/><Relationship Id="rId13" Type="http://schemas.openxmlformats.org/officeDocument/2006/relationships/hyperlink" Target="http://cs.wikipedia.org/wiki/Soubor:Byst%C5%99ice_nad_Pern%C5%A1tejnem_-_n%C3%A1m%C4%9Bst%C3%AD.jpg" TargetMode="External"/><Relationship Id="rId18" Type="http://schemas.openxmlformats.org/officeDocument/2006/relationships/hyperlink" Target="http://cs.wikipedia.org/wiki/Soubor:Kobyl%C3%AD,_middle_part_1.jpg" TargetMode="External"/><Relationship Id="rId3" Type="http://schemas.openxmlformats.org/officeDocument/2006/relationships/hyperlink" Target="http://cs.wikipedia.org/wiki/Soubor:Mnata.jpg" TargetMode="External"/><Relationship Id="rId21" Type="http://schemas.openxmlformats.org/officeDocument/2006/relationships/hyperlink" Target="http://upload.wikimedia.org/wikipedia/commons/b/b5/%C5%BDH_By%C5%A1ice_28.jpg" TargetMode="External"/><Relationship Id="rId7" Type="http://schemas.openxmlformats.org/officeDocument/2006/relationships/hyperlink" Target="http://cs.wikipedia.org/wiki/Soubor:Neklan.jpg" TargetMode="External"/><Relationship Id="rId12" Type="http://schemas.openxmlformats.org/officeDocument/2006/relationships/hyperlink" Target="http://commons.wikimedia.org/wiki/File:Prem2.jpg?uselang=cs" TargetMode="External"/><Relationship Id="rId17" Type="http://schemas.openxmlformats.org/officeDocument/2006/relationships/hyperlink" Target="http://cs.wikipedia.org/wiki/Soubor:L%C3%A1dv%C3%AD_2.jpg" TargetMode="External"/><Relationship Id="rId2" Type="http://schemas.openxmlformats.org/officeDocument/2006/relationships/hyperlink" Target="http://cs.wikipedia.org/wiki/Soubor:Nezamysl.jpg" TargetMode="External"/><Relationship Id="rId16" Type="http://schemas.openxmlformats.org/officeDocument/2006/relationships/hyperlink" Target="http://cs.wikipedia.org/wiki/Soubor:Brno_Bystrc_Montage.jpg" TargetMode="External"/><Relationship Id="rId20" Type="http://schemas.openxmlformats.org/officeDocument/2006/relationships/hyperlink" Target="http://commons.wikimedia.org/wiki/File:P%C5%99ibyslav-gotick%C3%A1v%C4%9B%C5%BE.JPG?uselang=cs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cs.wikipedia.org/wiki/Soubor:Wnyslaw.jpg" TargetMode="External"/><Relationship Id="rId11" Type="http://schemas.openxmlformats.org/officeDocument/2006/relationships/hyperlink" Target="http://commons.wikimedia.org/wiki/File:Po1_postava.jpg?uselang=cs" TargetMode="External"/><Relationship Id="rId5" Type="http://schemas.openxmlformats.org/officeDocument/2006/relationships/hyperlink" Target="http://cs.wikipedia.org/wiki/Soubor:Wogen.jpg" TargetMode="External"/><Relationship Id="rId15" Type="http://schemas.openxmlformats.org/officeDocument/2006/relationships/hyperlink" Target="http://cs.wikipedia.org/wiki/Soubor:Bystricka_prehrada.jpg" TargetMode="External"/><Relationship Id="rId10" Type="http://schemas.openxmlformats.org/officeDocument/2006/relationships/hyperlink" Target="http://commons.wikimedia.org/wiki/File:Josef_Mathauser_-_P%C5%99emysl_v%C3%ADt%C3%A1n_Libu%C5%A1%C3%AD.jpg?uselang=cs" TargetMode="External"/><Relationship Id="rId19" Type="http://schemas.openxmlformats.org/officeDocument/2006/relationships/hyperlink" Target="http://cs.wikipedia.org/wiki/Soubor:Kostel_Svat%C3%A9ho_Prokopa_ve_Star%C3%A9m_Byd%C5%BEov%C4%9B.jpg" TargetMode="External"/><Relationship Id="rId4" Type="http://schemas.openxmlformats.org/officeDocument/2006/relationships/hyperlink" Target="http://cs.wikipedia.org/wiki/Soubor:Kresomysl.jpg" TargetMode="External"/><Relationship Id="rId9" Type="http://schemas.openxmlformats.org/officeDocument/2006/relationships/hyperlink" Target="http://commons.wikimedia.org/wiki/File:Josef_Mathauser_-_P%C5%99emysl_Or%C3%A1%C4%8D_za_kn%C3%AD%C5%BEete_povol%C3%A1n.jpg?uselang=cs" TargetMode="External"/><Relationship Id="rId14" Type="http://schemas.openxmlformats.org/officeDocument/2006/relationships/hyperlink" Target="http://cs.wikipedia.org/wiki/Soubor:Bystrice.jpg" TargetMode="External"/><Relationship Id="rId22" Type="http://schemas.openxmlformats.org/officeDocument/2006/relationships/hyperlink" Target="http://cs.wikipedia.org/wiki/Soubor:Pam%C3%A1tn%C3%ADk_II._sv%C4%9Btov%C3%A9_v%C3%A1lky_v_Hrabyni.jpg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Kaple_Nejsv%C4%9Bt%C4%9Bj%C5%A1%C3%AD_Trojice_v_Mydlovarech_(2).JPG" TargetMode="External"/><Relationship Id="rId13" Type="http://schemas.openxmlformats.org/officeDocument/2006/relationships/hyperlink" Target="http://cs.wikipedia.org/wiki/Soubor:%C5%BDH_Bosyn%C4%9B_17.jpg" TargetMode="External"/><Relationship Id="rId18" Type="http://schemas.openxmlformats.org/officeDocument/2006/relationships/hyperlink" Target="http://cs.wikipedia.org/wiki/Soubor:Parn%C3%ADk_Vy%C5%A1ehrad_pod_Vy%C5%A1ehradem.jpg" TargetMode="External"/><Relationship Id="rId3" Type="http://schemas.openxmlformats.org/officeDocument/2006/relationships/hyperlink" Target="http://cs.wikipedia.org/wiki/Soubor:Lys%C3%A1_nad_Labem,_z%C3%A1mek.jpg" TargetMode="External"/><Relationship Id="rId21" Type="http://schemas.openxmlformats.org/officeDocument/2006/relationships/hyperlink" Target="http://cs.wikipedia.org/wiki/Soubor:Praha,_V%C3%BDto%C5%88,_Celnice_EX.jpg" TargetMode="External"/><Relationship Id="rId7" Type="http://schemas.openxmlformats.org/officeDocument/2006/relationships/hyperlink" Target="http://cs.wikipedia.org/wiki/Soubor:VM_kostel_od_V_a_zvonice_DSC01300.JPG" TargetMode="External"/><Relationship Id="rId12" Type="http://schemas.openxmlformats.org/officeDocument/2006/relationships/hyperlink" Target="http://cs.wikipedia.org/wiki/Soubor:Spytihn%C4%9Bv-kostel.jpg" TargetMode="External"/><Relationship Id="rId17" Type="http://schemas.openxmlformats.org/officeDocument/2006/relationships/hyperlink" Target="http://cs.wikipedia.org/wiki/Soubor:Vyso%C4%8Dany_od_Hrdlo%C5%99ez_-_od_Proseka_ke_Kl%C3%AD%C4%8Dovu.jpg" TargetMode="External"/><Relationship Id="rId2" Type="http://schemas.openxmlformats.org/officeDocument/2006/relationships/hyperlink" Target="http://cs.wikipedia.org/wiki/Soubor:Lys%C3%A1_hora,_vrchol_04.jpg" TargetMode="External"/><Relationship Id="rId16" Type="http://schemas.openxmlformats.org/officeDocument/2006/relationships/hyperlink" Target="http://cs.wikipedia.org/wiki/Soubor:Radnice_(Vy%C5%A1kov-_czech_republic)_03_.JPG" TargetMode="External"/><Relationship Id="rId20" Type="http://schemas.openxmlformats.org/officeDocument/2006/relationships/hyperlink" Target="http://cs.wikipedia.org/wiki/Soubor:Vy%C5%BElovka,_Common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Litomysl3.jpg" TargetMode="External"/><Relationship Id="rId11" Type="http://schemas.openxmlformats.org/officeDocument/2006/relationships/hyperlink" Target="http://cs.wikipedia.org/wiki/Soubor:Kostel_Pov%C3%BD%C5%A1en%C3%AD_sv._K%C5%99%C3%AD%C5%BEe_Py%C5%A1ely_01.JPG" TargetMode="External"/><Relationship Id="rId5" Type="http://schemas.openxmlformats.org/officeDocument/2006/relationships/hyperlink" Target="http://cs.wikipedia.org/wiki/Soubor:Kam%C3%BDk_nad_Vltavou_1.jpg" TargetMode="External"/><Relationship Id="rId15" Type="http://schemas.openxmlformats.org/officeDocument/2006/relationships/hyperlink" Target="http://cs.wikipedia.org/wiki/Soubor:Sychrov_Castle_(3).jpg" TargetMode="External"/><Relationship Id="rId23" Type="http://schemas.openxmlformats.org/officeDocument/2006/relationships/hyperlink" Target="http://cs.wikipedia.org/wiki/Soubor:Radnice_ve_Volyni_(1).JPG" TargetMode="External"/><Relationship Id="rId10" Type="http://schemas.openxmlformats.org/officeDocument/2006/relationships/hyperlink" Target="http://cs.wikipedia.org/wiki/Soubor:Kostel_sv._Jilj%C3%AD_(Chropyn%C4%9B),_n%C3%A1m._Svobody,_Chropyn%C4%9B_1.jpg" TargetMode="External"/><Relationship Id="rId19" Type="http://schemas.openxmlformats.org/officeDocument/2006/relationships/hyperlink" Target="http://cs.wikipedia.org/wiki/Soubor:Povyd%C5%99%C3%AD.jpg" TargetMode="External"/><Relationship Id="rId4" Type="http://schemas.openxmlformats.org/officeDocument/2006/relationships/hyperlink" Target="http://cs.wikipedia.org/wiki/Soubor:Lysolajsk%C3%A9_%C3%BAdol%C3%AD_str,_Prague_Lysolaje.jpg" TargetMode="External"/><Relationship Id="rId9" Type="http://schemas.openxmlformats.org/officeDocument/2006/relationships/hyperlink" Target="http://cs.wikipedia.org/wiki/Soubor:Kostel_Solopysky_1.JPG" TargetMode="External"/><Relationship Id="rId14" Type="http://schemas.openxmlformats.org/officeDocument/2006/relationships/hyperlink" Target="http://cs.wikipedia.org/wiki/Soubor:Syne%C4%8D,_p%C5%99%C3%ADjezd_od_Krup%C3%A9.JPG" TargetMode="External"/><Relationship Id="rId22" Type="http://schemas.openxmlformats.org/officeDocument/2006/relationships/hyperlink" Target="http://cs.wikipedia.org/wiki/Soubor:LKPR_sever_2003.jpg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1584107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Vendulka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Ottová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VY_32_Inovace_Český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_jazyk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_8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Jména a místa ve vyjmenovaných slovech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6" name="Obrázek 5" descr="znak školy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75390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/>
          </a:solidFill>
          <a:ln w="25400">
            <a:solidFill>
              <a:schemeClr val="tx1"/>
            </a:solidFill>
          </a:ln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cs-CZ" sz="26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sz="2600" dirty="0" smtClean="0">
                <a:solidFill>
                  <a:schemeClr val="bg1"/>
                </a:solidFill>
              </a:rPr>
              <a:t>Prezentace </a:t>
            </a:r>
            <a:r>
              <a:rPr lang="cs-CZ" sz="2600" dirty="0">
                <a:solidFill>
                  <a:schemeClr val="bg1"/>
                </a:solidFill>
              </a:rPr>
              <a:t>v PowerPointu ukazuje žákům netradiční pohled na problematiku pravopisu vyjmenovaných slov. Upozorňuje na taková vyjmenovaná slova, která v sobě nesou </a:t>
            </a:r>
            <a:r>
              <a:rPr lang="cs-CZ" sz="2600" dirty="0" smtClean="0">
                <a:solidFill>
                  <a:schemeClr val="bg1"/>
                </a:solidFill>
              </a:rPr>
              <a:t>vlastní jména a názvy míst či obcí. Jména jsou pak spojena s konkrétními osobnostmi, názvy míst pak s obrazem dané lokality. Dochází zde tak k </a:t>
            </a:r>
            <a:r>
              <a:rPr lang="cs-CZ" sz="2600" dirty="0">
                <a:solidFill>
                  <a:schemeClr val="bg1"/>
                </a:solidFill>
              </a:rPr>
              <a:t>prolínání se mezi výukovými obsahy českého jazyka </a:t>
            </a:r>
            <a:r>
              <a:rPr lang="cs-CZ" sz="2600" dirty="0" smtClean="0">
                <a:solidFill>
                  <a:schemeClr val="bg1"/>
                </a:solidFill>
              </a:rPr>
              <a:t>dějepisu a zeměpisu. </a:t>
            </a:r>
            <a:r>
              <a:rPr lang="cs-CZ" sz="2600" dirty="0">
                <a:solidFill>
                  <a:schemeClr val="bg1"/>
                </a:solidFill>
              </a:rPr>
              <a:t>V závěru nechybí pro žáky </a:t>
            </a:r>
            <a:r>
              <a:rPr lang="cs-CZ" sz="2600" dirty="0" smtClean="0">
                <a:solidFill>
                  <a:schemeClr val="bg1"/>
                </a:solidFill>
              </a:rPr>
              <a:t>pravopisné </a:t>
            </a:r>
            <a:r>
              <a:rPr lang="cs-CZ" sz="2600" dirty="0">
                <a:solidFill>
                  <a:schemeClr val="bg1"/>
                </a:solidFill>
              </a:rPr>
              <a:t>cvičení </a:t>
            </a:r>
            <a:r>
              <a:rPr lang="cs-CZ" sz="2600" dirty="0" smtClean="0">
                <a:solidFill>
                  <a:schemeClr val="bg1"/>
                </a:solidFill>
              </a:rPr>
              <a:t>opatřené správným </a:t>
            </a:r>
            <a:r>
              <a:rPr lang="cs-CZ" sz="2600" dirty="0">
                <a:solidFill>
                  <a:schemeClr val="bg1"/>
                </a:solidFill>
              </a:rPr>
              <a:t>řešením.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638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Jména a místa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ve vyjmenovaných slovech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http://www.znojmak.info/wordpress/wp-content/uploads/2012/09/jmena-deti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5651" y="783618"/>
            <a:ext cx="1440160" cy="145480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znojmak.info/wordpress/wp-content/uploads/2012/09/jmena-deti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369" y="461603"/>
            <a:ext cx="2266719" cy="228977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znojmak.info/wordpress/wp-content/uploads/2012/09/jmena-deti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664" y="2985236"/>
            <a:ext cx="1152128" cy="1163844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znojmak.info/wordpress/wp-content/uploads/2012/09/jmena-deti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001838"/>
            <a:ext cx="1008112" cy="1018364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494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Jaká vyjmenovaná jména </a:t>
            </a:r>
            <a:br>
              <a:rPr lang="cs-C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ti vybaví?</a:t>
            </a:r>
            <a:endParaRPr lang="cs-CZ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-825569"/>
            <a:ext cx="3312368" cy="707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SPYTIHNĚV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436096" y="-837237"/>
            <a:ext cx="2808312" cy="707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PŘEMYSL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-2700808" y="2060848"/>
            <a:ext cx="2448272" cy="707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ZBYNĚK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-2700808" y="5661248"/>
            <a:ext cx="2448272" cy="707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ZBYŠEK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9396536" y="3097837"/>
            <a:ext cx="3168352" cy="707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NEZAMYSL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9252520" y="6011652"/>
            <a:ext cx="3456384" cy="7078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KŘESOMYSL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986300" y="7173416"/>
            <a:ext cx="3707904" cy="132343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liška BYSTROUŠKA</a:t>
            </a:r>
            <a:endParaRPr lang="cs-CZ" sz="4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31168" y="7173416"/>
            <a:ext cx="3968824" cy="70788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BYSTROZRAKÝ</a:t>
            </a:r>
            <a:endParaRPr lang="cs-CZ" sz="4000" dirty="0"/>
          </a:p>
        </p:txBody>
      </p:sp>
      <p:pic>
        <p:nvPicPr>
          <p:cNvPr id="2050" name="Picture 2" descr="http://www.borovice.cz/image/33680/dlouhy-siroky-a-bystrozraky-o-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32" y="295730"/>
            <a:ext cx="4009960" cy="42484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borisklepal.cz/img-zapisnik/bystrouska-lolek-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392" y="332656"/>
            <a:ext cx="3975178" cy="42484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5682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36818E-6 L 0.40156 0.0009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69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59852E-6 L 2.5E-6 0.5996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9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79186E-6 L -0.45677 -0.003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47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49769E-7 L -0.00451 -0.3663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-183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90287E-6 L 0.37795 -0.0004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89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7271E-6 L 0.00416 0.370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185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90287E-6 L -0.45677 -0.0004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47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34783E-6 L -0.0059 -0.38991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" y="-194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NOMEN – OMEN. </a:t>
            </a:r>
            <a:endParaRPr lang="cs-CZ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-108520" y="-891480"/>
            <a:ext cx="9252520" cy="64633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Víš, co znamená toto latinské úsloví?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-6583" y="7101408"/>
            <a:ext cx="9252520" cy="76944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JMÉNO – ZNAMENÍ. 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-6583" y="8325544"/>
            <a:ext cx="9252520" cy="215443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Znáš ze svého okolí nebo i z minulosti osobnosti, které jsou nositeli jmen </a:t>
            </a:r>
          </a:p>
          <a:p>
            <a:pPr algn="ctr"/>
            <a:r>
              <a:rPr lang="cs-CZ" sz="3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ZBYNĚK, ZBYŠEK, PŘEMYSL, NEZAMYSL, KŘESOMYSL či SPYTIHNĚV?</a:t>
            </a:r>
            <a:endParaRPr lang="cs-CZ" sz="3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5702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-0.00191 0.383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1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81481E-6 L -0.00521 -0.6018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3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81481E-6 L -0.00521 -0.5981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29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7739019" cy="924475"/>
          </a:xfrm>
        </p:spPr>
        <p:txBody>
          <a:bodyPr/>
          <a:lstStyle/>
          <a:p>
            <a:r>
              <a:rPr lang="cs-CZ" sz="4400" dirty="0" smtClean="0"/>
              <a:t>PŘEMYSL ORÁČ</a:t>
            </a:r>
            <a:endParaRPr lang="cs-CZ" sz="4400" dirty="0"/>
          </a:p>
        </p:txBody>
      </p:sp>
      <p:pic>
        <p:nvPicPr>
          <p:cNvPr id="2050" name="Picture 2" descr="File:Josef Mathauser - Přemysl Oráč za knížete povolán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4591050" cy="29527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ile:Josef Mathauser - Přemysl vítán Libuší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501008"/>
            <a:ext cx="4610100" cy="29622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rdce 2"/>
          <p:cNvSpPr/>
          <p:nvPr/>
        </p:nvSpPr>
        <p:spPr>
          <a:xfrm>
            <a:off x="4499992" y="1191907"/>
            <a:ext cx="2232248" cy="2160240"/>
          </a:xfrm>
          <a:prstGeom prst="hear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508104" y="2272027"/>
            <a:ext cx="32419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4400" dirty="0" smtClean="0">
                <a:latin typeface="+mj-lt"/>
              </a:rPr>
              <a:t>LIBUŠE</a:t>
            </a:r>
            <a:endParaRPr lang="cs-CZ" sz="4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58298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1573" y="-1196062"/>
            <a:ext cx="9036496" cy="830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7 bájných knížat</a:t>
            </a:r>
            <a:endParaRPr lang="cs-CZ" sz="4800" dirty="0"/>
          </a:p>
        </p:txBody>
      </p:sp>
      <p:pic>
        <p:nvPicPr>
          <p:cNvPr id="1026" name="Picture 2" descr="Soubor:Nezamysl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645954" cy="4346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oubor:Mnata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454" y="2307623"/>
            <a:ext cx="1819275" cy="4610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oubor:Wogen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6576" y="-33338"/>
            <a:ext cx="1733983" cy="43801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oubor:Wnyslaw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298940"/>
            <a:ext cx="1847850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bor:Kresomysl.jpg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3410" y="-365"/>
            <a:ext cx="1742524" cy="43471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oubor:Neklan.jpg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307623"/>
            <a:ext cx="1828741" cy="46199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-2556792" y="1052736"/>
            <a:ext cx="2376264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NEZAMYSL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-2464514" y="4323330"/>
            <a:ext cx="2376264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MNATA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-2556792" y="1728356"/>
            <a:ext cx="2376264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VOJEN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-2450722" y="5013176"/>
            <a:ext cx="2376264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VNISLAV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9324528" y="1091224"/>
            <a:ext cx="2736304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KŘESOMYSL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9349298" y="4489956"/>
            <a:ext cx="2376264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NEKLAN</a:t>
            </a:r>
            <a:endParaRPr lang="cs-CZ" sz="2800" b="1" dirty="0"/>
          </a:p>
        </p:txBody>
      </p:sp>
      <p:pic>
        <p:nvPicPr>
          <p:cNvPr id="1038" name="Picture 14" descr="Soubor:Hostivit.jpg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-40704"/>
            <a:ext cx="1738816" cy="43874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9324528" y="1806814"/>
            <a:ext cx="2376264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HOSTIVÍT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4222845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59259E-6 L 0.00139 0.5821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29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0.27951 -0.00672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76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48148E-6 L 0.37187 -0.00046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9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6 L 0.53159 -0.0106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80" y="-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0.63021 0.00394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10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22222E-6 L -0.5118 -0.00162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90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7 L -0.3684 -0.00532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20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11111E-6 L -0.2717 -0.00278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94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48680"/>
            <a:ext cx="4716016" cy="1341209"/>
          </a:xfrm>
        </p:spPr>
        <p:txBody>
          <a:bodyPr/>
          <a:lstStyle/>
          <a:p>
            <a:pPr algn="ctr"/>
            <a:r>
              <a:rPr lang="cs-CZ" b="1" dirty="0" smtClean="0"/>
              <a:t>SPYTIHNĚV I. </a:t>
            </a:r>
            <a:br>
              <a:rPr lang="cs-CZ" b="1" dirty="0" smtClean="0"/>
            </a:br>
            <a:r>
              <a:rPr lang="cs-CZ" sz="2400" dirty="0" smtClean="0"/>
              <a:t>(894–915) </a:t>
            </a:r>
            <a:br>
              <a:rPr lang="cs-CZ" sz="2400" dirty="0" smtClean="0"/>
            </a:br>
            <a:r>
              <a:rPr lang="cs-CZ" sz="2400" dirty="0" smtClean="0"/>
              <a:t>starší syn Bořivoje a </a:t>
            </a:r>
            <a:r>
              <a:rPr lang="cs-CZ" sz="2400" dirty="0"/>
              <a:t>L</a:t>
            </a:r>
            <a:r>
              <a:rPr lang="cs-CZ" sz="2400" dirty="0" smtClean="0"/>
              <a:t>udmily</a:t>
            </a:r>
            <a:endParaRPr lang="cs-CZ" sz="2400" dirty="0"/>
          </a:p>
        </p:txBody>
      </p:sp>
      <p:pic>
        <p:nvPicPr>
          <p:cNvPr id="4100" name="Picture 4" descr="http://www.panovnici-evropy.estranky.cz/img/mid/20/spytihnev-i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019" y="2005968"/>
            <a:ext cx="3790950" cy="43815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www.panovnici-evropy.estranky.cz/img/mid/29/spytihnev-ii.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0" r="5852"/>
          <a:stretch/>
        </p:blipFill>
        <p:spPr bwMode="auto">
          <a:xfrm>
            <a:off x="4853653" y="668606"/>
            <a:ext cx="3720663" cy="43815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4283969" y="5229200"/>
            <a:ext cx="4860032" cy="12845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b="1" dirty="0" smtClean="0"/>
              <a:t>SPYTIHNĚV II. </a:t>
            </a:r>
          </a:p>
          <a:p>
            <a:pPr algn="ctr"/>
            <a:r>
              <a:rPr lang="cs-CZ" sz="2400" dirty="0" smtClean="0"/>
              <a:t>(1055–1061) </a:t>
            </a:r>
            <a:br>
              <a:rPr lang="cs-CZ" sz="2400" dirty="0" smtClean="0"/>
            </a:br>
            <a:r>
              <a:rPr lang="cs-CZ" sz="2400" dirty="0" smtClean="0"/>
              <a:t>nejstarší syn Břetislava a Jitky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73082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ile:Po1 postava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52"/>
          <a:stretch/>
        </p:blipFill>
        <p:spPr bwMode="auto">
          <a:xfrm>
            <a:off x="494458" y="332656"/>
            <a:ext cx="3960440" cy="45147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ile:Prem2.jpg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60" t="20683"/>
          <a:stretch/>
        </p:blipFill>
        <p:spPr bwMode="auto">
          <a:xfrm>
            <a:off x="4860032" y="332656"/>
            <a:ext cx="3838964" cy="45329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620688"/>
            <a:ext cx="9143999" cy="924475"/>
          </a:xfrm>
        </p:spPr>
        <p:txBody>
          <a:bodyPr/>
          <a:lstStyle/>
          <a:p>
            <a:pPr algn="ctr"/>
            <a:r>
              <a:rPr lang="cs-CZ" sz="4000" dirty="0" smtClean="0"/>
              <a:t>Děda a </a:t>
            </a:r>
            <a:r>
              <a:rPr lang="cs-CZ" sz="4000" dirty="0" smtClean="0">
                <a:solidFill>
                  <a:schemeClr val="bg1"/>
                </a:solidFill>
              </a:rPr>
              <a:t>vnuk</a:t>
            </a:r>
            <a:br>
              <a:rPr lang="cs-CZ" sz="4000" dirty="0" smtClean="0">
                <a:solidFill>
                  <a:schemeClr val="bg1"/>
                </a:solidFill>
              </a:rPr>
            </a:b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23058" y="5013176"/>
            <a:ext cx="39604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PŘEMYSL OTAKAR I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1198 – 1230 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076056" y="5023990"/>
            <a:ext cx="36229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PŘEMYSL OTAKAR II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1253 – 1278  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20920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692696"/>
            <a:ext cx="8964488" cy="924475"/>
          </a:xfrm>
        </p:spPr>
        <p:txBody>
          <a:bodyPr/>
          <a:lstStyle/>
          <a:p>
            <a:r>
              <a:rPr lang="cs-CZ" sz="3600" b="1" dirty="0" smtClean="0"/>
              <a:t>ZBYNĚK Pospěch 	</a:t>
            </a:r>
            <a:r>
              <a:rPr lang="cs-CZ" sz="3600" b="1" dirty="0"/>
              <a:t> </a:t>
            </a:r>
            <a:r>
              <a:rPr lang="cs-CZ" sz="3600" b="1" dirty="0" smtClean="0"/>
              <a:t> ZBYNĚK </a:t>
            </a:r>
            <a:r>
              <a:rPr lang="cs-CZ" sz="3600" b="1" dirty="0" err="1" smtClean="0"/>
              <a:t>Irgl</a:t>
            </a:r>
            <a:r>
              <a:rPr lang="cs-CZ" sz="3600" b="1" dirty="0" smtClean="0"/>
              <a:t> </a:t>
            </a:r>
            <a:endParaRPr lang="cs-CZ" sz="3600" b="1" dirty="0"/>
          </a:p>
        </p:txBody>
      </p:sp>
      <p:pic>
        <p:nvPicPr>
          <p:cNvPr id="5122" name="Picture 2" descr="http://i.idnes.cz/09/043/gal/CIG2a9375_IRGL_ZBYNEK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05" r="22857"/>
          <a:stretch/>
        </p:blipFill>
        <p:spPr bwMode="auto">
          <a:xfrm>
            <a:off x="5004048" y="1833562"/>
            <a:ext cx="3342290" cy="42112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eurofotbal.cz/res/img/news/11538_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33563"/>
            <a:ext cx="3190305" cy="42112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8673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08520" y="675724"/>
            <a:ext cx="9361040" cy="924475"/>
          </a:xfrm>
        </p:spPr>
        <p:txBody>
          <a:bodyPr/>
          <a:lstStyle/>
          <a:p>
            <a:pPr algn="ctr"/>
            <a:r>
              <a:rPr lang="cs-CZ" sz="3600" b="1" dirty="0" smtClean="0"/>
              <a:t>VYBAVÍ SE TI</a:t>
            </a:r>
            <a:br>
              <a:rPr lang="cs-CZ" sz="3600" b="1" dirty="0" smtClean="0"/>
            </a:br>
            <a:r>
              <a:rPr lang="cs-CZ" sz="3600" b="1" dirty="0" smtClean="0"/>
              <a:t>vyjmenované názvy míst po B?</a:t>
            </a:r>
            <a:endParaRPr lang="cs-CZ" sz="3600" b="1" dirty="0"/>
          </a:p>
        </p:txBody>
      </p:sp>
      <p:pic>
        <p:nvPicPr>
          <p:cNvPr id="1026" name="Picture 2" descr="Soubor:Bystřice nad Pernštejnem - náměstí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091" y="2348880"/>
            <a:ext cx="6767909" cy="45091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376091" y="5661248"/>
            <a:ext cx="67679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Bystřice nad Pernštejnem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Soubor:Bystrice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" y="-76443"/>
            <a:ext cx="6512327" cy="48842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-123903" y="3789040"/>
            <a:ext cx="67679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eka Bystřice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0" name="Picture 6" descr="Soubor:Bystricka prehrada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13436"/>
            <a:ext cx="6742597" cy="50569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3528" y="5696381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řehrada Bystřička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Soubor:Brno Bystrc Montage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0712" y="0"/>
            <a:ext cx="5457825" cy="57054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4283968" y="2636912"/>
            <a:ext cx="396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Brno – Bystrc  </a:t>
            </a:r>
            <a:endParaRPr lang="cs-CZ" sz="3600" dirty="0"/>
          </a:p>
        </p:txBody>
      </p:sp>
      <p:pic>
        <p:nvPicPr>
          <p:cNvPr id="9" name="Picture 6" descr="Soubor:Ládví 2.jpg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41" y="1830462"/>
            <a:ext cx="7620000" cy="5076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533559" y="5727654"/>
            <a:ext cx="432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Kobylisy (Praha)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2" name="Picture 8" descr="Soubor:Kobylí, middle part 1.jpg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7763"/>
            <a:ext cx="7009539" cy="51782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3720712" y="4112205"/>
            <a:ext cx="3947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Kobylí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4" name="Picture 10" descr="Soubor:Kostel Svatého Prokopa ve Starém Bydžově.jpg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" y="-76443"/>
            <a:ext cx="4655820" cy="69837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467544" y="260648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Bydžov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6" name="Picture 12" descr="File:Přibyslav-gotickávěž.JPG">
            <a:hlinkClick r:id="rId16"/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808" y="-93979"/>
            <a:ext cx="5233467" cy="69779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4955373" y="5809623"/>
            <a:ext cx="3671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Přibyslav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8" name="Picture 14" descr="http://upload.wikimedia.org/wikipedia/commons/b/b5/%C5%BDH_By%C5%A1ice_28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" y="-105856"/>
            <a:ext cx="5248323" cy="70017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467544" y="969731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Byšice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40" name="Picture 16" descr="Soubor:Památník II. světové války v Hrabyni.jpg">
            <a:hlinkClick r:id="rId19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41" y="718670"/>
            <a:ext cx="9236416" cy="61653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2628341" y="6019546"/>
            <a:ext cx="411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Hrabyně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11305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3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5" dur="2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4" grpId="0"/>
      <p:bldP spid="8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080120"/>
          </a:xfrm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cs-CZ" sz="2400" b="1" dirty="0" smtClean="0"/>
              <a:t>Do mapy zakresli následující místa: </a:t>
            </a:r>
            <a:br>
              <a:rPr lang="cs-CZ" sz="2400" b="1" dirty="0" smtClean="0"/>
            </a:br>
            <a:r>
              <a:rPr lang="cs-CZ" sz="2350" b="1" dirty="0" smtClean="0">
                <a:solidFill>
                  <a:schemeClr val="accent6"/>
                </a:solidFill>
              </a:rPr>
              <a:t>Kobylisy</a:t>
            </a:r>
            <a:r>
              <a:rPr lang="cs-CZ" sz="2350" b="1" dirty="0" smtClean="0"/>
              <a:t>, </a:t>
            </a:r>
            <a:r>
              <a:rPr lang="cs-CZ" sz="2350" b="1" dirty="0" smtClean="0">
                <a:solidFill>
                  <a:schemeClr val="accent1">
                    <a:lumMod val="50000"/>
                  </a:schemeClr>
                </a:solidFill>
              </a:rPr>
              <a:t>Bystrc</a:t>
            </a:r>
            <a:r>
              <a:rPr lang="cs-CZ" sz="2350" b="1" dirty="0" smtClean="0"/>
              <a:t>, </a:t>
            </a:r>
            <a:r>
              <a:rPr lang="cs-CZ" sz="2350" b="1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Bystřice nad Pernštejnem</a:t>
            </a:r>
            <a:r>
              <a:rPr lang="cs-CZ" sz="2350" b="1" dirty="0" smtClean="0"/>
              <a:t>, </a:t>
            </a:r>
            <a:r>
              <a:rPr lang="cs-CZ" sz="2350" b="1" dirty="0" smtClean="0">
                <a:solidFill>
                  <a:srgbClr val="0070C0"/>
                </a:solidFill>
              </a:rPr>
              <a:t>Bystřička</a:t>
            </a:r>
            <a:r>
              <a:rPr lang="cs-CZ" sz="2350" b="1" dirty="0" smtClean="0"/>
              <a:t>, </a:t>
            </a:r>
            <a:r>
              <a:rPr lang="cs-CZ" sz="2350" b="1" dirty="0" smtClean="0">
                <a:solidFill>
                  <a:schemeClr val="bg2">
                    <a:lumMod val="50000"/>
                  </a:schemeClr>
                </a:solidFill>
              </a:rPr>
              <a:t>Přibyslav</a:t>
            </a:r>
            <a:r>
              <a:rPr lang="cs-CZ" sz="2350" b="1" dirty="0" smtClean="0"/>
              <a:t>, </a:t>
            </a:r>
            <a:r>
              <a:rPr lang="cs-CZ" sz="2350" b="1" dirty="0" smtClean="0">
                <a:solidFill>
                  <a:schemeClr val="bg1"/>
                </a:solidFill>
              </a:rPr>
              <a:t>Bydžov</a:t>
            </a:r>
            <a:r>
              <a:rPr lang="cs-CZ" sz="2350" b="1" dirty="0" smtClean="0"/>
              <a:t>, </a:t>
            </a:r>
            <a:r>
              <a:rPr lang="cs-CZ" sz="2350" b="1" dirty="0" smtClean="0">
                <a:solidFill>
                  <a:schemeClr val="accent1">
                    <a:lumMod val="75000"/>
                  </a:schemeClr>
                </a:solidFill>
              </a:rPr>
              <a:t>Kobylí</a:t>
            </a:r>
            <a:r>
              <a:rPr lang="cs-CZ" sz="2350" b="1" dirty="0" smtClean="0"/>
              <a:t>, </a:t>
            </a:r>
            <a:r>
              <a:rPr lang="cs-CZ" sz="2350" b="1" dirty="0" smtClean="0">
                <a:solidFill>
                  <a:schemeClr val="tx2"/>
                </a:solidFill>
              </a:rPr>
              <a:t>Byšice</a:t>
            </a:r>
            <a:r>
              <a:rPr lang="cs-CZ" sz="2350" b="1" dirty="0" smtClean="0"/>
              <a:t>, </a:t>
            </a:r>
            <a:r>
              <a:rPr lang="cs-CZ" sz="2350" b="1" dirty="0" smtClean="0">
                <a:solidFill>
                  <a:srgbClr val="7030A0"/>
                </a:solidFill>
              </a:rPr>
              <a:t>Hrabyně</a:t>
            </a:r>
            <a:endParaRPr lang="cs-CZ" sz="2350" b="1" dirty="0">
              <a:solidFill>
                <a:srgbClr val="7030A0"/>
              </a:solidFill>
            </a:endParaRPr>
          </a:p>
        </p:txBody>
      </p:sp>
      <p:pic>
        <p:nvPicPr>
          <p:cNvPr id="2056" name="Picture 8" descr="http://www.slepamapa.cz/images/cr_slepa_mapa2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9" t="12846" r="3501" b="11636"/>
          <a:stretch/>
        </p:blipFill>
        <p:spPr bwMode="auto">
          <a:xfrm>
            <a:off x="312820" y="1268760"/>
            <a:ext cx="8542421" cy="53179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>
            <a:off x="1619672" y="908720"/>
            <a:ext cx="1656184" cy="2520280"/>
          </a:xfrm>
          <a:prstGeom prst="straightConnector1">
            <a:avLst/>
          </a:prstGeom>
          <a:ln w="381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3059832" y="908720"/>
            <a:ext cx="2952328" cy="4176464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5508104" y="908720"/>
            <a:ext cx="504056" cy="3672408"/>
          </a:xfrm>
          <a:prstGeom prst="straightConnector1">
            <a:avLst/>
          </a:prstGeom>
          <a:ln w="38100">
            <a:solidFill>
              <a:schemeClr val="bg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1403648" y="1268760"/>
            <a:ext cx="6192688" cy="3312368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2771800" y="1268760"/>
            <a:ext cx="1836204" cy="2952328"/>
          </a:xfrm>
          <a:prstGeom prst="straightConnector1">
            <a:avLst/>
          </a:prstGeom>
          <a:ln w="381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4355976" y="1268760"/>
            <a:ext cx="0" cy="2160240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5652120" y="1268760"/>
            <a:ext cx="720080" cy="4464496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>
            <a:off x="3275856" y="1268760"/>
            <a:ext cx="3672408" cy="1656184"/>
          </a:xfrm>
          <a:prstGeom prst="straightConnector1">
            <a:avLst/>
          </a:prstGeom>
          <a:ln w="3810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0" name="Přímá spojnice se šipkou 2059"/>
          <p:cNvCxnSpPr/>
          <p:nvPr/>
        </p:nvCxnSpPr>
        <p:spPr>
          <a:xfrm flipH="1">
            <a:off x="7596336" y="1268760"/>
            <a:ext cx="648072" cy="2658979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8838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7992888" cy="924475"/>
          </a:xfrm>
        </p:spPr>
        <p:txBody>
          <a:bodyPr/>
          <a:lstStyle/>
          <a:p>
            <a:pPr algn="ctr"/>
            <a:r>
              <a:rPr lang="cs-CZ" sz="3600" dirty="0" smtClean="0"/>
              <a:t>Co takhle vyjmenované názvy po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cs-CZ" sz="4800" dirty="0" smtClean="0"/>
              <a:t> </a:t>
            </a:r>
            <a:r>
              <a:rPr lang="cs-CZ" sz="3600" dirty="0" smtClean="0"/>
              <a:t>a</a:t>
            </a:r>
            <a:r>
              <a:rPr lang="cs-CZ" sz="4800" dirty="0" smtClean="0"/>
              <a:t>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sz="4800" dirty="0" smtClean="0"/>
              <a:t>?</a:t>
            </a:r>
            <a:endParaRPr lang="cs-CZ" sz="4800" dirty="0"/>
          </a:p>
        </p:txBody>
      </p:sp>
      <p:pic>
        <p:nvPicPr>
          <p:cNvPr id="1026" name="Picture 2" descr="Soubor:Lysá hora, vrchol 04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6832"/>
            <a:ext cx="6588224" cy="4941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9512" y="5516533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Lysá hora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Soubor:Lysá nad Labem, zámek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2468" y="0"/>
            <a:ext cx="6300192" cy="4725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103948" y="357301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Lysá </a:t>
            </a:r>
          </a:p>
          <a:p>
            <a:pPr algn="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 Labem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0" name="Picture 6" descr="Soubor:Lysolajské údolí str, Prague Lysolaje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2936"/>
            <a:ext cx="5354445" cy="39957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0" y="5552818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Praha – Lysolaje 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2" name="Picture 8" descr="Soubor:Kamýk nad Vltavou 1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525" y="-10836"/>
            <a:ext cx="7031135" cy="48426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4094485" y="3524815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Kamýk nad Vltavou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4" name="Picture 10" descr="Soubor:Litomysl3.jpg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24" y="0"/>
            <a:ext cx="8737176" cy="65528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809836" y="5516532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Litomyšl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6" name="Picture 12" descr="Soubor:VM kostel od V a zvonice DSC01300.JPG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418" y="19966"/>
            <a:ext cx="6637060" cy="68305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406824" y="5875983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Vysoké Mýto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8" name="Picture 14" descr="Soubor:Kaple Nejsvětější Trojice v Mydlovarech (2).JPG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969" y="692542"/>
            <a:ext cx="9253969" cy="61654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4154108" y="4773345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Mydlovary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Soubor:Radnice ve Volyni (1).JPG">
            <a:hlinkClick r:id="rId16"/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969" y="-10836"/>
            <a:ext cx="9253969" cy="61654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4154108" y="692542"/>
            <a:ext cx="4908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Volyně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673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10" grpId="0"/>
      <p:bldP spid="12" grpId="0"/>
      <p:bldP spid="14" grpId="0"/>
      <p:bldP spid="16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080120"/>
          </a:xfrm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cs-CZ" sz="2400" b="1" dirty="0" smtClean="0"/>
              <a:t>Pokus se znovu do mapy zakreslit tato místa: </a:t>
            </a:r>
            <a:br>
              <a:rPr lang="cs-CZ" sz="2400" b="1" dirty="0" smtClean="0"/>
            </a:br>
            <a:r>
              <a:rPr lang="cs-CZ" sz="2350" b="1" dirty="0" smtClean="0">
                <a:solidFill>
                  <a:schemeClr val="accent6"/>
                </a:solidFill>
              </a:rPr>
              <a:t>Lysá hora</a:t>
            </a:r>
            <a:r>
              <a:rPr lang="cs-CZ" sz="2350" b="1" dirty="0" smtClean="0"/>
              <a:t>, </a:t>
            </a:r>
            <a:r>
              <a:rPr lang="cs-CZ" sz="2350" b="1" dirty="0" smtClean="0">
                <a:solidFill>
                  <a:schemeClr val="accent1">
                    <a:lumMod val="50000"/>
                  </a:schemeClr>
                </a:solidFill>
              </a:rPr>
              <a:t>Lysá na Labem</a:t>
            </a:r>
            <a:r>
              <a:rPr lang="cs-CZ" sz="2350" b="1" dirty="0" smtClean="0"/>
              <a:t>, </a:t>
            </a:r>
            <a:r>
              <a:rPr lang="cs-CZ" sz="2350" b="1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Lysolaje</a:t>
            </a:r>
            <a:r>
              <a:rPr lang="cs-CZ" sz="2350" b="1" dirty="0" smtClean="0"/>
              <a:t>, </a:t>
            </a:r>
            <a:br>
              <a:rPr lang="cs-CZ" sz="2350" b="1" dirty="0" smtClean="0"/>
            </a:br>
            <a:r>
              <a:rPr lang="cs-CZ" sz="2350" b="1" dirty="0" smtClean="0">
                <a:solidFill>
                  <a:srgbClr val="0070C0"/>
                </a:solidFill>
              </a:rPr>
              <a:t>Kamýk</a:t>
            </a:r>
            <a:r>
              <a:rPr lang="cs-CZ" sz="2350" b="1" dirty="0" smtClean="0"/>
              <a:t>, </a:t>
            </a:r>
            <a:r>
              <a:rPr lang="cs-CZ" sz="2350" b="1" dirty="0" smtClean="0">
                <a:solidFill>
                  <a:schemeClr val="bg2">
                    <a:lumMod val="50000"/>
                  </a:schemeClr>
                </a:solidFill>
              </a:rPr>
              <a:t>Litomyšl</a:t>
            </a:r>
            <a:r>
              <a:rPr lang="cs-CZ" sz="2350" b="1" dirty="0" smtClean="0"/>
              <a:t>, </a:t>
            </a:r>
            <a:r>
              <a:rPr lang="cs-CZ" sz="2350" b="1" dirty="0" smtClean="0">
                <a:solidFill>
                  <a:schemeClr val="bg1"/>
                </a:solidFill>
              </a:rPr>
              <a:t>Vysoké Mýto</a:t>
            </a:r>
            <a:r>
              <a:rPr lang="cs-CZ" sz="2350" b="1" dirty="0" smtClean="0"/>
              <a:t>, </a:t>
            </a:r>
            <a:r>
              <a:rPr lang="cs-CZ" sz="2350" b="1" dirty="0" smtClean="0">
                <a:solidFill>
                  <a:schemeClr val="accent1">
                    <a:lumMod val="75000"/>
                  </a:schemeClr>
                </a:solidFill>
              </a:rPr>
              <a:t>Mydlovary</a:t>
            </a:r>
            <a:r>
              <a:rPr lang="cs-CZ" sz="2350" b="1" dirty="0" smtClean="0"/>
              <a:t>, </a:t>
            </a:r>
            <a:r>
              <a:rPr lang="cs-CZ" sz="2350" b="1" dirty="0" smtClean="0">
                <a:solidFill>
                  <a:srgbClr val="7030A0"/>
                </a:solidFill>
              </a:rPr>
              <a:t>Volyně</a:t>
            </a:r>
            <a:endParaRPr lang="cs-CZ" sz="2350" b="1" dirty="0">
              <a:solidFill>
                <a:srgbClr val="7030A0"/>
              </a:solidFill>
            </a:endParaRPr>
          </a:p>
        </p:txBody>
      </p:sp>
      <p:pic>
        <p:nvPicPr>
          <p:cNvPr id="2056" name="Picture 8" descr="http://www.slepamapa.cz/images/cr_slepa_mapa2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9" t="12846" r="3501" b="11636"/>
          <a:stretch/>
        </p:blipFill>
        <p:spPr bwMode="auto">
          <a:xfrm>
            <a:off x="312820" y="1268760"/>
            <a:ext cx="8542421" cy="53179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>
            <a:off x="2432075" y="893654"/>
            <a:ext cx="5812333" cy="3687474"/>
          </a:xfrm>
          <a:prstGeom prst="straightConnector1">
            <a:avLst/>
          </a:prstGeom>
          <a:ln w="381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H="1">
            <a:off x="3563888" y="908720"/>
            <a:ext cx="936104" cy="2376264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3203848" y="893654"/>
            <a:ext cx="3600400" cy="2535346"/>
          </a:xfrm>
          <a:prstGeom prst="straightConnector1">
            <a:avLst/>
          </a:prstGeom>
          <a:ln w="38100">
            <a:solidFill>
              <a:schemeClr val="bg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1115616" y="1268760"/>
            <a:ext cx="1800200" cy="3168352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2555776" y="1268760"/>
            <a:ext cx="2946356" cy="2592288"/>
          </a:xfrm>
          <a:prstGeom prst="straightConnector1">
            <a:avLst/>
          </a:prstGeom>
          <a:ln w="381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4499992" y="1268760"/>
            <a:ext cx="720080" cy="2548751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>
            <a:off x="3203848" y="1268760"/>
            <a:ext cx="3456384" cy="4032448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H="1">
            <a:off x="2432075" y="1268760"/>
            <a:ext cx="5801150" cy="3888432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0012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675724"/>
            <a:ext cx="9144000" cy="924475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Vzpomeneš si na vyjmenovaná místa po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4400" dirty="0" smtClean="0"/>
              <a:t> a 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4400" dirty="0" smtClean="0"/>
              <a:t>?</a:t>
            </a:r>
            <a:endParaRPr lang="cs-CZ" sz="4400" dirty="0"/>
          </a:p>
        </p:txBody>
      </p:sp>
      <p:pic>
        <p:nvPicPr>
          <p:cNvPr id="1026" name="Picture 2" descr="Soubor:Kostel Solopysky 1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4286250" cy="571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7503" y="1170924"/>
            <a:ext cx="41692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Solopysky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Soubor:Kostel sv. Jiljí (Chropyně), nám. Svobody, Chropyně 1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392" y="2348880"/>
            <a:ext cx="6742608" cy="45091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987111" y="6210690"/>
            <a:ext cx="41692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Chropyně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0" name="Picture 6" descr="Soubor:Kostel Povýšení sv. Kříže Pyšely 01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806"/>
            <a:ext cx="6790653" cy="50929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116967" y="4149079"/>
            <a:ext cx="41692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Pyšely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2" name="Picture 8" descr="Soubor:Spytihněv-kostel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031383"/>
            <a:ext cx="6434182" cy="48256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4706011" y="6093296"/>
            <a:ext cx="41692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Spytihněv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4" name="Picture 10" descr="Soubor:ŽH Bosyně 17.jpg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608" y="0"/>
            <a:ext cx="6925106" cy="5193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2417081" y="332656"/>
            <a:ext cx="41692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Bosyně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6" name="Picture 12" descr="Soubor:Syneč, příjezd od Krupé.JPG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8880"/>
            <a:ext cx="6049392" cy="45370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206436" y="5564359"/>
            <a:ext cx="41692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Syneč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8" name="Picture 14" descr="Soubor:Sychrov Castle (3).jpg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924" y="332656"/>
            <a:ext cx="9426216" cy="62802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58483" y="5561990"/>
            <a:ext cx="41692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Sychrov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1645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  <p:bldP spid="12" grpId="0"/>
      <p:bldP spid="14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080120"/>
          </a:xfrm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cs-CZ" sz="2400" b="1" dirty="0" smtClean="0"/>
              <a:t>Pokus se znovu do mapy zakreslit tato místa: </a:t>
            </a:r>
            <a:br>
              <a:rPr lang="cs-CZ" sz="2400" b="1" dirty="0" smtClean="0"/>
            </a:br>
            <a:r>
              <a:rPr lang="cs-CZ" sz="2350" b="1" dirty="0" smtClean="0">
                <a:solidFill>
                  <a:schemeClr val="accent6"/>
                </a:solidFill>
              </a:rPr>
              <a:t>Solopysky</a:t>
            </a:r>
            <a:r>
              <a:rPr lang="cs-CZ" sz="2350" b="1" dirty="0" smtClean="0"/>
              <a:t>, </a:t>
            </a:r>
            <a:r>
              <a:rPr lang="cs-CZ" sz="2350" b="1" dirty="0" smtClean="0">
                <a:solidFill>
                  <a:schemeClr val="accent1">
                    <a:lumMod val="50000"/>
                  </a:schemeClr>
                </a:solidFill>
              </a:rPr>
              <a:t>Chropyně</a:t>
            </a:r>
            <a:r>
              <a:rPr lang="cs-CZ" sz="2350" b="1" dirty="0" smtClean="0"/>
              <a:t>, </a:t>
            </a:r>
            <a:r>
              <a:rPr lang="cs-CZ" sz="2350" b="1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Pyšely</a:t>
            </a:r>
            <a:r>
              <a:rPr lang="cs-CZ" sz="2350" b="1" dirty="0" smtClean="0"/>
              <a:t>, </a:t>
            </a:r>
            <a:br>
              <a:rPr lang="cs-CZ" sz="2350" b="1" dirty="0" smtClean="0"/>
            </a:br>
            <a:r>
              <a:rPr lang="cs-CZ" sz="2350" b="1" dirty="0" smtClean="0">
                <a:solidFill>
                  <a:srgbClr val="0070C0"/>
                </a:solidFill>
              </a:rPr>
              <a:t>Spytihněv</a:t>
            </a:r>
            <a:r>
              <a:rPr lang="cs-CZ" sz="2350" b="1" dirty="0" smtClean="0"/>
              <a:t>, </a:t>
            </a:r>
            <a:r>
              <a:rPr lang="cs-CZ" sz="2350" b="1" dirty="0" err="1" smtClean="0">
                <a:solidFill>
                  <a:schemeClr val="bg2">
                    <a:lumMod val="50000"/>
                  </a:schemeClr>
                </a:solidFill>
              </a:rPr>
              <a:t>Bosyně</a:t>
            </a:r>
            <a:r>
              <a:rPr lang="cs-CZ" sz="2350" b="1" dirty="0" smtClean="0"/>
              <a:t>, </a:t>
            </a:r>
            <a:r>
              <a:rPr lang="cs-CZ" sz="2350" b="1" dirty="0" err="1" smtClean="0">
                <a:solidFill>
                  <a:schemeClr val="bg1"/>
                </a:solidFill>
              </a:rPr>
              <a:t>Syneč</a:t>
            </a:r>
            <a:r>
              <a:rPr lang="cs-CZ" sz="2350" b="1" dirty="0" smtClean="0"/>
              <a:t>, </a:t>
            </a:r>
            <a:r>
              <a:rPr lang="cs-CZ" sz="2350" b="1" dirty="0" smtClean="0">
                <a:solidFill>
                  <a:schemeClr val="accent1">
                    <a:lumMod val="75000"/>
                  </a:schemeClr>
                </a:solidFill>
              </a:rPr>
              <a:t>Sychrov</a:t>
            </a:r>
            <a:endParaRPr lang="cs-CZ" sz="2350" b="1" dirty="0">
              <a:solidFill>
                <a:srgbClr val="7030A0"/>
              </a:solidFill>
            </a:endParaRPr>
          </a:p>
        </p:txBody>
      </p:sp>
      <p:pic>
        <p:nvPicPr>
          <p:cNvPr id="2056" name="Picture 8" descr="http://www.slepamapa.cz/images/cr_slepa_mapa2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9" t="12846" r="3501" b="11636"/>
          <a:stretch/>
        </p:blipFill>
        <p:spPr bwMode="auto">
          <a:xfrm>
            <a:off x="312820" y="1268760"/>
            <a:ext cx="8542421" cy="53179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>
            <a:off x="3059832" y="908720"/>
            <a:ext cx="1152128" cy="3019019"/>
          </a:xfrm>
          <a:prstGeom prst="straightConnector1">
            <a:avLst/>
          </a:prstGeom>
          <a:ln w="381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4788024" y="908720"/>
            <a:ext cx="2016224" cy="3888432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3563888" y="908720"/>
            <a:ext cx="2808312" cy="2908791"/>
          </a:xfrm>
          <a:prstGeom prst="straightConnector1">
            <a:avLst/>
          </a:prstGeom>
          <a:ln w="38100">
            <a:solidFill>
              <a:schemeClr val="bg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2555776" y="1268760"/>
            <a:ext cx="4608512" cy="4032448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3347864" y="1268760"/>
            <a:ext cx="792088" cy="1584176"/>
          </a:xfrm>
          <a:prstGeom prst="straightConnector1">
            <a:avLst/>
          </a:prstGeom>
          <a:ln w="381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>
            <a:off x="3635896" y="1268760"/>
            <a:ext cx="1764196" cy="2304256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>
            <a:off x="3995936" y="1268760"/>
            <a:ext cx="2808312" cy="1152128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6451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675724"/>
            <a:ext cx="9036496" cy="924475"/>
          </a:xfrm>
        </p:spPr>
        <p:txBody>
          <a:bodyPr/>
          <a:lstStyle/>
          <a:p>
            <a:pPr algn="ctr"/>
            <a:r>
              <a:rPr lang="cs-CZ" dirty="0" smtClean="0"/>
              <a:t>Vzpomeneš si na vyjmenovaná místa po </a:t>
            </a:r>
            <a:br>
              <a:rPr lang="cs-CZ" dirty="0" smtClean="0"/>
            </a:b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4400" dirty="0" smtClean="0"/>
              <a:t> a 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sz="4400" dirty="0" smtClean="0"/>
              <a:t>?</a:t>
            </a:r>
            <a:endParaRPr lang="cs-CZ" sz="4400" dirty="0"/>
          </a:p>
        </p:txBody>
      </p:sp>
      <p:pic>
        <p:nvPicPr>
          <p:cNvPr id="2050" name="Picture 2" descr="Soubor:Radnice (Vyškov- czech republic) 03 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9"/>
            <a:ext cx="5148064" cy="68640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2" y="5733256"/>
            <a:ext cx="36882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Vyškov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2" name="Picture 4" descr="Soubor:Vysočany od Hrdlořez - od Proseka ke Klíčovu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0169" y="18256"/>
            <a:ext cx="6083829" cy="45628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303955" y="3645024"/>
            <a:ext cx="55165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Praha - Vysočany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4" name="Picture 6" descr="Soubor:Parník Vyšehrad pod Vyšehradem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79" y="2420888"/>
            <a:ext cx="6205751" cy="44371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711869" y="6056421"/>
            <a:ext cx="52282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Vyšehrad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6" name="Picture 8" descr="Soubor:Povydří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9973" y="2420888"/>
            <a:ext cx="5904025" cy="44446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3627481" y="2597095"/>
            <a:ext cx="55165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Přírodní památka</a:t>
            </a:r>
          </a:p>
          <a:p>
            <a:pPr algn="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Povydří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8" name="Picture 10" descr="Soubor:Vyžlovka, Common.jpg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18616" cy="5085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1" y="4014355"/>
            <a:ext cx="55165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Vyžlovka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60" name="Picture 12" descr="Soubor:Praha, Výtoň, Celnice EX.jpg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768" y="2729276"/>
            <a:ext cx="6235779" cy="41545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3090169" y="6056421"/>
            <a:ext cx="55165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Výtoň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62" name="Picture 14" descr="Soubor:LKPR sever 2003.jpg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80" y="-9164"/>
            <a:ext cx="9153877" cy="68654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711869" y="5743158"/>
            <a:ext cx="55165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Ruzyně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6172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  <p:bldP spid="12" grpId="0"/>
      <p:bldP spid="14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080120"/>
          </a:xfrm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algn="ctr"/>
            <a:r>
              <a:rPr lang="cs-CZ" sz="2400" b="1" dirty="0" smtClean="0"/>
              <a:t>Pokus se znovu do mapy zakreslit tato místa: </a:t>
            </a:r>
            <a:br>
              <a:rPr lang="cs-CZ" sz="2400" b="1" dirty="0" smtClean="0"/>
            </a:br>
            <a:r>
              <a:rPr lang="cs-CZ" sz="2350" b="1" dirty="0" smtClean="0">
                <a:solidFill>
                  <a:schemeClr val="accent6"/>
                </a:solidFill>
              </a:rPr>
              <a:t>Vyškov</a:t>
            </a:r>
            <a:r>
              <a:rPr lang="cs-CZ" sz="2350" b="1" dirty="0" smtClean="0"/>
              <a:t>, </a:t>
            </a:r>
            <a:r>
              <a:rPr lang="cs-CZ" sz="2350" b="1" dirty="0" smtClean="0">
                <a:solidFill>
                  <a:schemeClr val="accent1">
                    <a:lumMod val="50000"/>
                  </a:schemeClr>
                </a:solidFill>
              </a:rPr>
              <a:t>Vysočany</a:t>
            </a:r>
            <a:r>
              <a:rPr lang="cs-CZ" sz="2350" b="1" dirty="0" smtClean="0"/>
              <a:t>, </a:t>
            </a:r>
            <a:r>
              <a:rPr lang="cs-CZ" sz="2350" b="1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Vyšehrad</a:t>
            </a:r>
            <a:r>
              <a:rPr lang="cs-CZ" sz="2350" b="1" dirty="0" smtClean="0"/>
              <a:t>, </a:t>
            </a:r>
            <a:br>
              <a:rPr lang="cs-CZ" sz="2350" b="1" dirty="0" smtClean="0"/>
            </a:br>
            <a:r>
              <a:rPr lang="cs-CZ" sz="2350" b="1" dirty="0" smtClean="0">
                <a:solidFill>
                  <a:srgbClr val="0070C0"/>
                </a:solidFill>
              </a:rPr>
              <a:t>Povydří</a:t>
            </a:r>
            <a:r>
              <a:rPr lang="cs-CZ" sz="2350" b="1" dirty="0" smtClean="0"/>
              <a:t>, </a:t>
            </a:r>
            <a:r>
              <a:rPr lang="cs-CZ" sz="2350" b="1" dirty="0" smtClean="0">
                <a:solidFill>
                  <a:schemeClr val="bg2">
                    <a:lumMod val="50000"/>
                  </a:schemeClr>
                </a:solidFill>
              </a:rPr>
              <a:t>Vyžlovka</a:t>
            </a:r>
            <a:r>
              <a:rPr lang="cs-CZ" sz="2350" b="1" dirty="0" smtClean="0"/>
              <a:t>, </a:t>
            </a:r>
            <a:r>
              <a:rPr lang="cs-CZ" sz="2350" b="1" dirty="0" smtClean="0">
                <a:solidFill>
                  <a:schemeClr val="bg1"/>
                </a:solidFill>
              </a:rPr>
              <a:t>Výtoň</a:t>
            </a:r>
            <a:r>
              <a:rPr lang="cs-CZ" sz="2350" b="1" dirty="0" smtClean="0"/>
              <a:t>, </a:t>
            </a:r>
            <a:r>
              <a:rPr lang="cs-CZ" sz="2350" b="1" dirty="0" smtClean="0">
                <a:solidFill>
                  <a:schemeClr val="accent1">
                    <a:lumMod val="75000"/>
                  </a:schemeClr>
                </a:solidFill>
              </a:rPr>
              <a:t>Ruzyně</a:t>
            </a:r>
            <a:endParaRPr lang="cs-CZ" sz="2350" b="1" dirty="0">
              <a:solidFill>
                <a:srgbClr val="7030A0"/>
              </a:solidFill>
            </a:endParaRPr>
          </a:p>
        </p:txBody>
      </p:sp>
      <p:pic>
        <p:nvPicPr>
          <p:cNvPr id="2056" name="Picture 8" descr="http://www.slepamapa.cz/images/cr_slepa_mapa2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9" t="12846" r="3501" b="11636"/>
          <a:stretch/>
        </p:blipFill>
        <p:spPr bwMode="auto">
          <a:xfrm>
            <a:off x="312820" y="1268760"/>
            <a:ext cx="8542421" cy="53179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>
            <a:off x="3059832" y="908720"/>
            <a:ext cx="3456384" cy="4032448"/>
          </a:xfrm>
          <a:prstGeom prst="straightConnector1">
            <a:avLst/>
          </a:prstGeom>
          <a:ln w="381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H="1">
            <a:off x="3203848" y="908720"/>
            <a:ext cx="1170130" cy="2520280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3347864" y="908720"/>
            <a:ext cx="2808312" cy="2520280"/>
          </a:xfrm>
          <a:prstGeom prst="straightConnector1">
            <a:avLst/>
          </a:prstGeom>
          <a:ln w="38100">
            <a:solidFill>
              <a:schemeClr val="bg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2051720" y="1268760"/>
            <a:ext cx="504056" cy="4248472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3563888" y="1268760"/>
            <a:ext cx="576064" cy="2304256"/>
          </a:xfrm>
          <a:prstGeom prst="straightConnector1">
            <a:avLst/>
          </a:prstGeom>
          <a:ln w="381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>
            <a:off x="3347864" y="1268760"/>
            <a:ext cx="2052228" cy="2304256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>
            <a:off x="3203848" y="1268760"/>
            <a:ext cx="3456384" cy="2304256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32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Doplň do správného sloupce následující vlastní jména: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1844824"/>
            <a:ext cx="9144000" cy="95410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/>
              <a:t>Zb</a:t>
            </a:r>
            <a:r>
              <a:rPr lang="cs-CZ" sz="2800" dirty="0" smtClean="0"/>
              <a:t>-šek, L-bor, </a:t>
            </a:r>
            <a:r>
              <a:rPr lang="cs-CZ" sz="2800" dirty="0" err="1" smtClean="0"/>
              <a:t>Zb-něk</a:t>
            </a:r>
            <a:r>
              <a:rPr lang="cs-CZ" sz="2800" dirty="0" smtClean="0"/>
              <a:t>, M-rek, </a:t>
            </a:r>
            <a:r>
              <a:rPr lang="cs-CZ" sz="2800" dirty="0" err="1" smtClean="0"/>
              <a:t>Pep</a:t>
            </a:r>
            <a:r>
              <a:rPr lang="cs-CZ" sz="2800" dirty="0" smtClean="0"/>
              <a:t>-k, </a:t>
            </a:r>
            <a:r>
              <a:rPr lang="cs-CZ" sz="2800" dirty="0" err="1" smtClean="0"/>
              <a:t>Sp-tihněv</a:t>
            </a:r>
            <a:r>
              <a:rPr lang="cs-CZ" sz="2800" dirty="0" smtClean="0"/>
              <a:t>, </a:t>
            </a:r>
          </a:p>
          <a:p>
            <a:pPr algn="ctr"/>
            <a:r>
              <a:rPr lang="cs-CZ" sz="2800" dirty="0" smtClean="0"/>
              <a:t>Tom-k, L-</a:t>
            </a:r>
            <a:r>
              <a:rPr lang="cs-CZ" sz="2800" dirty="0" err="1" smtClean="0"/>
              <a:t>dka</a:t>
            </a:r>
            <a:r>
              <a:rPr lang="cs-CZ" sz="2800" dirty="0" smtClean="0"/>
              <a:t>, </a:t>
            </a:r>
            <a:r>
              <a:rPr lang="cs-CZ" sz="2800" dirty="0" err="1" smtClean="0"/>
              <a:t>Přem-sl</a:t>
            </a:r>
            <a:r>
              <a:rPr lang="cs-CZ" sz="2800" dirty="0" smtClean="0"/>
              <a:t>, V-tek, M-</a:t>
            </a:r>
            <a:r>
              <a:rPr lang="cs-CZ" sz="2800" dirty="0" err="1" smtClean="0"/>
              <a:t>cka</a:t>
            </a:r>
            <a:r>
              <a:rPr lang="cs-CZ" sz="2800" dirty="0" smtClean="0"/>
              <a:t>, </a:t>
            </a:r>
            <a:r>
              <a:rPr lang="cs-CZ" sz="2800" dirty="0" err="1" smtClean="0"/>
              <a:t>Honz</a:t>
            </a:r>
            <a:r>
              <a:rPr lang="cs-CZ" sz="2800" dirty="0" smtClean="0"/>
              <a:t>-k 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755576" y="2798931"/>
            <a:ext cx="3600400" cy="40590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572000" y="2798930"/>
            <a:ext cx="3600400" cy="4059069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763688" y="2907119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chemeClr val="bg1"/>
                </a:solidFill>
              </a:rPr>
              <a:t>I/Í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652120" y="2996951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chemeClr val="bg1"/>
                </a:solidFill>
              </a:rPr>
              <a:t>Y/Ý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151620" y="3354024"/>
            <a:ext cx="280831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Libor</a:t>
            </a:r>
          </a:p>
          <a:p>
            <a:pPr algn="ctr"/>
            <a:r>
              <a:rPr lang="cs-CZ" sz="2800" dirty="0" smtClean="0"/>
              <a:t>Mirek</a:t>
            </a:r>
          </a:p>
          <a:p>
            <a:pPr algn="ctr"/>
            <a:r>
              <a:rPr lang="cs-CZ" sz="2800" dirty="0" smtClean="0"/>
              <a:t>Pepík</a:t>
            </a:r>
          </a:p>
          <a:p>
            <a:pPr algn="ctr"/>
            <a:r>
              <a:rPr lang="cs-CZ" sz="2800" dirty="0" smtClean="0"/>
              <a:t>Tomík</a:t>
            </a:r>
          </a:p>
          <a:p>
            <a:pPr algn="ctr"/>
            <a:r>
              <a:rPr lang="cs-CZ" sz="2800" dirty="0" smtClean="0"/>
              <a:t>Lidka</a:t>
            </a:r>
          </a:p>
          <a:p>
            <a:pPr algn="ctr"/>
            <a:r>
              <a:rPr lang="cs-CZ" sz="2800" dirty="0" smtClean="0"/>
              <a:t>Vítek</a:t>
            </a:r>
          </a:p>
          <a:p>
            <a:pPr algn="ctr"/>
            <a:r>
              <a:rPr lang="cs-CZ" sz="2800" dirty="0" smtClean="0"/>
              <a:t>Micka</a:t>
            </a:r>
          </a:p>
          <a:p>
            <a:pPr algn="ctr"/>
            <a:r>
              <a:rPr lang="cs-CZ" sz="2800" dirty="0" smtClean="0"/>
              <a:t>Honzík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968044" y="3830388"/>
            <a:ext cx="28083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Zbyšek</a:t>
            </a:r>
          </a:p>
          <a:p>
            <a:pPr algn="ctr"/>
            <a:r>
              <a:rPr lang="cs-CZ" sz="2800" dirty="0" smtClean="0"/>
              <a:t>Zbyněk</a:t>
            </a:r>
          </a:p>
          <a:p>
            <a:pPr algn="ctr"/>
            <a:r>
              <a:rPr lang="cs-CZ" sz="2800" dirty="0" smtClean="0"/>
              <a:t>Spytihněv</a:t>
            </a:r>
          </a:p>
          <a:p>
            <a:pPr algn="ctr"/>
            <a:r>
              <a:rPr lang="cs-CZ" sz="2800" dirty="0" smtClean="0"/>
              <a:t>Přemysl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46657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443" y="0"/>
            <a:ext cx="7125113" cy="924475"/>
          </a:xfrm>
        </p:spPr>
        <p:txBody>
          <a:bodyPr/>
          <a:lstStyle/>
          <a:p>
            <a:pPr algn="ctr"/>
            <a:r>
              <a:rPr lang="cs-CZ" dirty="0" smtClean="0"/>
              <a:t>Doplň do správného sloupce následující názvy míst a obcí: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-34702" y="1106159"/>
            <a:ext cx="9144000" cy="16927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L-</a:t>
            </a:r>
            <a:r>
              <a:rPr lang="cs-CZ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šnice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V-</a:t>
            </a:r>
            <a:r>
              <a:rPr lang="cs-CZ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žlovka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B-lina, L-</a:t>
            </a:r>
            <a:r>
              <a:rPr lang="cs-CZ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toměřice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V-</a:t>
            </a:r>
            <a:r>
              <a:rPr lang="cs-CZ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šehrad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</a:p>
          <a:p>
            <a:pPr algn="ctr"/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V-</a:t>
            </a:r>
            <a:r>
              <a:rPr lang="cs-CZ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tkov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Kob-lisy, L-</a:t>
            </a:r>
            <a:r>
              <a:rPr lang="cs-CZ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solaje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Ruz-ně, </a:t>
            </a:r>
            <a:r>
              <a:rPr lang="cs-CZ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-chov, </a:t>
            </a:r>
            <a:r>
              <a:rPr lang="cs-CZ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Zb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-roh, Chrop-ně, </a:t>
            </a:r>
            <a:r>
              <a:rPr lang="cs-CZ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Nezam-slice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L-</a:t>
            </a:r>
            <a:r>
              <a:rPr lang="cs-CZ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tomyšl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Zl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-n, </a:t>
            </a:r>
            <a:r>
              <a:rPr lang="cs-CZ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Přib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-slav, </a:t>
            </a:r>
          </a:p>
          <a:p>
            <a:pPr algn="ctr"/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P-sek, L-</a:t>
            </a:r>
            <a:r>
              <a:rPr lang="cs-CZ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berec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Vol-ně, V-</a:t>
            </a:r>
            <a:r>
              <a:rPr lang="cs-CZ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soké</a:t>
            </a:r>
            <a:r>
              <a:rPr lang="cs-CZ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M-to</a:t>
            </a:r>
            <a:endParaRPr lang="cs-CZ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0" y="2798931"/>
            <a:ext cx="4355976" cy="40590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572000" y="2798930"/>
            <a:ext cx="4572000" cy="4059069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457908" y="2907119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chemeClr val="bg1"/>
                </a:solidFill>
              </a:rPr>
              <a:t>I/Í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012557" y="2996951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chemeClr val="bg1"/>
                </a:solidFill>
              </a:rPr>
              <a:t>Y/Ý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79512" y="3816754"/>
            <a:ext cx="4357786" cy="3108543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algn="ctr"/>
            <a:r>
              <a:rPr lang="cs-CZ" sz="2800" dirty="0" smtClean="0"/>
              <a:t>Líšnice</a:t>
            </a:r>
          </a:p>
          <a:p>
            <a:pPr algn="ctr"/>
            <a:r>
              <a:rPr lang="cs-CZ" sz="2800" dirty="0" smtClean="0"/>
              <a:t>Bílina</a:t>
            </a:r>
          </a:p>
          <a:p>
            <a:pPr algn="ctr"/>
            <a:r>
              <a:rPr lang="cs-CZ" sz="2800" dirty="0" smtClean="0"/>
              <a:t>Litoměřice</a:t>
            </a:r>
          </a:p>
          <a:p>
            <a:pPr algn="ctr"/>
            <a:r>
              <a:rPr lang="cs-CZ" sz="2800" dirty="0" smtClean="0"/>
              <a:t>Vítkov</a:t>
            </a:r>
          </a:p>
          <a:p>
            <a:pPr algn="ctr"/>
            <a:r>
              <a:rPr lang="cs-CZ" sz="2800" dirty="0" smtClean="0"/>
              <a:t>Smíchov</a:t>
            </a:r>
          </a:p>
          <a:p>
            <a:pPr algn="ctr"/>
            <a:endParaRPr lang="cs-CZ" sz="2800" dirty="0"/>
          </a:p>
          <a:p>
            <a:pPr algn="ctr"/>
            <a:endParaRPr lang="cs-CZ" sz="2800" dirty="0" smtClean="0"/>
          </a:p>
          <a:p>
            <a:pPr algn="ctr"/>
            <a:r>
              <a:rPr lang="cs-CZ" sz="2800" dirty="0" smtClean="0"/>
              <a:t>Zbiroh</a:t>
            </a:r>
          </a:p>
          <a:p>
            <a:pPr algn="ctr"/>
            <a:r>
              <a:rPr lang="cs-CZ" sz="2800" dirty="0" smtClean="0"/>
              <a:t>Litomyšl</a:t>
            </a:r>
          </a:p>
          <a:p>
            <a:pPr algn="ctr"/>
            <a:r>
              <a:rPr lang="cs-CZ" sz="2800" dirty="0" smtClean="0"/>
              <a:t>Zlín</a:t>
            </a:r>
          </a:p>
          <a:p>
            <a:pPr algn="ctr"/>
            <a:r>
              <a:rPr lang="cs-CZ" sz="2800" dirty="0" smtClean="0"/>
              <a:t>Písek</a:t>
            </a:r>
          </a:p>
          <a:p>
            <a:pPr algn="ctr"/>
            <a:r>
              <a:rPr lang="cs-CZ" sz="2800" dirty="0" smtClean="0"/>
              <a:t>Liberec</a:t>
            </a:r>
          </a:p>
          <a:p>
            <a:pPr algn="ctr"/>
            <a:endParaRPr lang="cs-CZ" sz="2800" dirty="0" smtClean="0"/>
          </a:p>
          <a:p>
            <a:pPr algn="ctr"/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55976" y="3830388"/>
            <a:ext cx="4753322" cy="2677656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algn="ctr"/>
            <a:r>
              <a:rPr lang="cs-CZ" sz="2800" dirty="0" smtClean="0"/>
              <a:t>Vyžlovka</a:t>
            </a:r>
          </a:p>
          <a:p>
            <a:pPr algn="ctr"/>
            <a:r>
              <a:rPr lang="cs-CZ" sz="2800" dirty="0" smtClean="0"/>
              <a:t>Vyšehrad</a:t>
            </a:r>
          </a:p>
          <a:p>
            <a:pPr algn="ctr"/>
            <a:r>
              <a:rPr lang="cs-CZ" sz="2800" dirty="0" smtClean="0"/>
              <a:t>Kobylisy</a:t>
            </a:r>
          </a:p>
          <a:p>
            <a:pPr algn="ctr"/>
            <a:r>
              <a:rPr lang="cs-CZ" sz="2800" dirty="0" smtClean="0"/>
              <a:t>Lysolaje</a:t>
            </a:r>
          </a:p>
          <a:p>
            <a:pPr algn="ctr"/>
            <a:r>
              <a:rPr lang="cs-CZ" sz="2800" dirty="0" smtClean="0"/>
              <a:t>Ruzyně</a:t>
            </a:r>
          </a:p>
          <a:p>
            <a:pPr algn="ctr"/>
            <a:endParaRPr lang="cs-CZ" sz="2800" dirty="0" smtClean="0"/>
          </a:p>
          <a:p>
            <a:pPr algn="ctr"/>
            <a:r>
              <a:rPr lang="cs-CZ" sz="2800" dirty="0" smtClean="0"/>
              <a:t>Chropyně</a:t>
            </a:r>
          </a:p>
          <a:p>
            <a:pPr algn="ctr"/>
            <a:r>
              <a:rPr lang="cs-CZ" sz="2800" dirty="0" smtClean="0"/>
              <a:t>Nezamyslice</a:t>
            </a:r>
          </a:p>
          <a:p>
            <a:pPr algn="ctr"/>
            <a:r>
              <a:rPr lang="cs-CZ" sz="2800" dirty="0" smtClean="0"/>
              <a:t>Přibyslav</a:t>
            </a:r>
          </a:p>
          <a:p>
            <a:pPr algn="ctr"/>
            <a:r>
              <a:rPr lang="cs-CZ" sz="2800" dirty="0" smtClean="0"/>
              <a:t>Volyně</a:t>
            </a:r>
          </a:p>
          <a:p>
            <a:pPr algn="ctr"/>
            <a:r>
              <a:rPr lang="cs-CZ" sz="2800" dirty="0" smtClean="0"/>
              <a:t>Vysoké Mýto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21706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0"/>
            <a:ext cx="7125113" cy="924475"/>
          </a:xfrm>
        </p:spPr>
        <p:txBody>
          <a:bodyPr/>
          <a:lstStyle/>
          <a:p>
            <a:r>
              <a:rPr lang="cs-CZ" dirty="0" smtClean="0"/>
              <a:t>Zdroj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4294967295"/>
          </p:nvPr>
        </p:nvSpPr>
        <p:spPr>
          <a:xfrm>
            <a:off x="0" y="980728"/>
            <a:ext cx="9144000" cy="5877272"/>
          </a:xfrm>
        </p:spPr>
        <p:txBody>
          <a:bodyPr>
            <a:normAutofit fontScale="25000" lnSpcReduction="20000"/>
          </a:bodyPr>
          <a:lstStyle/>
          <a:p>
            <a:r>
              <a:rPr lang="cs-CZ" dirty="0"/>
              <a:t>http://www.google.cz/imgres?q=jm%C3%A9no&amp;num=10&amp;hl=cs&amp;tbo=d&amp;biw=1536&amp;bih=729&amp;tbm=isch&amp;tbnid=o_9Ivv84Kcw8tM:&amp;imgrefurl=http://www.znojmak.info/wordpress/krestni-jmena-v-matrikach/&amp;docid=-kBmNAOfMgas7M&amp;imgurl=http://</a:t>
            </a:r>
            <a:r>
              <a:rPr lang="cs-CZ" dirty="0" smtClean="0"/>
              <a:t>www.znojmak.info/wordpress/wp-content/uploads/2012/09/jmena-deti.gif&amp;w=295&amp;h=298&amp;ei=xcS9UMzOBovHsgbq2oG4BQ&amp;zoom=1&amp;iact=hc&amp;vpx=2&amp;vpy=108&amp;dur=2418&amp;hovh=226&amp;hovw=223&amp;tx=81&amp;ty=92&amp;sig=109051416718594377525&amp;page=1&amp;tbnh=137&amp;tbnw=135&amp;start=0&amp;ndsp=32&amp;ved=1t:429,r:0,s:0,i:84</a:t>
            </a:r>
          </a:p>
          <a:p>
            <a:r>
              <a:rPr lang="cs-CZ" dirty="0"/>
              <a:t>http://www.google.cz/imgres?q=bystrozrak%C3%BD&amp;hl=cs&amp;tbo=d&amp;biw=1536&amp;bih=729&amp;tbm=isch&amp;tbnid=oTnA8gIgzuCsCM:&amp;imgrefurl=http://www.borovice.cz/hledam-pracovniky/hledame-vedouci-ho-nejlepe-kytaristku/&amp;docid=B9swo_wkwN0KgM&amp;imgurl=http://</a:t>
            </a:r>
            <a:r>
              <a:rPr lang="cs-CZ" dirty="0" smtClean="0"/>
              <a:t>www.borovice.cz/image/33680/dlouhy-siroky-a-bystrozraky-o-s.png&amp;w=755&amp;h=800&amp;ei=F_y9UKOcJOau0AHXvYD4Bg&amp;zoom=1&amp;iact=hc&amp;vpx=917&amp;vpy=262&amp;dur=11750&amp;hovh=231&amp;hovw=218&amp;tx=100&amp;ty=96&amp;sig=109051416718594377525&amp;page=1&amp;tbnh=159&amp;tbnw=150&amp;start=0&amp;ndsp=39&amp;ved=1t:429,r:17,s:0,i:132</a:t>
            </a:r>
          </a:p>
          <a:p>
            <a:r>
              <a:rPr lang="cs-CZ" dirty="0"/>
              <a:t>http://www.google.cz/imgres?q=li%C5%A1ka+bystrou%C5%A1ka&amp;hl=cs&amp;tbo=d&amp;biw=1536&amp;bih=729&amp;tbm=isch&amp;tbnid=ydJcpw2dSXfQnM:&amp;imgrefurl=http://zapisnik.borisklepal.cz/prihody-lisky-bystrousky-maji-87-let/&amp;docid=Rr4gYzKYrXf4MM&amp;imgurl=http://</a:t>
            </a:r>
            <a:r>
              <a:rPr lang="cs-CZ" dirty="0" smtClean="0"/>
              <a:t>www.borisklepal.cz/img-zapisnik/bystrouska-lolek-01.gif&amp;w=480&amp;h=513&amp;ei=0vy9UI_7MLSk0gGj2oHQDQ&amp;zoom=1&amp;iact=hc&amp;vpx=989&amp;vpy=153&amp;dur=2913&amp;hovh=232&amp;hovw=217&amp;tx=137&amp;ty=154&amp;sig=109051416718594377525&amp;page=1&amp;tbnh=146&amp;tbnw=137&amp;start=0&amp;ndsp=34&amp;ved=1t:429,r:15,s:0,i:126 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cs.wikipedia.org/wiki/Soubor:Nezamysl.jpg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cs.wikipedia.org/wiki/Soubor:Mnata.jpg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cs.wikipedia.org/wiki/Soubor:Kresomysl.jpg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cs.wikipedia.org/wiki/Soubor:Wogen.jpg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cs.wikipedia.org/wiki/Soubor:Wnyslaw.jpg</a:t>
            </a:r>
            <a:endParaRPr lang="cs-CZ" dirty="0" smtClean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cs.wikipedia.org/wiki/Soubor:Neklan.jpg</a:t>
            </a:r>
            <a:endParaRPr lang="cs-CZ" dirty="0" smtClean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cs.wikipedia.org/wiki/Soubor:Hostivit.jpg</a:t>
            </a:r>
            <a:endParaRPr lang="cs-CZ" dirty="0" smtClean="0"/>
          </a:p>
          <a:p>
            <a:r>
              <a:rPr lang="cs-CZ" dirty="0">
                <a:hlinkClick r:id="rId9"/>
              </a:rPr>
              <a:t>http://commons.wikimedia.org/wiki/File:Josef_Mathauser_-_</a:t>
            </a:r>
            <a:r>
              <a:rPr lang="cs-CZ" dirty="0" smtClean="0">
                <a:hlinkClick r:id="rId9"/>
              </a:rPr>
              <a:t>P%C5%99emysl_Or%C3%A1%C4%8D_za_kn%C3%AD%C5%BEete_povol%C3%A1n.jpg?uselang=cs</a:t>
            </a:r>
            <a:endParaRPr lang="cs-CZ" dirty="0" smtClean="0"/>
          </a:p>
          <a:p>
            <a:r>
              <a:rPr lang="cs-CZ" dirty="0">
                <a:hlinkClick r:id="rId10"/>
              </a:rPr>
              <a:t>http://commons.wikimedia.org/wiki/File:Josef_Mathauser_-_</a:t>
            </a:r>
            <a:r>
              <a:rPr lang="cs-CZ" dirty="0" smtClean="0">
                <a:hlinkClick r:id="rId10"/>
              </a:rPr>
              <a:t>P%C5%99emysl_v%C3%ADt%C3%A1n_Libu%C5%A1%C3%AD.jpg?uselang=cs</a:t>
            </a:r>
            <a:endParaRPr lang="cs-CZ" dirty="0" smtClean="0"/>
          </a:p>
          <a:p>
            <a:r>
              <a:rPr lang="cs-CZ" dirty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commons.wikimedia.org/wiki/File:Po1_postava.jpg?uselang=cs</a:t>
            </a:r>
            <a:endParaRPr lang="cs-CZ" dirty="0" smtClean="0"/>
          </a:p>
          <a:p>
            <a:r>
              <a:rPr lang="cs-CZ" dirty="0">
                <a:hlinkClick r:id="rId12"/>
              </a:rPr>
              <a:t>http://</a:t>
            </a:r>
            <a:r>
              <a:rPr lang="cs-CZ" dirty="0" smtClean="0">
                <a:hlinkClick r:id="rId12"/>
              </a:rPr>
              <a:t>commons.wikimedia.org/wiki/File:Prem2.jpg?uselang=cs</a:t>
            </a:r>
            <a:endParaRPr lang="cs-CZ" dirty="0" smtClean="0"/>
          </a:p>
          <a:p>
            <a:r>
              <a:rPr lang="cs-CZ" dirty="0"/>
              <a:t>http://www.google.cz/</a:t>
            </a:r>
            <a:r>
              <a:rPr lang="cs-CZ" dirty="0" err="1"/>
              <a:t>imgres?q</a:t>
            </a:r>
            <a:r>
              <a:rPr lang="cs-CZ" dirty="0"/>
              <a:t>=spytihn%C4%9Bv+i&amp;num=10&amp;hl=</a:t>
            </a:r>
            <a:r>
              <a:rPr lang="cs-CZ" dirty="0" err="1"/>
              <a:t>cs&amp;tbo</a:t>
            </a:r>
            <a:r>
              <a:rPr lang="cs-CZ" dirty="0"/>
              <a:t>=</a:t>
            </a:r>
            <a:r>
              <a:rPr lang="cs-CZ" dirty="0" err="1"/>
              <a:t>d&amp;biw</a:t>
            </a:r>
            <a:r>
              <a:rPr lang="cs-CZ" dirty="0"/>
              <a:t>=1536&amp;bih=729&amp;tbm=</a:t>
            </a:r>
            <a:r>
              <a:rPr lang="cs-CZ" dirty="0" err="1"/>
              <a:t>isch&amp;tbnid</a:t>
            </a:r>
            <a:r>
              <a:rPr lang="cs-CZ" dirty="0"/>
              <a:t>=WMKFqzJc7KAClM:&amp;</a:t>
            </a:r>
            <a:r>
              <a:rPr lang="cs-CZ" dirty="0" err="1"/>
              <a:t>imgrefurl</a:t>
            </a:r>
            <a:r>
              <a:rPr lang="cs-CZ" dirty="0"/>
              <a:t>=http://www.panovnici-evropy.estranky.cz/fotoalbum/</a:t>
            </a:r>
            <a:r>
              <a:rPr lang="cs-CZ" dirty="0" err="1"/>
              <a:t>cesti</a:t>
            </a:r>
            <a:r>
              <a:rPr lang="cs-CZ" dirty="0"/>
              <a:t>-panovnici/</a:t>
            </a:r>
            <a:r>
              <a:rPr lang="cs-CZ" dirty="0" err="1"/>
              <a:t>premyslovci</a:t>
            </a:r>
            <a:r>
              <a:rPr lang="cs-CZ" dirty="0"/>
              <a:t>/</a:t>
            </a:r>
            <a:r>
              <a:rPr lang="cs-CZ" dirty="0" err="1"/>
              <a:t>spytihnev</a:t>
            </a:r>
            <a:r>
              <a:rPr lang="cs-CZ" dirty="0"/>
              <a:t>-i..</a:t>
            </a:r>
            <a:r>
              <a:rPr lang="cs-CZ" dirty="0" err="1"/>
              <a:t>jpg.html&amp;docid</a:t>
            </a:r>
            <a:r>
              <a:rPr lang="cs-CZ" dirty="0"/>
              <a:t>=8UPlyOD8JvbTgM&amp;imgurl=http://www.panovnici-evropy.estranky.cz/</a:t>
            </a:r>
            <a:r>
              <a:rPr lang="cs-CZ" dirty="0" err="1"/>
              <a:t>img</a:t>
            </a:r>
            <a:r>
              <a:rPr lang="cs-CZ" dirty="0"/>
              <a:t>/</a:t>
            </a:r>
            <a:r>
              <a:rPr lang="cs-CZ" dirty="0" err="1"/>
              <a:t>mid</a:t>
            </a:r>
            <a:r>
              <a:rPr lang="cs-CZ" dirty="0"/>
              <a:t>/20/</a:t>
            </a:r>
            <a:r>
              <a:rPr lang="cs-CZ" dirty="0" err="1"/>
              <a:t>spytihnev</a:t>
            </a:r>
            <a:r>
              <a:rPr lang="cs-CZ" dirty="0"/>
              <a:t>-i..</a:t>
            </a:r>
            <a:r>
              <a:rPr lang="cs-CZ" dirty="0" err="1" smtClean="0"/>
              <a:t>jpg&amp;w</a:t>
            </a:r>
            <a:r>
              <a:rPr lang="cs-CZ" dirty="0" smtClean="0"/>
              <a:t>=398&amp;h=460&amp;ei=wLzAUPTFE4HQtAbBk4CgDA&amp;zoom=1&amp;iact=</a:t>
            </a:r>
            <a:r>
              <a:rPr lang="cs-CZ" dirty="0" err="1" smtClean="0"/>
              <a:t>hc&amp;vpx</a:t>
            </a:r>
            <a:r>
              <a:rPr lang="cs-CZ" dirty="0" smtClean="0"/>
              <a:t>=2&amp;vpy=145&amp;dur=3810&amp;hovh=241&amp;hovw=209&amp;tx=128&amp;ty=120&amp;sig=109051416718594377525&amp;page=1&amp;tbnh=155&amp;tbnw=134&amp;start=0&amp;ndsp=39&amp;ved=1t:429,r:0,s:0,i:98</a:t>
            </a:r>
          </a:p>
          <a:p>
            <a:r>
              <a:rPr lang="cs-CZ" dirty="0"/>
              <a:t>http://www.google.cz/</a:t>
            </a:r>
            <a:r>
              <a:rPr lang="cs-CZ" dirty="0" err="1"/>
              <a:t>imgres?q</a:t>
            </a:r>
            <a:r>
              <a:rPr lang="cs-CZ" dirty="0"/>
              <a:t>=spytihn%C4%9Bv+i&amp;num=10&amp;hl=</a:t>
            </a:r>
            <a:r>
              <a:rPr lang="cs-CZ" dirty="0" err="1"/>
              <a:t>cs&amp;tbo</a:t>
            </a:r>
            <a:r>
              <a:rPr lang="cs-CZ" dirty="0"/>
              <a:t>=</a:t>
            </a:r>
            <a:r>
              <a:rPr lang="cs-CZ" dirty="0" err="1"/>
              <a:t>d&amp;biw</a:t>
            </a:r>
            <a:r>
              <a:rPr lang="cs-CZ" dirty="0"/>
              <a:t>=1536&amp;bih=729&amp;tbm=</a:t>
            </a:r>
            <a:r>
              <a:rPr lang="cs-CZ" dirty="0" err="1"/>
              <a:t>isch&amp;tbnid</a:t>
            </a:r>
            <a:r>
              <a:rPr lang="cs-CZ" dirty="0"/>
              <a:t>=DVg5VcgRLPPR7M:&amp;</a:t>
            </a:r>
            <a:r>
              <a:rPr lang="cs-CZ" dirty="0" err="1"/>
              <a:t>imgrefurl</a:t>
            </a:r>
            <a:r>
              <a:rPr lang="cs-CZ" dirty="0"/>
              <a:t>=http://www.panovnici-evropy.estranky.cz/fotoalbum/</a:t>
            </a:r>
            <a:r>
              <a:rPr lang="cs-CZ" dirty="0" err="1"/>
              <a:t>cesti</a:t>
            </a:r>
            <a:r>
              <a:rPr lang="cs-CZ" dirty="0"/>
              <a:t>-panovnici/</a:t>
            </a:r>
            <a:r>
              <a:rPr lang="cs-CZ" dirty="0" err="1"/>
              <a:t>premyslovci</a:t>
            </a:r>
            <a:r>
              <a:rPr lang="cs-CZ" dirty="0"/>
              <a:t>/</a:t>
            </a:r>
            <a:r>
              <a:rPr lang="cs-CZ" dirty="0" err="1"/>
              <a:t>spytihnev-ii</a:t>
            </a:r>
            <a:r>
              <a:rPr lang="cs-CZ" dirty="0"/>
              <a:t>..</a:t>
            </a:r>
            <a:r>
              <a:rPr lang="cs-CZ" dirty="0" err="1"/>
              <a:t>jpg.html&amp;docid</a:t>
            </a:r>
            <a:r>
              <a:rPr lang="cs-CZ" dirty="0"/>
              <a:t>=N28DPtJFTSGqNM&amp;imgurl=http://www.panovnici-evropy.estranky.cz/</a:t>
            </a:r>
            <a:r>
              <a:rPr lang="cs-CZ" dirty="0" err="1"/>
              <a:t>img</a:t>
            </a:r>
            <a:r>
              <a:rPr lang="cs-CZ" dirty="0"/>
              <a:t>/</a:t>
            </a:r>
            <a:r>
              <a:rPr lang="cs-CZ" dirty="0" err="1"/>
              <a:t>mid</a:t>
            </a:r>
            <a:r>
              <a:rPr lang="cs-CZ" dirty="0"/>
              <a:t>/29/</a:t>
            </a:r>
            <a:r>
              <a:rPr lang="cs-CZ" dirty="0" err="1"/>
              <a:t>spytihnev-ii</a:t>
            </a:r>
            <a:r>
              <a:rPr lang="cs-CZ" dirty="0"/>
              <a:t>..</a:t>
            </a:r>
            <a:r>
              <a:rPr lang="cs-CZ" dirty="0" err="1" smtClean="0"/>
              <a:t>jpg&amp;w</a:t>
            </a:r>
            <a:r>
              <a:rPr lang="cs-CZ" dirty="0" smtClean="0"/>
              <a:t>=435&amp;h=460&amp;ei=wLzAUPTFE4HQtAbBk4CgDA&amp;zoom=1&amp;iact=</a:t>
            </a:r>
            <a:r>
              <a:rPr lang="cs-CZ" dirty="0" err="1" smtClean="0"/>
              <a:t>hc&amp;vpx</a:t>
            </a:r>
            <a:r>
              <a:rPr lang="cs-CZ" dirty="0" smtClean="0"/>
              <a:t>=1129&amp;vpy=150&amp;dur=1401&amp;hovh=231&amp;hovw=218&amp;tx=101&amp;ty=108&amp;sig=109051416718594377525&amp;page=1&amp;tbnh=155&amp;tbnw=146&amp;start=0&amp;ndsp=39&amp;ved=1t:429,r:9,s:0,i:125</a:t>
            </a:r>
          </a:p>
          <a:p>
            <a:r>
              <a:rPr lang="cs-CZ" dirty="0"/>
              <a:t>http://www.google.cz/imgres?q=zbyn%C4%9Bk+irgl&amp;hl=cs&amp;tbo=d&amp;biw=1536&amp;bih=729&amp;tbm=isch&amp;tbnid=BSDconhWxnFmpM:&amp;imgrefurl=http://hokej.idnes.cz/divoky-rok-irgla-vyhazov-okradeni-rozvod-a-tragicka-nehoda-partnerky-12s-/evropa.aspx%3Fc%3DA101214_174619_evropa_cig&amp;docid=IJC2vMOsHa9JLM&amp;imgurl=http://</a:t>
            </a:r>
            <a:r>
              <a:rPr lang="cs-CZ" dirty="0" smtClean="0"/>
              <a:t>i.idnes.cz/09/043/gal/CIG2a9375_IRGL_ZBYNEK.jpg&amp;w=460&amp;h=370&amp;ei=XL_AUKPvG8XBtAaonoHwDw&amp;zoom=1&amp;iact=hc&amp;vpx=402&amp;vpy=124&amp;dur=822&amp;hovh=201&amp;hovw=250&amp;tx=172&amp;ty=92&amp;sig=109051416718594377525&amp;page=1&amp;tbnh=145&amp;tbnw=175&amp;start=0&amp;ndsp=31&amp;ved=1t:429,r:2,s:0,i:87</a:t>
            </a:r>
          </a:p>
          <a:p>
            <a:r>
              <a:rPr lang="cs-CZ" dirty="0"/>
              <a:t>http://www.google.cz/imgres?q=zbyn%C4%9Bk+posp%C4%9Bch&amp;hl=cs&amp;tbo=d&amp;biw=1536&amp;bih=729&amp;tbm=isch&amp;tbnid=NewmHhMqD18OhM:&amp;imgrefurl=http://www.eurofotbal.cz/clanky/pospech-veri-ze-viteznym-golem-protrhl-v-dukle-streleckou-smulu-196486/&amp;docid=zNrgvCPU4eHvUM&amp;imgurl=http://</a:t>
            </a:r>
            <a:r>
              <a:rPr lang="cs-CZ" dirty="0" smtClean="0"/>
              <a:t>www.eurofotbal.cz/res/img/news/11538_4.jpg&amp;w=250&amp;h=330&amp;ei=4L_AUPy7OY-Rswa7koDQAw&amp;zoom=1&amp;iact=hc&amp;vpx=2&amp;vpy=237&amp;dur=481&amp;hovh=258&amp;hovw=195&amp;tx=96&amp;ty=153&amp;sig=109051416718594377525&amp;page=1&amp;tbnh=144&amp;tbnw=108&amp;start=0&amp;ndsp=31&amp;ved=1t:429,r:7,s:0,i:102</a:t>
            </a:r>
          </a:p>
          <a:p>
            <a:r>
              <a:rPr lang="cs-CZ" dirty="0">
                <a:hlinkClick r:id="rId13"/>
              </a:rPr>
              <a:t>http://</a:t>
            </a:r>
            <a:r>
              <a:rPr lang="cs-CZ" dirty="0" smtClean="0">
                <a:hlinkClick r:id="rId13"/>
              </a:rPr>
              <a:t>cs.wikipedia.org/wiki/Soubor:Byst%C5%99 ice_nad_Pern%C5%A1tejnem</a:t>
            </a:r>
            <a:r>
              <a:rPr lang="cs-CZ" dirty="0">
                <a:hlinkClick r:id="rId13"/>
              </a:rPr>
              <a:t>_-_</a:t>
            </a:r>
            <a:r>
              <a:rPr lang="cs-CZ" dirty="0" smtClean="0">
                <a:hlinkClick r:id="rId13"/>
              </a:rPr>
              <a:t>n%C3%A1m%C4%9Bst%C3%AD.jpg</a:t>
            </a:r>
            <a:endParaRPr lang="cs-CZ" dirty="0" smtClean="0"/>
          </a:p>
          <a:p>
            <a:r>
              <a:rPr lang="cs-CZ" dirty="0">
                <a:hlinkClick r:id="rId14"/>
              </a:rPr>
              <a:t>http://</a:t>
            </a:r>
            <a:r>
              <a:rPr lang="cs-CZ" dirty="0" smtClean="0">
                <a:hlinkClick r:id="rId14"/>
              </a:rPr>
              <a:t>cs.wikipedia.org/wiki/Soubor:Bystrice.jpg</a:t>
            </a:r>
            <a:r>
              <a:rPr lang="cs-CZ" dirty="0" smtClean="0"/>
              <a:t> </a:t>
            </a:r>
          </a:p>
          <a:p>
            <a:r>
              <a:rPr lang="cs-CZ" dirty="0">
                <a:hlinkClick r:id="rId15"/>
              </a:rPr>
              <a:t>http://</a:t>
            </a:r>
            <a:r>
              <a:rPr lang="cs-CZ" dirty="0" smtClean="0">
                <a:hlinkClick r:id="rId15"/>
              </a:rPr>
              <a:t>cs.wikipedia.org/wiki/Soubor:Bystricka_prehrada.jpg</a:t>
            </a:r>
            <a:endParaRPr lang="cs-CZ" dirty="0" smtClean="0"/>
          </a:p>
          <a:p>
            <a:r>
              <a:rPr lang="cs-CZ" dirty="0">
                <a:hlinkClick r:id="rId16"/>
              </a:rPr>
              <a:t>http://</a:t>
            </a:r>
            <a:r>
              <a:rPr lang="cs-CZ" dirty="0" smtClean="0">
                <a:hlinkClick r:id="rId16"/>
              </a:rPr>
              <a:t>cs.wikipedia.org/wiki/Soubor:Brno_Bystrc_Montage.jpg</a:t>
            </a:r>
            <a:endParaRPr lang="cs-CZ" dirty="0" smtClean="0"/>
          </a:p>
          <a:p>
            <a:r>
              <a:rPr lang="cs-CZ" dirty="0">
                <a:hlinkClick r:id="rId17"/>
              </a:rPr>
              <a:t>http://</a:t>
            </a:r>
            <a:r>
              <a:rPr lang="cs-CZ" dirty="0" smtClean="0">
                <a:hlinkClick r:id="rId17"/>
              </a:rPr>
              <a:t>cs.wikipedia.org/wiki/Soubor:L%C3%A1dv%C3%AD_2.jpg</a:t>
            </a:r>
            <a:endParaRPr lang="cs-CZ" dirty="0" smtClean="0"/>
          </a:p>
          <a:p>
            <a:r>
              <a:rPr lang="cs-CZ" dirty="0">
                <a:hlinkClick r:id="rId18"/>
              </a:rPr>
              <a:t>http://cs.wikipedia.org/wiki/Soubor:Kobyl%C3%AD,_</a:t>
            </a:r>
            <a:r>
              <a:rPr lang="cs-CZ" dirty="0" smtClean="0">
                <a:hlinkClick r:id="rId18"/>
              </a:rPr>
              <a:t>middle_part_1.jpg</a:t>
            </a:r>
            <a:endParaRPr lang="cs-CZ" dirty="0" smtClean="0"/>
          </a:p>
          <a:p>
            <a:r>
              <a:rPr lang="cs-CZ" dirty="0">
                <a:hlinkClick r:id="rId19"/>
              </a:rPr>
              <a:t>http://</a:t>
            </a:r>
            <a:r>
              <a:rPr lang="cs-CZ" dirty="0" smtClean="0">
                <a:hlinkClick r:id="rId19"/>
              </a:rPr>
              <a:t>cs.wikipedia.org/wiki/Soubor:Kostel_Svat%C3%A9ho_Prokopa_ve_Star%C3%A9m_Byd%C5%BEov%C4%9B.jpg</a:t>
            </a:r>
            <a:endParaRPr lang="cs-CZ" dirty="0" smtClean="0"/>
          </a:p>
          <a:p>
            <a:r>
              <a:rPr lang="cs-CZ" dirty="0">
                <a:hlinkClick r:id="rId20"/>
              </a:rPr>
              <a:t>http://</a:t>
            </a:r>
            <a:r>
              <a:rPr lang="cs-CZ" dirty="0" smtClean="0">
                <a:hlinkClick r:id="rId20"/>
              </a:rPr>
              <a:t>commons.wikimedia.org/wiki/File:P%C5%99ibyslav-gotick%C3%A1v%C4%9B%C5%BE.JPG?uselang=cs</a:t>
            </a:r>
            <a:endParaRPr lang="cs-CZ" dirty="0" smtClean="0"/>
          </a:p>
          <a:p>
            <a:r>
              <a:rPr lang="cs-CZ" dirty="0">
                <a:hlinkClick r:id="rId21"/>
              </a:rPr>
              <a:t>http://upload.wikimedia.org/wikipedia/commons/b/b5/%</a:t>
            </a:r>
            <a:r>
              <a:rPr lang="cs-CZ" dirty="0" smtClean="0">
                <a:hlinkClick r:id="rId21"/>
              </a:rPr>
              <a:t>C5%BDH_By%C5%A1ice_28.jpg</a:t>
            </a:r>
            <a:endParaRPr lang="cs-CZ" dirty="0" smtClean="0"/>
          </a:p>
          <a:p>
            <a:r>
              <a:rPr lang="cs-CZ" dirty="0"/>
              <a:t>http://www.google.cz/imgres?q=mapa+%C4%8Dr&amp;hl=cs&amp;tbo=d&amp;biw=1280&amp;bih=625&amp;tbm=isch&amp;tbnid=R8ijIB1f5NQcYM:&amp;imgrefurl=http://www.slepamapa.cz/slepa-mapa-cr-kraje.html&amp;docid=6CaqfiBcsg_RCM&amp;imgurl=http://</a:t>
            </a:r>
            <a:r>
              <a:rPr lang="cs-CZ" dirty="0" smtClean="0"/>
              <a:t>www.slepamapa.cz/images/cr_slepa_mapa2.gif&amp;w=1600&amp;h=1230&amp;ei=K-vBUJ3jMcLDtQadgYH4BA&amp;zoom=1&amp;iact=hc&amp;vpx=781&amp;vpy=315&amp;dur=1467&amp;hovh=197&amp;hovw=256&amp;tx=98&amp;ty=136&amp;sig=108624527837744940333&amp;page=5&amp;tbnh=141&amp;tbnw=183&amp;start=78&amp;ndsp=22&amp;ved=1t:429,r:82,s:0,i:397</a:t>
            </a:r>
          </a:p>
          <a:p>
            <a:r>
              <a:rPr lang="cs-CZ" dirty="0">
                <a:hlinkClick r:id="rId22"/>
              </a:rPr>
              <a:t>http://cs.wikipedia.org/wiki/Soubor:Pam%C3%A1tn%C3%ADk_II._</a:t>
            </a:r>
            <a:r>
              <a:rPr lang="cs-CZ" dirty="0" smtClean="0">
                <a:hlinkClick r:id="rId22"/>
              </a:rPr>
              <a:t>sv%C4%9Btov%C3%A9_v%C3%A1lky_v_Hrabyni.jpg</a:t>
            </a: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253980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83568" y="260648"/>
            <a:ext cx="7378979" cy="924475"/>
          </a:xfrm>
        </p:spPr>
        <p:txBody>
          <a:bodyPr/>
          <a:lstStyle/>
          <a:p>
            <a:r>
              <a:rPr lang="cs-CZ" dirty="0" smtClean="0"/>
              <a:t>Zdroj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760640"/>
          </a:xfrm>
        </p:spPr>
        <p:txBody>
          <a:bodyPr>
            <a:normAutofit fontScale="40000" lnSpcReduction="20000"/>
          </a:bodyPr>
          <a:lstStyle/>
          <a:p>
            <a:r>
              <a:rPr lang="cs-CZ" dirty="0" err="1"/>
              <a:t>Soubor:Lysá</a:t>
            </a:r>
            <a:r>
              <a:rPr lang="cs-CZ" dirty="0"/>
              <a:t> hora, vrchol </a:t>
            </a:r>
            <a:r>
              <a:rPr lang="cs-CZ" dirty="0" smtClean="0"/>
              <a:t>04.jpg. </a:t>
            </a:r>
            <a:r>
              <a:rPr lang="cs-CZ" i="1" dirty="0" err="1"/>
              <a:t>Wikipedia</a:t>
            </a:r>
            <a:r>
              <a:rPr lang="cs-CZ" i="1" dirty="0"/>
              <a:t>. </a:t>
            </a:r>
            <a:r>
              <a:rPr lang="cs-CZ" i="1" dirty="0" err="1"/>
              <a:t>org</a:t>
            </a:r>
            <a:r>
              <a:rPr lang="cs-CZ" i="1" dirty="0"/>
              <a:t> </a:t>
            </a:r>
            <a:r>
              <a:rPr lang="cs-CZ" dirty="0"/>
              <a:t>[online]. [cit. 2012-11-11]. Dostupné z: </a:t>
            </a:r>
            <a:r>
              <a:rPr lang="cs-CZ" dirty="0">
                <a:hlinkClick r:id="rId2"/>
              </a:rPr>
              <a:t>http://cs.wikipedia.org/wiki/Soubor:Lys%C3%A1_hora,_</a:t>
            </a:r>
            <a:r>
              <a:rPr lang="cs-CZ" dirty="0" smtClean="0">
                <a:hlinkClick r:id="rId2"/>
              </a:rPr>
              <a:t>vrchol_04.jpg</a:t>
            </a:r>
            <a:endParaRPr lang="cs-CZ" dirty="0" smtClean="0"/>
          </a:p>
          <a:p>
            <a:r>
              <a:rPr lang="cs-CZ" dirty="0" err="1"/>
              <a:t>Soubor:Lysá</a:t>
            </a:r>
            <a:r>
              <a:rPr lang="cs-CZ" dirty="0"/>
              <a:t> nad Labem, </a:t>
            </a:r>
            <a:r>
              <a:rPr lang="cs-CZ" dirty="0" smtClean="0"/>
              <a:t>zámek.jpg. </a:t>
            </a:r>
            <a:r>
              <a:rPr lang="cs-CZ" i="1" dirty="0" err="1"/>
              <a:t>Wikipedia</a:t>
            </a:r>
            <a:r>
              <a:rPr lang="cs-CZ" i="1" dirty="0"/>
              <a:t>. </a:t>
            </a:r>
            <a:r>
              <a:rPr lang="cs-CZ" i="1" dirty="0" err="1"/>
              <a:t>org</a:t>
            </a:r>
            <a:r>
              <a:rPr lang="cs-CZ" i="1" dirty="0"/>
              <a:t> </a:t>
            </a:r>
            <a:r>
              <a:rPr lang="cs-CZ" dirty="0"/>
              <a:t>[online]. [cit. 2012-11-11]. Dostupné z: </a:t>
            </a:r>
            <a:r>
              <a:rPr lang="cs-CZ" dirty="0">
                <a:hlinkClick r:id="rId3"/>
              </a:rPr>
              <a:t>http://cs.wikipedia.org/wiki/Soubor:Lys%C3%A1_nad_Labem,_</a:t>
            </a:r>
            <a:r>
              <a:rPr lang="cs-CZ" dirty="0" smtClean="0">
                <a:hlinkClick r:id="rId3"/>
              </a:rPr>
              <a:t>z%C3%A1mek.jpg</a:t>
            </a:r>
            <a:endParaRPr lang="cs-CZ" dirty="0" smtClean="0"/>
          </a:p>
          <a:p>
            <a:r>
              <a:rPr lang="cs-CZ" dirty="0" err="1"/>
              <a:t>Soubor:Lysolajské</a:t>
            </a:r>
            <a:r>
              <a:rPr lang="cs-CZ" dirty="0"/>
              <a:t> údolí </a:t>
            </a:r>
            <a:r>
              <a:rPr lang="cs-CZ" dirty="0" err="1"/>
              <a:t>str</a:t>
            </a:r>
            <a:r>
              <a:rPr lang="cs-CZ" dirty="0"/>
              <a:t>, Prague </a:t>
            </a:r>
            <a:r>
              <a:rPr lang="cs-CZ" dirty="0" smtClean="0"/>
              <a:t>Lysolaje.jpg. </a:t>
            </a:r>
            <a:r>
              <a:rPr lang="cs-CZ" i="1" dirty="0" err="1"/>
              <a:t>Wikipedia</a:t>
            </a:r>
            <a:r>
              <a:rPr lang="cs-CZ" i="1" dirty="0"/>
              <a:t>. </a:t>
            </a:r>
            <a:r>
              <a:rPr lang="cs-CZ" i="1" dirty="0" err="1"/>
              <a:t>org</a:t>
            </a:r>
            <a:r>
              <a:rPr lang="cs-CZ" i="1" dirty="0"/>
              <a:t> </a:t>
            </a:r>
            <a:r>
              <a:rPr lang="cs-CZ" dirty="0"/>
              <a:t>[online]. [cit. 2012-11-11]. Dostupné z: </a:t>
            </a:r>
            <a:r>
              <a:rPr lang="cs-CZ" dirty="0">
                <a:hlinkClick r:id="rId4"/>
              </a:rPr>
              <a:t>http://cs.wikipedia.org/wiki/Soubor:Lysolajsk%C3%A9_%C3%BAdol%C3%AD_str,_</a:t>
            </a:r>
            <a:r>
              <a:rPr lang="cs-CZ" dirty="0" smtClean="0">
                <a:hlinkClick r:id="rId4"/>
              </a:rPr>
              <a:t>Prague_Lysolaje.jpg</a:t>
            </a:r>
            <a:endParaRPr lang="cs-CZ" dirty="0" smtClean="0"/>
          </a:p>
          <a:p>
            <a:r>
              <a:rPr lang="cs-CZ" dirty="0" err="1"/>
              <a:t>Soubor:Kamýk</a:t>
            </a:r>
            <a:r>
              <a:rPr lang="cs-CZ" dirty="0"/>
              <a:t> nad Vltavou </a:t>
            </a:r>
            <a:r>
              <a:rPr lang="cs-CZ" dirty="0" smtClean="0"/>
              <a:t>1.jpg. </a:t>
            </a:r>
            <a:r>
              <a:rPr lang="cs-CZ" i="1" dirty="0" err="1"/>
              <a:t>Wikipedia</a:t>
            </a:r>
            <a:r>
              <a:rPr lang="cs-CZ" i="1" dirty="0"/>
              <a:t>. </a:t>
            </a:r>
            <a:r>
              <a:rPr lang="cs-CZ" i="1" dirty="0" err="1"/>
              <a:t>org</a:t>
            </a:r>
            <a:r>
              <a:rPr lang="cs-CZ" i="1" dirty="0"/>
              <a:t> </a:t>
            </a:r>
            <a:r>
              <a:rPr lang="cs-CZ" dirty="0"/>
              <a:t>[online]. [cit. 2012-11-11]. Dostupné z: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cs.wikipedia.org/wiki/Soubor:Kam%C3%BDk_nad_Vltavou_1.jpg</a:t>
            </a:r>
            <a:endParaRPr lang="cs-CZ" dirty="0" smtClean="0"/>
          </a:p>
          <a:p>
            <a:r>
              <a:rPr lang="cs-CZ" dirty="0" smtClean="0"/>
              <a:t>Soubor:Litomysl3.jpg.</a:t>
            </a:r>
            <a:r>
              <a:rPr lang="cs-CZ" b="1" dirty="0" smtClean="0"/>
              <a:t> </a:t>
            </a:r>
            <a:r>
              <a:rPr lang="cs-CZ" i="1" dirty="0" err="1"/>
              <a:t>Wikipedia</a:t>
            </a:r>
            <a:r>
              <a:rPr lang="cs-CZ" i="1" dirty="0"/>
              <a:t>. </a:t>
            </a:r>
            <a:r>
              <a:rPr lang="cs-CZ" i="1" dirty="0" err="1"/>
              <a:t>org</a:t>
            </a:r>
            <a:r>
              <a:rPr lang="cs-CZ" i="1" dirty="0"/>
              <a:t> </a:t>
            </a:r>
            <a:r>
              <a:rPr lang="cs-CZ" dirty="0"/>
              <a:t>[online]. [cit. 2012-11-11]. Dostupné z: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cs.wikipedia.org/wiki/Soubor:Litomysl3.jpg</a:t>
            </a:r>
            <a:endParaRPr lang="cs-CZ" dirty="0" smtClean="0"/>
          </a:p>
          <a:p>
            <a:r>
              <a:rPr lang="cs-CZ" dirty="0" err="1"/>
              <a:t>Soubor:VM</a:t>
            </a:r>
            <a:r>
              <a:rPr lang="cs-CZ" dirty="0"/>
              <a:t> kostel od V a zvonice </a:t>
            </a:r>
            <a:r>
              <a:rPr lang="cs-CZ" dirty="0" smtClean="0"/>
              <a:t>DSC01300.JPG. </a:t>
            </a:r>
            <a:r>
              <a:rPr lang="cs-CZ" i="1" dirty="0" err="1"/>
              <a:t>Wikipedia</a:t>
            </a:r>
            <a:r>
              <a:rPr lang="cs-CZ" i="1" dirty="0"/>
              <a:t>. </a:t>
            </a:r>
            <a:r>
              <a:rPr lang="cs-CZ" i="1" dirty="0" err="1"/>
              <a:t>org</a:t>
            </a:r>
            <a:r>
              <a:rPr lang="cs-CZ" i="1" dirty="0"/>
              <a:t> </a:t>
            </a:r>
            <a:r>
              <a:rPr lang="cs-CZ" dirty="0"/>
              <a:t>[online]. [cit. 2012-11-11]. Dostupné z: </a:t>
            </a: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cs.wikipedia.org/wiki/Soubor:VM_kostel_od_V_a_zvonice_DSC01300.JPG</a:t>
            </a:r>
            <a:endParaRPr lang="cs-CZ" dirty="0" smtClean="0"/>
          </a:p>
          <a:p>
            <a:r>
              <a:rPr lang="cs-CZ" b="1" dirty="0" err="1"/>
              <a:t>Soubor:Kaple</a:t>
            </a:r>
            <a:r>
              <a:rPr lang="cs-CZ" b="1" dirty="0"/>
              <a:t> Nejsvětější Trojice v Mydlovarech (2).</a:t>
            </a:r>
            <a:r>
              <a:rPr lang="cs-CZ" b="1" dirty="0" smtClean="0"/>
              <a:t>JPG. </a:t>
            </a:r>
            <a:r>
              <a:rPr lang="cs-CZ" i="1" dirty="0" err="1"/>
              <a:t>Wikipedia</a:t>
            </a:r>
            <a:r>
              <a:rPr lang="cs-CZ" i="1" dirty="0"/>
              <a:t>. </a:t>
            </a:r>
            <a:r>
              <a:rPr lang="cs-CZ" i="1" dirty="0" err="1"/>
              <a:t>org</a:t>
            </a:r>
            <a:r>
              <a:rPr lang="cs-CZ" i="1" dirty="0"/>
              <a:t> </a:t>
            </a:r>
            <a:r>
              <a:rPr lang="cs-CZ" dirty="0"/>
              <a:t>[online]. [cit. 2012-11-11]. Dostupné z: </a:t>
            </a:r>
            <a:r>
              <a:rPr lang="cs-CZ" dirty="0">
                <a:hlinkClick r:id="rId8"/>
              </a:rPr>
              <a:t>http://cs.wikipedia.org/wiki/Soubor:Kaple_Nejsv%C4%9Bt%C4%9Bj%C5%A1%C3%AD_Trojice_v_Mydlovarech_(2).</a:t>
            </a:r>
            <a:r>
              <a:rPr lang="cs-CZ" dirty="0" smtClean="0">
                <a:hlinkClick r:id="rId8"/>
              </a:rPr>
              <a:t>JPG</a:t>
            </a:r>
            <a:endParaRPr lang="cs-CZ" dirty="0" smtClean="0"/>
          </a:p>
          <a:p>
            <a:r>
              <a:rPr lang="cs-CZ" dirty="0" err="1"/>
              <a:t>Soubor:Kostel</a:t>
            </a:r>
            <a:r>
              <a:rPr lang="cs-CZ" dirty="0"/>
              <a:t> Solopysky </a:t>
            </a:r>
            <a:r>
              <a:rPr lang="cs-CZ" dirty="0" smtClean="0"/>
              <a:t>1.JPG. </a:t>
            </a:r>
            <a:r>
              <a:rPr lang="cs-CZ" i="1" dirty="0" err="1"/>
              <a:t>Wikipedia</a:t>
            </a:r>
            <a:r>
              <a:rPr lang="cs-CZ" i="1" dirty="0"/>
              <a:t>. </a:t>
            </a:r>
            <a:r>
              <a:rPr lang="cs-CZ" i="1" dirty="0" err="1"/>
              <a:t>org</a:t>
            </a:r>
            <a:r>
              <a:rPr lang="cs-CZ" i="1" dirty="0"/>
              <a:t> </a:t>
            </a:r>
            <a:r>
              <a:rPr lang="cs-CZ" dirty="0"/>
              <a:t>[online]. [cit. 2012-11-11]. Dostupné z: </a:t>
            </a:r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cs.wikipedia.org/wiki/Soubor:Kostel_Solopysky_1.JPG</a:t>
            </a:r>
            <a:endParaRPr lang="cs-CZ" dirty="0" smtClean="0"/>
          </a:p>
          <a:p>
            <a:r>
              <a:rPr lang="cs-CZ" dirty="0" err="1"/>
              <a:t>Soubor:Kostel</a:t>
            </a:r>
            <a:r>
              <a:rPr lang="cs-CZ" dirty="0"/>
              <a:t> sv. Jiljí (Chropyně), nám. Svobody, Chropyně </a:t>
            </a:r>
            <a:r>
              <a:rPr lang="cs-CZ" dirty="0" smtClean="0"/>
              <a:t>1.jpg. </a:t>
            </a:r>
            <a:r>
              <a:rPr lang="cs-CZ" i="1" dirty="0" err="1"/>
              <a:t>Wikipedia</a:t>
            </a:r>
            <a:r>
              <a:rPr lang="cs-CZ" i="1" dirty="0"/>
              <a:t>. </a:t>
            </a:r>
            <a:r>
              <a:rPr lang="cs-CZ" i="1" dirty="0" err="1"/>
              <a:t>org</a:t>
            </a:r>
            <a:r>
              <a:rPr lang="cs-CZ" i="1" dirty="0"/>
              <a:t> </a:t>
            </a:r>
            <a:r>
              <a:rPr lang="cs-CZ" dirty="0"/>
              <a:t>[online]. [cit. 2012-11-11]. Dostupné z: </a:t>
            </a:r>
            <a:r>
              <a:rPr lang="cs-CZ" dirty="0">
                <a:hlinkClick r:id="rId10"/>
              </a:rPr>
              <a:t>http://cs.wikipedia.org/wiki/Soubor:Kostel_sv._Jilj%C3%AD_(Chropyn%C4%9B),_n%C3%A1m._Svobody,_</a:t>
            </a:r>
            <a:r>
              <a:rPr lang="cs-CZ" dirty="0" smtClean="0">
                <a:hlinkClick r:id="rId10"/>
              </a:rPr>
              <a:t>Chropyn%C4%9B_1.jpg</a:t>
            </a:r>
            <a:endParaRPr lang="cs-CZ" dirty="0" smtClean="0"/>
          </a:p>
          <a:p>
            <a:r>
              <a:rPr lang="cs-CZ" dirty="0" err="1"/>
              <a:t>Soubor:Kostel</a:t>
            </a:r>
            <a:r>
              <a:rPr lang="cs-CZ" dirty="0"/>
              <a:t> Povýšení sv. Kříže Pyšely </a:t>
            </a:r>
            <a:r>
              <a:rPr lang="cs-CZ" dirty="0" smtClean="0"/>
              <a:t>01.JPG. </a:t>
            </a:r>
            <a:r>
              <a:rPr lang="cs-CZ" i="1" dirty="0" err="1"/>
              <a:t>Wikipedia</a:t>
            </a:r>
            <a:r>
              <a:rPr lang="cs-CZ" i="1" dirty="0"/>
              <a:t>. </a:t>
            </a:r>
            <a:r>
              <a:rPr lang="cs-CZ" i="1" dirty="0" err="1"/>
              <a:t>org</a:t>
            </a:r>
            <a:r>
              <a:rPr lang="cs-CZ" i="1" dirty="0"/>
              <a:t> </a:t>
            </a:r>
            <a:r>
              <a:rPr lang="cs-CZ" dirty="0"/>
              <a:t>[online]. [cit. 2012-11-11]. Dostupné z: </a:t>
            </a:r>
            <a:r>
              <a:rPr lang="cs-CZ" dirty="0">
                <a:hlinkClick r:id="rId11"/>
              </a:rPr>
              <a:t>http://cs.wikipedia.org/wiki/Soubor:Kostel_Pov%C3%BD%C5%A1en%C3%AD_sv._</a:t>
            </a:r>
            <a:r>
              <a:rPr lang="cs-CZ" dirty="0" smtClean="0">
                <a:hlinkClick r:id="rId11"/>
              </a:rPr>
              <a:t>K%C5%99%C3%AD%C5%BEe_Py%C5%A1ely_01.JPG</a:t>
            </a:r>
            <a:endParaRPr lang="cs-CZ" dirty="0" smtClean="0"/>
          </a:p>
          <a:p>
            <a:r>
              <a:rPr lang="cs-CZ" dirty="0" err="1" smtClean="0"/>
              <a:t>Soubor:Spytihněv-kostel.jpg</a:t>
            </a:r>
            <a:r>
              <a:rPr lang="cs-CZ" dirty="0" smtClean="0"/>
              <a:t>. </a:t>
            </a:r>
            <a:r>
              <a:rPr lang="cs-CZ" i="1" dirty="0" err="1"/>
              <a:t>Wikipedia</a:t>
            </a:r>
            <a:r>
              <a:rPr lang="cs-CZ" i="1" dirty="0"/>
              <a:t>. </a:t>
            </a:r>
            <a:r>
              <a:rPr lang="cs-CZ" i="1" dirty="0" err="1"/>
              <a:t>org</a:t>
            </a:r>
            <a:r>
              <a:rPr lang="cs-CZ" i="1" dirty="0"/>
              <a:t> </a:t>
            </a:r>
            <a:r>
              <a:rPr lang="cs-CZ" dirty="0"/>
              <a:t>[online]. [cit. 2012-11-11]. Dostupné z: </a:t>
            </a:r>
            <a:r>
              <a:rPr lang="cs-CZ" dirty="0">
                <a:hlinkClick r:id="rId12"/>
              </a:rPr>
              <a:t>http://</a:t>
            </a:r>
            <a:r>
              <a:rPr lang="cs-CZ" dirty="0" smtClean="0">
                <a:hlinkClick r:id="rId12"/>
              </a:rPr>
              <a:t>cs.wikipedia.org/wiki/Soubor:Spytihn%C4%9Bv-kostel.jpg</a:t>
            </a:r>
            <a:endParaRPr lang="cs-CZ" dirty="0" smtClean="0"/>
          </a:p>
          <a:p>
            <a:r>
              <a:rPr lang="cs-CZ" dirty="0" smtClean="0"/>
              <a:t> </a:t>
            </a:r>
            <a:r>
              <a:rPr lang="cs-CZ" dirty="0" err="1"/>
              <a:t>Soubor:ŽH</a:t>
            </a:r>
            <a:r>
              <a:rPr lang="cs-CZ" dirty="0"/>
              <a:t> </a:t>
            </a:r>
            <a:r>
              <a:rPr lang="cs-CZ" dirty="0" err="1"/>
              <a:t>Bosyně</a:t>
            </a:r>
            <a:r>
              <a:rPr lang="cs-CZ" dirty="0"/>
              <a:t> </a:t>
            </a:r>
            <a:r>
              <a:rPr lang="cs-CZ" dirty="0" smtClean="0"/>
              <a:t>17.jpg</a:t>
            </a:r>
            <a:r>
              <a:rPr lang="cs-CZ" b="1" dirty="0" smtClean="0"/>
              <a:t>. </a:t>
            </a:r>
            <a:r>
              <a:rPr lang="cs-CZ" i="1" dirty="0" err="1"/>
              <a:t>Wikipedia</a:t>
            </a:r>
            <a:r>
              <a:rPr lang="cs-CZ" i="1" dirty="0"/>
              <a:t>. </a:t>
            </a:r>
            <a:r>
              <a:rPr lang="cs-CZ" i="1" dirty="0" err="1"/>
              <a:t>org</a:t>
            </a:r>
            <a:r>
              <a:rPr lang="cs-CZ" i="1" dirty="0"/>
              <a:t> </a:t>
            </a:r>
            <a:r>
              <a:rPr lang="cs-CZ" dirty="0"/>
              <a:t>[online]. [cit. 2012-11-11]. Dostupné z: </a:t>
            </a:r>
            <a:r>
              <a:rPr lang="cs-CZ" b="1" dirty="0">
                <a:hlinkClick r:id="rId13"/>
              </a:rPr>
              <a:t>http://cs.wikipedia.org/wiki/Soubor:%</a:t>
            </a:r>
            <a:r>
              <a:rPr lang="cs-CZ" b="1" dirty="0" smtClean="0">
                <a:hlinkClick r:id="rId13"/>
              </a:rPr>
              <a:t>C5%BDH_Bosyn%C4%9B_17.jpg</a:t>
            </a:r>
            <a:endParaRPr lang="cs-CZ" b="1" dirty="0" smtClean="0"/>
          </a:p>
          <a:p>
            <a:r>
              <a:rPr lang="cs-CZ" dirty="0" err="1"/>
              <a:t>Soubor:Syneč</a:t>
            </a:r>
            <a:r>
              <a:rPr lang="cs-CZ" dirty="0"/>
              <a:t>, příjezd od </a:t>
            </a:r>
            <a:r>
              <a:rPr lang="cs-CZ" dirty="0" smtClean="0"/>
              <a:t>Krupé.JPG</a:t>
            </a:r>
            <a:r>
              <a:rPr lang="cs-CZ" b="1" dirty="0" smtClean="0"/>
              <a:t>. </a:t>
            </a:r>
            <a:r>
              <a:rPr lang="cs-CZ" i="1" dirty="0" err="1"/>
              <a:t>Wikipedia</a:t>
            </a:r>
            <a:r>
              <a:rPr lang="cs-CZ" i="1" dirty="0"/>
              <a:t>. </a:t>
            </a:r>
            <a:r>
              <a:rPr lang="cs-CZ" i="1" dirty="0" err="1"/>
              <a:t>org</a:t>
            </a:r>
            <a:r>
              <a:rPr lang="cs-CZ" i="1" dirty="0"/>
              <a:t> </a:t>
            </a:r>
            <a:r>
              <a:rPr lang="cs-CZ" dirty="0"/>
              <a:t>[online]. [cit. 2012-11-11]. Dostupné z: </a:t>
            </a:r>
            <a:r>
              <a:rPr lang="cs-CZ" dirty="0">
                <a:hlinkClick r:id="rId14"/>
              </a:rPr>
              <a:t>http://cs.wikipedia.org/wiki/Soubor:Syne%C4%8D,_</a:t>
            </a:r>
            <a:r>
              <a:rPr lang="cs-CZ" dirty="0" smtClean="0">
                <a:hlinkClick r:id="rId14"/>
              </a:rPr>
              <a:t>p%C5%99%C3%ADjezd_od_Krup%C3%A9.JPG</a:t>
            </a:r>
            <a:endParaRPr lang="cs-CZ" dirty="0" smtClean="0"/>
          </a:p>
          <a:p>
            <a:r>
              <a:rPr lang="cs-CZ" dirty="0" err="1"/>
              <a:t>Soubor:Sychrov</a:t>
            </a:r>
            <a:r>
              <a:rPr lang="cs-CZ" dirty="0"/>
              <a:t> </a:t>
            </a:r>
            <a:r>
              <a:rPr lang="cs-CZ" dirty="0" err="1"/>
              <a:t>Castle</a:t>
            </a:r>
            <a:r>
              <a:rPr lang="cs-CZ" dirty="0"/>
              <a:t> (3).</a:t>
            </a:r>
            <a:r>
              <a:rPr lang="cs-CZ" dirty="0" err="1" smtClean="0"/>
              <a:t>jpg</a:t>
            </a:r>
            <a:r>
              <a:rPr lang="cs-CZ" dirty="0" smtClean="0"/>
              <a:t>. </a:t>
            </a:r>
            <a:r>
              <a:rPr lang="cs-CZ" i="1" dirty="0" err="1"/>
              <a:t>Wikipedia</a:t>
            </a:r>
            <a:r>
              <a:rPr lang="cs-CZ" i="1" dirty="0"/>
              <a:t>. </a:t>
            </a:r>
            <a:r>
              <a:rPr lang="cs-CZ" i="1" dirty="0" err="1"/>
              <a:t>org</a:t>
            </a:r>
            <a:r>
              <a:rPr lang="cs-CZ" i="1" dirty="0"/>
              <a:t> </a:t>
            </a:r>
            <a:r>
              <a:rPr lang="cs-CZ" dirty="0"/>
              <a:t>[online]. [cit. 2012-11-11]. Dostupné z: </a:t>
            </a:r>
            <a:r>
              <a:rPr lang="cs-CZ" dirty="0">
                <a:hlinkClick r:id="rId15"/>
              </a:rPr>
              <a:t>http://cs.wikipedia.org/wiki/Soubor:Sychrov_Castle_(3).</a:t>
            </a:r>
            <a:r>
              <a:rPr lang="cs-CZ" dirty="0" smtClean="0">
                <a:hlinkClick r:id="rId15"/>
              </a:rPr>
              <a:t>jpg</a:t>
            </a:r>
            <a:endParaRPr lang="cs-CZ" dirty="0"/>
          </a:p>
          <a:p>
            <a:r>
              <a:rPr lang="cs-CZ" dirty="0" err="1" smtClean="0"/>
              <a:t>Soubor:Radnice</a:t>
            </a:r>
            <a:r>
              <a:rPr lang="cs-CZ" dirty="0" smtClean="0"/>
              <a:t> </a:t>
            </a:r>
            <a:r>
              <a:rPr lang="cs-CZ" dirty="0"/>
              <a:t>(Vyškov- </a:t>
            </a:r>
            <a:r>
              <a:rPr lang="cs-CZ" dirty="0" err="1"/>
              <a:t>czech</a:t>
            </a:r>
            <a:r>
              <a:rPr lang="cs-CZ" dirty="0"/>
              <a:t> </a:t>
            </a:r>
            <a:r>
              <a:rPr lang="cs-CZ" dirty="0" err="1"/>
              <a:t>republic</a:t>
            </a:r>
            <a:r>
              <a:rPr lang="cs-CZ" dirty="0"/>
              <a:t>) 03 .</a:t>
            </a:r>
            <a:r>
              <a:rPr lang="cs-CZ" dirty="0" smtClean="0"/>
              <a:t>JPG. </a:t>
            </a:r>
            <a:r>
              <a:rPr lang="cs-CZ" i="1" dirty="0" err="1"/>
              <a:t>Wikipedia</a:t>
            </a:r>
            <a:r>
              <a:rPr lang="cs-CZ" i="1" dirty="0"/>
              <a:t>. </a:t>
            </a:r>
            <a:r>
              <a:rPr lang="cs-CZ" i="1" dirty="0" err="1"/>
              <a:t>org</a:t>
            </a:r>
            <a:r>
              <a:rPr lang="cs-CZ" i="1" dirty="0"/>
              <a:t> </a:t>
            </a:r>
            <a:r>
              <a:rPr lang="cs-CZ" dirty="0"/>
              <a:t>[online]. [cit. 2012-11-11]. Dostupné z: </a:t>
            </a:r>
            <a:r>
              <a:rPr lang="cs-CZ" dirty="0">
                <a:hlinkClick r:id="rId16"/>
              </a:rPr>
              <a:t>http://cs.wikipedia.org/wiki/Soubor:Radnice_(Vy%C5%A1kov-_czech_republic)_03_.</a:t>
            </a:r>
            <a:r>
              <a:rPr lang="cs-CZ" dirty="0" smtClean="0">
                <a:hlinkClick r:id="rId16"/>
              </a:rPr>
              <a:t>JPG</a:t>
            </a:r>
            <a:endParaRPr lang="cs-CZ" dirty="0" smtClean="0"/>
          </a:p>
          <a:p>
            <a:r>
              <a:rPr lang="cs-CZ" dirty="0" err="1"/>
              <a:t>Soubor:Vysočany</a:t>
            </a:r>
            <a:r>
              <a:rPr lang="cs-CZ" dirty="0"/>
              <a:t> od Hrdlořez - od </a:t>
            </a:r>
            <a:r>
              <a:rPr lang="cs-CZ" dirty="0" err="1"/>
              <a:t>Proseka</a:t>
            </a:r>
            <a:r>
              <a:rPr lang="cs-CZ" dirty="0"/>
              <a:t> ke </a:t>
            </a:r>
            <a:r>
              <a:rPr lang="cs-CZ" dirty="0" smtClean="0"/>
              <a:t>Klíčovu.jpg.</a:t>
            </a:r>
            <a:r>
              <a:rPr lang="cs-CZ" b="1" dirty="0" smtClean="0"/>
              <a:t> </a:t>
            </a:r>
            <a:r>
              <a:rPr lang="cs-CZ" i="1" dirty="0" err="1"/>
              <a:t>Wikipedia</a:t>
            </a:r>
            <a:r>
              <a:rPr lang="cs-CZ" i="1" dirty="0"/>
              <a:t>. </a:t>
            </a:r>
            <a:r>
              <a:rPr lang="cs-CZ" i="1" dirty="0" err="1"/>
              <a:t>org</a:t>
            </a:r>
            <a:r>
              <a:rPr lang="cs-CZ" i="1" dirty="0"/>
              <a:t> </a:t>
            </a:r>
            <a:r>
              <a:rPr lang="cs-CZ" dirty="0"/>
              <a:t>[online]. [cit. 2012-11-11]. Dostupné z: </a:t>
            </a:r>
            <a:r>
              <a:rPr lang="cs-CZ" dirty="0">
                <a:hlinkClick r:id="rId17"/>
              </a:rPr>
              <a:t>http://cs.wikipedia.org/wiki/Soubor:Vyso%C4%8Dany_od_Hrdlo%C5%99ez_-_</a:t>
            </a:r>
            <a:r>
              <a:rPr lang="cs-CZ" dirty="0" smtClean="0">
                <a:hlinkClick r:id="rId17"/>
              </a:rPr>
              <a:t>od_Proseka_ke_Kl%C3%AD%C4%8Dovu.jpg</a:t>
            </a:r>
            <a:endParaRPr lang="cs-CZ" dirty="0" smtClean="0"/>
          </a:p>
          <a:p>
            <a:r>
              <a:rPr lang="cs-CZ" dirty="0" err="1"/>
              <a:t>Soubor:Parník</a:t>
            </a:r>
            <a:r>
              <a:rPr lang="cs-CZ" dirty="0"/>
              <a:t> Vyšehrad pod </a:t>
            </a:r>
            <a:r>
              <a:rPr lang="cs-CZ" dirty="0" smtClean="0"/>
              <a:t>Vyšehradem.jpg. </a:t>
            </a:r>
            <a:r>
              <a:rPr lang="cs-CZ" i="1" dirty="0" err="1"/>
              <a:t>Wikipedia</a:t>
            </a:r>
            <a:r>
              <a:rPr lang="cs-CZ" i="1" dirty="0"/>
              <a:t>. </a:t>
            </a:r>
            <a:r>
              <a:rPr lang="cs-CZ" i="1" dirty="0" err="1"/>
              <a:t>org</a:t>
            </a:r>
            <a:r>
              <a:rPr lang="cs-CZ" i="1" dirty="0"/>
              <a:t> </a:t>
            </a:r>
            <a:r>
              <a:rPr lang="cs-CZ" dirty="0"/>
              <a:t>[online]. [cit. 2012-11-11]. Dostupné z: </a:t>
            </a:r>
            <a:r>
              <a:rPr lang="cs-CZ" dirty="0">
                <a:hlinkClick r:id="rId18"/>
              </a:rPr>
              <a:t>http://</a:t>
            </a:r>
            <a:r>
              <a:rPr lang="cs-CZ" dirty="0" smtClean="0">
                <a:hlinkClick r:id="rId18"/>
              </a:rPr>
              <a:t>cs.wikipedia.org/wiki/Soubor:Parn%C3%ADk_Vy%C5%A1ehrad_pod_Vy%C5%A1ehradem.jpg</a:t>
            </a:r>
            <a:endParaRPr lang="cs-CZ" dirty="0" smtClean="0"/>
          </a:p>
          <a:p>
            <a:r>
              <a:rPr lang="cs-CZ" dirty="0" err="1" smtClean="0"/>
              <a:t>Soubor:Povydří.jpg</a:t>
            </a:r>
            <a:r>
              <a:rPr lang="cs-CZ" dirty="0" smtClean="0"/>
              <a:t>.</a:t>
            </a:r>
            <a:r>
              <a:rPr lang="cs-CZ" b="1" dirty="0" smtClean="0"/>
              <a:t> </a:t>
            </a:r>
            <a:r>
              <a:rPr lang="cs-CZ" i="1" dirty="0" err="1"/>
              <a:t>Wikipedia</a:t>
            </a:r>
            <a:r>
              <a:rPr lang="cs-CZ" i="1" dirty="0"/>
              <a:t>. </a:t>
            </a:r>
            <a:r>
              <a:rPr lang="cs-CZ" i="1" dirty="0" err="1"/>
              <a:t>org</a:t>
            </a:r>
            <a:r>
              <a:rPr lang="cs-CZ" i="1" dirty="0"/>
              <a:t> </a:t>
            </a:r>
            <a:r>
              <a:rPr lang="cs-CZ" dirty="0"/>
              <a:t>[online]. [cit. 2012-11-11]. Dostupné z: </a:t>
            </a:r>
            <a:r>
              <a:rPr lang="cs-CZ" dirty="0">
                <a:hlinkClick r:id="rId19"/>
              </a:rPr>
              <a:t>http://</a:t>
            </a:r>
            <a:r>
              <a:rPr lang="cs-CZ" dirty="0" smtClean="0">
                <a:hlinkClick r:id="rId19"/>
              </a:rPr>
              <a:t>cs.wikipedia.org/wiki/Soubor:Povyd%C5%99%C3%AD.jpg</a:t>
            </a:r>
            <a:endParaRPr lang="cs-CZ" dirty="0" smtClean="0"/>
          </a:p>
          <a:p>
            <a:r>
              <a:rPr lang="cs-CZ" dirty="0" err="1"/>
              <a:t>Soubor:Vyžlovka</a:t>
            </a:r>
            <a:r>
              <a:rPr lang="cs-CZ" dirty="0"/>
              <a:t>, </a:t>
            </a:r>
            <a:r>
              <a:rPr lang="cs-CZ" dirty="0" smtClean="0"/>
              <a:t>Common.jpg.</a:t>
            </a:r>
            <a:r>
              <a:rPr lang="cs-CZ" b="1" dirty="0" smtClean="0"/>
              <a:t> </a:t>
            </a:r>
            <a:r>
              <a:rPr lang="cs-CZ" i="1" dirty="0" err="1"/>
              <a:t>Wikipedia</a:t>
            </a:r>
            <a:r>
              <a:rPr lang="cs-CZ" i="1" dirty="0"/>
              <a:t>. </a:t>
            </a:r>
            <a:r>
              <a:rPr lang="cs-CZ" i="1" dirty="0" err="1"/>
              <a:t>org</a:t>
            </a:r>
            <a:r>
              <a:rPr lang="cs-CZ" i="1" dirty="0"/>
              <a:t> </a:t>
            </a:r>
            <a:r>
              <a:rPr lang="cs-CZ" dirty="0"/>
              <a:t>[online]. [cit. 2012-11-11]. Dostupné z: </a:t>
            </a:r>
            <a:r>
              <a:rPr lang="cs-CZ" dirty="0">
                <a:hlinkClick r:id="rId20"/>
              </a:rPr>
              <a:t>http://cs.wikipedia.org/wiki/Soubor:Vy%C5%BElovka,_</a:t>
            </a:r>
            <a:r>
              <a:rPr lang="cs-CZ" dirty="0" smtClean="0">
                <a:hlinkClick r:id="rId20"/>
              </a:rPr>
              <a:t>Common.jpg</a:t>
            </a:r>
            <a:endParaRPr lang="cs-CZ" dirty="0" smtClean="0"/>
          </a:p>
          <a:p>
            <a:r>
              <a:rPr lang="cs-CZ" dirty="0" err="1"/>
              <a:t>Soubor:Praha</a:t>
            </a:r>
            <a:r>
              <a:rPr lang="cs-CZ" dirty="0"/>
              <a:t>, Výtoň, Celnice </a:t>
            </a:r>
            <a:r>
              <a:rPr lang="cs-CZ" dirty="0" smtClean="0"/>
              <a:t>EX.jpg. </a:t>
            </a:r>
            <a:r>
              <a:rPr lang="cs-CZ" i="1" dirty="0" err="1"/>
              <a:t>Wikipedia</a:t>
            </a:r>
            <a:r>
              <a:rPr lang="cs-CZ" i="1" dirty="0"/>
              <a:t>. </a:t>
            </a:r>
            <a:r>
              <a:rPr lang="cs-CZ" i="1" dirty="0" err="1"/>
              <a:t>org</a:t>
            </a:r>
            <a:r>
              <a:rPr lang="cs-CZ" i="1" dirty="0"/>
              <a:t> </a:t>
            </a:r>
            <a:r>
              <a:rPr lang="cs-CZ" dirty="0"/>
              <a:t>[online]. [cit. 2012-11-11]. Dostupné </a:t>
            </a:r>
            <a:r>
              <a:rPr lang="cs-CZ" dirty="0" smtClean="0"/>
              <a:t>z: </a:t>
            </a:r>
            <a:r>
              <a:rPr lang="cs-CZ" dirty="0" smtClean="0">
                <a:hlinkClick r:id="rId21"/>
              </a:rPr>
              <a:t>http</a:t>
            </a:r>
            <a:r>
              <a:rPr lang="cs-CZ" dirty="0">
                <a:hlinkClick r:id="rId21"/>
              </a:rPr>
              <a:t>://cs.wikipedia.org/wiki/Soubor:Praha,_V%C3%BDto%C5%88,_</a:t>
            </a:r>
            <a:r>
              <a:rPr lang="cs-CZ" dirty="0" smtClean="0">
                <a:hlinkClick r:id="rId21"/>
              </a:rPr>
              <a:t>Celnice_EX.jpg</a:t>
            </a:r>
            <a:endParaRPr lang="cs-CZ" dirty="0" smtClean="0"/>
          </a:p>
          <a:p>
            <a:r>
              <a:rPr lang="cs-CZ" dirty="0" err="1"/>
              <a:t>Soubor:LKPR</a:t>
            </a:r>
            <a:r>
              <a:rPr lang="cs-CZ" dirty="0"/>
              <a:t> sever </a:t>
            </a:r>
            <a:r>
              <a:rPr lang="cs-CZ" dirty="0" smtClean="0"/>
              <a:t>2003.jpg. </a:t>
            </a:r>
            <a:r>
              <a:rPr lang="cs-CZ" i="1" dirty="0" err="1"/>
              <a:t>Wikipedia</a:t>
            </a:r>
            <a:r>
              <a:rPr lang="cs-CZ" i="1" dirty="0"/>
              <a:t>. </a:t>
            </a:r>
            <a:r>
              <a:rPr lang="cs-CZ" i="1" dirty="0" err="1"/>
              <a:t>org</a:t>
            </a:r>
            <a:r>
              <a:rPr lang="cs-CZ" i="1" dirty="0"/>
              <a:t> </a:t>
            </a:r>
            <a:r>
              <a:rPr lang="cs-CZ" dirty="0"/>
              <a:t>[online]. [cit. 2012-11-11]. Dostupné z: </a:t>
            </a:r>
            <a:r>
              <a:rPr lang="cs-CZ" dirty="0">
                <a:hlinkClick r:id="rId22"/>
              </a:rPr>
              <a:t>http://</a:t>
            </a:r>
            <a:r>
              <a:rPr lang="cs-CZ" dirty="0" smtClean="0">
                <a:hlinkClick r:id="rId22"/>
              </a:rPr>
              <a:t>cs.wikipedia.org/wiki/Soubor:LKPR_sever_2003.jpg</a:t>
            </a:r>
            <a:endParaRPr lang="cs-CZ" dirty="0" smtClean="0"/>
          </a:p>
          <a:p>
            <a:r>
              <a:rPr lang="cs-CZ" b="1" dirty="0" err="1"/>
              <a:t>Soubor:Radnice</a:t>
            </a:r>
            <a:r>
              <a:rPr lang="cs-CZ" b="1" dirty="0"/>
              <a:t> ve Volyni (1).</a:t>
            </a:r>
            <a:r>
              <a:rPr lang="cs-CZ" b="1" dirty="0" smtClean="0"/>
              <a:t>JPG. </a:t>
            </a:r>
            <a:r>
              <a:rPr lang="cs-CZ" i="1" dirty="0" err="1"/>
              <a:t>Wikipedia</a:t>
            </a:r>
            <a:r>
              <a:rPr lang="cs-CZ" i="1" dirty="0"/>
              <a:t>. </a:t>
            </a:r>
            <a:r>
              <a:rPr lang="cs-CZ" i="1" dirty="0" err="1"/>
              <a:t>org</a:t>
            </a:r>
            <a:r>
              <a:rPr lang="cs-CZ" i="1" dirty="0"/>
              <a:t> </a:t>
            </a:r>
            <a:r>
              <a:rPr lang="cs-CZ" dirty="0"/>
              <a:t>[online]. [cit. 2012-11-11]. Dostupné z: </a:t>
            </a:r>
            <a:r>
              <a:rPr lang="cs-CZ" dirty="0">
                <a:hlinkClick r:id="rId23"/>
              </a:rPr>
              <a:t>http://cs.wikipedia.org/wiki/Soubor:Radnice_ve_Volyni_(1).</a:t>
            </a:r>
            <a:r>
              <a:rPr lang="cs-CZ" dirty="0" smtClean="0">
                <a:hlinkClick r:id="rId23"/>
              </a:rPr>
              <a:t>JPG</a:t>
            </a: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985953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043608" y="3068960"/>
            <a:ext cx="7125113" cy="924475"/>
          </a:xfrm>
        </p:spPr>
        <p:txBody>
          <a:bodyPr/>
          <a:lstStyle/>
          <a:p>
            <a:r>
              <a:rPr lang="cs-CZ" sz="9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Konec</a:t>
            </a:r>
            <a:endParaRPr lang="cs-CZ" sz="9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41531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674</TotalTime>
  <Words>1184</Words>
  <Application>Microsoft Office PowerPoint</Application>
  <PresentationFormat>Předvádění na obrazovce (4:3)</PresentationFormat>
  <Paragraphs>196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Summer</vt:lpstr>
      <vt:lpstr>Prezentace aplikace PowerPoint</vt:lpstr>
      <vt:lpstr>Anotace</vt:lpstr>
      <vt:lpstr>Jména a místa  ve vyjmenovaných slovech</vt:lpstr>
      <vt:lpstr>Jaká vyjmenovaná jména  se ti vybaví?</vt:lpstr>
      <vt:lpstr>NOMEN – OMEN. </vt:lpstr>
      <vt:lpstr>PŘEMYSL ORÁČ</vt:lpstr>
      <vt:lpstr>Prezentace aplikace PowerPoint</vt:lpstr>
      <vt:lpstr>SPYTIHNĚV I.  (894–915)  starší syn Bořivoje a Ludmily</vt:lpstr>
      <vt:lpstr>Děda a vnuk </vt:lpstr>
      <vt:lpstr>ZBYNĚK Pospěch    ZBYNĚK Irgl </vt:lpstr>
      <vt:lpstr>VYBAVÍ SE TI vyjmenované názvy míst po B?</vt:lpstr>
      <vt:lpstr>Do mapy zakresli následující místa:  Kobylisy, Bystrc, Bystřice nad Pernštejnem, Bystřička, Přibyslav, Bydžov, Kobylí, Byšice, Hrabyně</vt:lpstr>
      <vt:lpstr>Co takhle vyjmenované názvy po L a M?</vt:lpstr>
      <vt:lpstr>Pokus se znovu do mapy zakreslit tato místa:  Lysá hora, Lysá na Labem, Lysolaje,  Kamýk, Litomyšl, Vysoké Mýto, Mydlovary, Volyně</vt:lpstr>
      <vt:lpstr>Vzpomeneš si na vyjmenovaná místa po  P a S?</vt:lpstr>
      <vt:lpstr>Pokus se znovu do mapy zakreslit tato místa:  Solopysky, Chropyně, Pyšely,  Spytihněv, Bosyně, Syneč, Sychrov</vt:lpstr>
      <vt:lpstr>Vzpomeneš si na vyjmenovaná místa po  V a Z?</vt:lpstr>
      <vt:lpstr>Pokus se znovu do mapy zakreslit tato místa:  Vyškov, Vysočany, Vyšehrad,  Povydří, Vyžlovka, Výtoň, Ruzyně</vt:lpstr>
      <vt:lpstr>Doplň do správného sloupce následující vlastní jména:</vt:lpstr>
      <vt:lpstr>Doplň do správného sloupce následující názvy míst a obcí:</vt:lpstr>
      <vt:lpstr>Zdroj</vt:lpstr>
      <vt:lpstr>Zdroj</vt:lpstr>
      <vt:lpstr>Konec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Jména a místa  ve vyjmenovaných slovech</dc:title>
  <dc:creator>Admin</dc:creator>
  <cp:lastModifiedBy>Admin</cp:lastModifiedBy>
  <cp:revision>46</cp:revision>
  <dcterms:created xsi:type="dcterms:W3CDTF">2012-12-04T09:35:48Z</dcterms:created>
  <dcterms:modified xsi:type="dcterms:W3CDTF">2006-10-30T05:06:40Z</dcterms:modified>
</cp:coreProperties>
</file>