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7" r:id="rId2"/>
    <p:sldId id="268" r:id="rId3"/>
    <p:sldId id="256" r:id="rId4"/>
    <p:sldId id="257" r:id="rId5"/>
    <p:sldId id="258" r:id="rId6"/>
    <p:sldId id="259" r:id="rId7"/>
    <p:sldId id="262" r:id="rId8"/>
    <p:sldId id="260" r:id="rId9"/>
    <p:sldId id="261" r:id="rId10"/>
    <p:sldId id="263" r:id="rId11"/>
    <p:sldId id="264" r:id="rId12"/>
    <p:sldId id="265" r:id="rId13"/>
    <p:sldId id="269" r:id="rId14"/>
    <p:sldId id="266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734" y="-6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37E08-36D7-44A8-99CA-5CC994AA1D01}" type="datetimeFigureOut">
              <a:rPr lang="cs-CZ" smtClean="0"/>
              <a:pPr/>
              <a:t>30.10.2006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B52ACD-418B-4CFA-8857-5663B46F43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303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30.10.2006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30.10.2006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30.10.2006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30.10.2006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30.10.2006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30.10.2006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30.10.2006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30.10.2006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30.10.2006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30.10.2006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b/Signature_of_Jaroslav_Seifert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eyrovsky_Jaroslav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Jaroslav_Seifert_1984b.jpg" TargetMode="Externa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hornacek.cz/seifert/seifert11vystava51plk_a4.pdf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0597141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Vendulka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Ottová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_jazyk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Jaroslav Seifert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0181739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600200"/>
            <a:ext cx="7313240" cy="4873752"/>
          </a:xfrm>
          <a:solidFill>
            <a:schemeClr val="accent1">
              <a:lumMod val="60000"/>
              <a:lumOff val="40000"/>
            </a:schemeClr>
          </a:solidFill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Prezentace v PowerPointu žáky poprvé blíže seznamuje s životem a dílem básníka Jaroslava Seiferta. Zaměřuje se především na díla pro děti a zmiňuje taktéž skutečnost, že Jaroslav Seifert je jediným českým držitelem Nobelovy ceny za literaturu. Žákům jsou v průběhu materiálu kladeny otázky, jež jsou rovněž opatřeny správnými odpověďmi, týkající se nejenom básníka samotného, ale i problematiky literární teorie.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86050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3284984"/>
            <a:ext cx="6534472" cy="1894362"/>
          </a:xfrm>
        </p:spPr>
        <p:txBody>
          <a:bodyPr>
            <a:normAutofit/>
          </a:bodyPr>
          <a:lstStyle/>
          <a:p>
            <a:r>
              <a:rPr lang="cs-CZ" sz="5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 </a:t>
            </a:r>
            <a:r>
              <a:rPr lang="cs-CZ" sz="5400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seifert</a:t>
            </a:r>
            <a:endParaRPr lang="cs-CZ" sz="54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635896" y="5229200"/>
            <a:ext cx="3168352" cy="1145722"/>
          </a:xfrm>
        </p:spPr>
        <p:txBody>
          <a:bodyPr>
            <a:normAutofit/>
          </a:bodyPr>
          <a:lstStyle/>
          <a:p>
            <a:pPr algn="ctr"/>
            <a:r>
              <a:rPr lang="cs-CZ" sz="3600" b="0" dirty="0" smtClean="0"/>
              <a:t>(1901 – 1986) </a:t>
            </a:r>
            <a:endParaRPr lang="cs-CZ" sz="3600" b="0" dirty="0"/>
          </a:p>
        </p:txBody>
      </p:sp>
      <p:pic>
        <p:nvPicPr>
          <p:cNvPr id="1026" name="Picture 2" descr="http://www.nobelprize.org/nobel_prizes/literature/laureates/1984/seifert_postcar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685" y="286043"/>
            <a:ext cx="2667000" cy="377190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pic>
        <p:nvPicPr>
          <p:cNvPr id="1028" name="Picture 4" descr="Soubor:Signature of Jaroslav Seifer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259537"/>
            <a:ext cx="2257172" cy="1551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21237942">
            <a:off x="2573213" y="3563307"/>
            <a:ext cx="2874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/>
              <a:t>http://www.google.cz/imgres?q=jaroslav+seifert&amp;num=10&amp;hl=cs&amp;tbo=d&amp;biw=1536&amp;bih=729&amp;tbm=isch&amp;tbnid=wk-bu7RIyZklJM:&amp;imgrefurl=http://www.nobelprize.org/nobel_prizes/literature/laureates/1984/seifert.html&amp;docid=ZmASBexeQfXYzM&amp;imgurl=http://www.nobelprize.org/nobel_prizes/literature/laureates/1984/seifert_postcard.jpg&amp;w=280&amp;h=396&amp;ei=Cf2tUJG-C4rftAbtzYHACA&amp;zoom=1&amp;iact=hc&amp;vpx=220&amp;vpy=2&amp;dur=1048&amp;hovh=267&amp;hovw=189&amp;tx=118&amp;ty=108&amp;sig=109051416718594377525&amp;page=2&amp;tbnh=140&amp;tbnw=99&amp;start=40&amp;ndsp=51&amp;ved=1t:429,r:51,s:0,i:242</a:t>
            </a:r>
          </a:p>
        </p:txBody>
      </p:sp>
    </p:spTree>
    <p:extLst>
      <p:ext uri="{BB962C8B-B14F-4D97-AF65-F5344CB8AC3E}">
        <p14:creationId xmlns:p14="http://schemas.microsoft.com/office/powerpoint/2010/main" val="98319105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7467600" cy="92869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Život…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7467600" cy="5259530"/>
          </a:xfrm>
          <a:solidFill>
            <a:schemeClr val="accent1">
              <a:lumMod val="60000"/>
              <a:lumOff val="40000"/>
            </a:schemeClr>
          </a:solidFill>
          <a:ln w="317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/>
              <a:t>celý život strávil v Praze</a:t>
            </a:r>
          </a:p>
          <a:p>
            <a:r>
              <a:rPr lang="cs-CZ" sz="2800" dirty="0" smtClean="0"/>
              <a:t>nikdy nedokončil studia na gymnáziu </a:t>
            </a:r>
            <a:r>
              <a:rPr lang="cs-CZ" sz="2800" dirty="0" smtClean="0">
                <a:sym typeface="Wingdings"/>
              </a:rPr>
              <a:t></a:t>
            </a:r>
          </a:p>
          <a:p>
            <a:r>
              <a:rPr lang="cs-CZ" sz="2800" dirty="0" smtClean="0">
                <a:sym typeface="Wingdings"/>
              </a:rPr>
              <a:t>přesto byl </a:t>
            </a:r>
            <a:r>
              <a:rPr lang="cs-CZ" sz="2800" u="sng" dirty="0" smtClean="0">
                <a:sym typeface="Wingdings"/>
              </a:rPr>
              <a:t>mimořádným básníkem</a:t>
            </a:r>
            <a:r>
              <a:rPr lang="cs-CZ" sz="2800" dirty="0" smtClean="0">
                <a:sym typeface="Wingdings"/>
              </a:rPr>
              <a:t> </a:t>
            </a:r>
            <a:endParaRPr lang="cs-CZ" sz="2800" dirty="0" smtClean="0"/>
          </a:p>
          <a:p>
            <a:r>
              <a:rPr lang="cs-CZ" sz="2800" b="1" dirty="0" smtClean="0"/>
              <a:t>1984 získal Nobelovu cenu za literaturu </a:t>
            </a:r>
          </a:p>
          <a:p>
            <a:r>
              <a:rPr lang="cs-CZ" sz="2800" dirty="0" smtClean="0"/>
              <a:t>do jeho života zasáhly všechny stěžejní události 20. století:</a:t>
            </a:r>
          </a:p>
          <a:p>
            <a:pPr lvl="1"/>
            <a:r>
              <a:rPr lang="cs-CZ" sz="2400" dirty="0" smtClean="0"/>
              <a:t>I. světová válka (1914 – 1918) v dětství</a:t>
            </a:r>
          </a:p>
          <a:p>
            <a:pPr lvl="1"/>
            <a:r>
              <a:rPr lang="cs-CZ" sz="2400" dirty="0" smtClean="0"/>
              <a:t>II. světová válka (1939 – 1945) v dospělosti</a:t>
            </a:r>
          </a:p>
          <a:p>
            <a:pPr lvl="1"/>
            <a:r>
              <a:rPr lang="cs-CZ" sz="2400" dirty="0" smtClean="0"/>
              <a:t>komunistická diktatura (1948 – 1989) jej kontrolovala až do smrti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4068658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07154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Pro zajímavost: </a:t>
            </a:r>
            <a:br>
              <a:rPr lang="cs-CZ" sz="2400" dirty="0" smtClean="0"/>
            </a:br>
            <a:r>
              <a:rPr lang="cs-CZ" dirty="0" smtClean="0"/>
              <a:t>NOBELOVA CENA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71546"/>
            <a:ext cx="7467600" cy="5402406"/>
          </a:xfrm>
          <a:solidFill>
            <a:schemeClr val="accent1">
              <a:lumMod val="60000"/>
              <a:lumOff val="40000"/>
            </a:schemeClr>
          </a:solidFill>
          <a:ln w="3175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/>
              <a:t>prestižní ocenění, které se uděluje od roku 1901 na základě závěti vynálezce dynamitu </a:t>
            </a:r>
            <a:r>
              <a:rPr lang="cs-CZ" sz="2800" b="1" dirty="0" smtClean="0"/>
              <a:t>Alfreda Nobela </a:t>
            </a:r>
            <a:r>
              <a:rPr lang="cs-CZ" sz="2800" dirty="0" smtClean="0"/>
              <a:t>v těchto oblastech:</a:t>
            </a:r>
          </a:p>
          <a:p>
            <a:pPr lvl="1"/>
            <a:r>
              <a:rPr lang="cs-CZ" sz="2400" b="1" dirty="0" smtClean="0"/>
              <a:t>fyzika</a:t>
            </a:r>
          </a:p>
          <a:p>
            <a:pPr lvl="1"/>
            <a:r>
              <a:rPr lang="cs-CZ" sz="2400" b="1" dirty="0" smtClean="0"/>
              <a:t>chemie</a:t>
            </a:r>
          </a:p>
          <a:p>
            <a:pPr lvl="1"/>
            <a:r>
              <a:rPr lang="cs-CZ" sz="2400" b="1" dirty="0" smtClean="0"/>
              <a:t>medicína</a:t>
            </a:r>
          </a:p>
          <a:p>
            <a:pPr lvl="1"/>
            <a:r>
              <a:rPr lang="cs-CZ" sz="2400" b="1" dirty="0" smtClean="0"/>
              <a:t>literatura</a:t>
            </a:r>
          </a:p>
          <a:p>
            <a:pPr lvl="1"/>
            <a:r>
              <a:rPr lang="cs-CZ" sz="2400" b="1" dirty="0" smtClean="0"/>
              <a:t>mír </a:t>
            </a:r>
          </a:p>
          <a:p>
            <a:r>
              <a:rPr lang="cs-CZ" sz="2800" dirty="0" smtClean="0"/>
              <a:t>Nobelovu cenu získali pouze 2 Češi, a to </a:t>
            </a:r>
            <a:r>
              <a:rPr lang="cs-CZ" sz="2800" b="1" dirty="0" smtClean="0"/>
              <a:t>Jaroslav Seifert</a:t>
            </a:r>
            <a:r>
              <a:rPr lang="cs-CZ" sz="2800" dirty="0" smtClean="0"/>
              <a:t> za literaturu (1984) a </a:t>
            </a:r>
            <a:r>
              <a:rPr lang="cs-CZ" sz="2800" b="1" dirty="0" smtClean="0"/>
              <a:t>Jaroslav </a:t>
            </a:r>
            <a:r>
              <a:rPr lang="cs-CZ" sz="2800" b="1" dirty="0" err="1" smtClean="0"/>
              <a:t>Heyrovský</a:t>
            </a:r>
            <a:r>
              <a:rPr lang="cs-CZ" sz="2800" b="1" dirty="0" smtClean="0"/>
              <a:t> </a:t>
            </a:r>
            <a:r>
              <a:rPr lang="cs-CZ" sz="2800" dirty="0" smtClean="0"/>
              <a:t>za chemii (1959)</a:t>
            </a:r>
            <a:endParaRPr lang="cs-CZ" sz="2800" dirty="0"/>
          </a:p>
        </p:txBody>
      </p:sp>
      <p:pic>
        <p:nvPicPr>
          <p:cNvPr id="2052" name="Picture 4" descr="http://osulibrary.oregonstate.edu/specialcollections/coll/pauling/bond/pictures/large-nobel-chemistry-medal.jpg"/>
          <p:cNvPicPr>
            <a:picLocks noChangeAspect="1" noChangeArrowheads="1"/>
          </p:cNvPicPr>
          <p:nvPr/>
        </p:nvPicPr>
        <p:blipFill>
          <a:blip r:embed="rId2" cstate="print"/>
          <a:srcRect l="1590" r="49108"/>
          <a:stretch>
            <a:fillRect/>
          </a:stretch>
        </p:blipFill>
        <p:spPr bwMode="auto">
          <a:xfrm>
            <a:off x="3357554" y="2500306"/>
            <a:ext cx="2232248" cy="230348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4" descr="http://osulibrary.oregonstate.edu/specialcollections/coll/pauling/bond/pictures/large-nobel-chemistry-medal.jpg"/>
          <p:cNvPicPr>
            <a:picLocks noChangeAspect="1" noChangeArrowheads="1"/>
          </p:cNvPicPr>
          <p:nvPr/>
        </p:nvPicPr>
        <p:blipFill>
          <a:blip r:embed="rId2" cstate="print"/>
          <a:srcRect l="49412"/>
          <a:stretch>
            <a:fillRect/>
          </a:stretch>
        </p:blipFill>
        <p:spPr bwMode="auto">
          <a:xfrm>
            <a:off x="5500694" y="2500306"/>
            <a:ext cx="2291408" cy="23044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2643174" y="4714884"/>
            <a:ext cx="53285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" dirty="0" smtClean="0"/>
              <a:t>http://www.google.cz/imgres?q=nobelova+cena&amp;num=10&amp;hl=cs&amp;tbo=d&amp;biw=1366&amp;bih=667&amp;tbm=isch&amp;tbnid=3jWV2ckG1upVAM:&amp;imgrefurl=http://www.drp-drustvo.si/forum/viewtopic.php%3Ff%3D18%26t%3D427&amp;docid=EiJXjQoFMI5-JM&amp;imgurl=http://osulibrary.oregonstate.edu/specialcollections/coll/pauling/bond/pictures/large-nobel-chemistry-medal.jpg&amp;w=800&amp;h=407&amp;ei=Nyy1ULrkIPHY4QTwtYCwDg&amp;zoom=1&amp;iact=rc&amp;dur=462&amp;sig=104127424430820676803&amp;page=1&amp;tbnh=138&amp;tbnw=281&amp;start=0&amp;ndsp=21&amp;ved=1t:429,r:5,s:0,i:140&amp;tx=125&amp;ty=73</a:t>
            </a:r>
          </a:p>
          <a:p>
            <a:pPr algn="ctr"/>
            <a:endParaRPr lang="cs-CZ" sz="4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Heyrovsky Jarosla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276872"/>
            <a:ext cx="3196605" cy="42645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902050" y="6153629"/>
            <a:ext cx="4536504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>
                <a:hlinkClick r:id="rId3"/>
              </a:rPr>
              <a:t>http://cs.wikipedia.org/wiki/Soubor:Heyrovsky_Jaroslav.jpg</a:t>
            </a:r>
            <a:endParaRPr lang="cs-CZ" sz="500" dirty="0" smtClean="0"/>
          </a:p>
          <a:p>
            <a:pPr algn="ctr"/>
            <a:endParaRPr lang="cs-CZ" dirty="0"/>
          </a:p>
        </p:txBody>
      </p:sp>
      <p:pic>
        <p:nvPicPr>
          <p:cNvPr id="1028" name="Picture 4" descr="File:Jaroslav Seifert 1984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620687"/>
            <a:ext cx="3456384" cy="39814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827584" y="4653136"/>
            <a:ext cx="338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 SEIFERT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1340768"/>
            <a:ext cx="3240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 HEYROVSKÝ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397549"/>
            <a:ext cx="4104456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>
                <a:hlinkClick r:id="rId5"/>
              </a:rPr>
              <a:t>http://commons.wikimedia.org/wiki/File:Jaroslav_Seifert_1984b.jpg</a:t>
            </a:r>
            <a:endParaRPr lang="cs-CZ" sz="500" dirty="0" smtClean="0"/>
          </a:p>
          <a:p>
            <a:pPr algn="ctr"/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2" cstate="print"/>
          <a:srcRect l="33670" t="8657" r="32844" b="6688"/>
          <a:stretch>
            <a:fillRect/>
          </a:stretch>
        </p:blipFill>
        <p:spPr bwMode="auto">
          <a:xfrm>
            <a:off x="0" y="0"/>
            <a:ext cx="4139951" cy="58842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 cstate="print"/>
          <a:srcRect l="32925" t="8485" r="33869" b="6250"/>
          <a:stretch>
            <a:fillRect/>
          </a:stretch>
        </p:blipFill>
        <p:spPr bwMode="auto">
          <a:xfrm>
            <a:off x="3995937" y="0"/>
            <a:ext cx="4680520" cy="6757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-252536" y="5878216"/>
            <a:ext cx="5149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NOBELOVA CENA </a:t>
            </a:r>
          </a:p>
          <a:p>
            <a:pPr algn="ctr"/>
            <a:r>
              <a:rPr lang="cs-CZ" sz="2000" b="1" dirty="0" smtClean="0"/>
              <a:t>PRO J. SEIFERTA </a:t>
            </a:r>
          </a:p>
          <a:p>
            <a:pPr algn="ctr"/>
            <a:r>
              <a:rPr lang="cs-CZ" sz="2000" dirty="0" smtClean="0"/>
              <a:t>a reakce komunistického tisku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0"/>
            <a:ext cx="56886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" dirty="0" smtClean="0">
                <a:hlinkClick r:id="rId4"/>
              </a:rPr>
              <a:t>http://www.hornacek.cz/seifert/seifert11vystava51plk_a4.pdf</a:t>
            </a:r>
            <a:endParaRPr lang="cs-CZ" sz="600" dirty="0" smtClean="0"/>
          </a:p>
          <a:p>
            <a:pPr algn="ctr"/>
            <a:endParaRPr lang="cs-CZ" sz="6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83671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Dílo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565232"/>
          </a:xfrm>
          <a:solidFill>
            <a:schemeClr val="accent1">
              <a:lumMod val="60000"/>
              <a:lumOff val="40000"/>
            </a:schemeClr>
          </a:solidFill>
          <a:ln w="3175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první sbírky jsou lehké, hravé</a:t>
            </a:r>
          </a:p>
          <a:p>
            <a:pPr lvl="1"/>
            <a:r>
              <a:rPr lang="cs-CZ" sz="2000" b="1" dirty="0" smtClean="0"/>
              <a:t>Na vlnách TSF</a:t>
            </a:r>
          </a:p>
          <a:p>
            <a:pPr lvl="1"/>
            <a:r>
              <a:rPr lang="cs-CZ" sz="2000" b="1" dirty="0" smtClean="0"/>
              <a:t>Poštovní holub</a:t>
            </a:r>
          </a:p>
          <a:p>
            <a:r>
              <a:rPr lang="cs-CZ" dirty="0" smtClean="0"/>
              <a:t>nástup Hitlera k moci a II. svět. válka se odrážejí ve sbírkách:</a:t>
            </a:r>
          </a:p>
          <a:p>
            <a:pPr lvl="1"/>
            <a:r>
              <a:rPr lang="cs-CZ" sz="2000" b="1" dirty="0" smtClean="0"/>
              <a:t>Jaro, sbohem</a:t>
            </a:r>
          </a:p>
          <a:p>
            <a:pPr lvl="1"/>
            <a:r>
              <a:rPr lang="cs-CZ" sz="2000" b="1" dirty="0" smtClean="0"/>
              <a:t>Zhasněte světla</a:t>
            </a:r>
          </a:p>
          <a:p>
            <a:pPr lvl="1"/>
            <a:r>
              <a:rPr lang="cs-CZ" sz="2000" b="1" dirty="0" smtClean="0"/>
              <a:t>Vějíř Boženy Němcové</a:t>
            </a:r>
          </a:p>
          <a:p>
            <a:r>
              <a:rPr lang="cs-CZ" dirty="0" smtClean="0"/>
              <a:t>za komunistické diktatury píše pro děti:</a:t>
            </a:r>
          </a:p>
          <a:p>
            <a:pPr lvl="1"/>
            <a:r>
              <a:rPr lang="cs-CZ" sz="2000" b="1" dirty="0" smtClean="0"/>
              <a:t>Šel malíř chudě do světa</a:t>
            </a:r>
          </a:p>
          <a:p>
            <a:pPr lvl="1"/>
            <a:r>
              <a:rPr lang="cs-CZ" sz="2000" b="1" dirty="0" smtClean="0"/>
              <a:t>Chlapec a hvězdy</a:t>
            </a:r>
          </a:p>
          <a:p>
            <a:pPr lvl="1"/>
            <a:r>
              <a:rPr lang="cs-CZ" sz="2000" b="1" dirty="0" smtClean="0"/>
              <a:t>Maminka</a:t>
            </a:r>
          </a:p>
          <a:p>
            <a:pPr lvl="1"/>
            <a:r>
              <a:rPr lang="cs-CZ" sz="2000" b="1" dirty="0" smtClean="0"/>
              <a:t>Píseň o Viktorce</a:t>
            </a:r>
          </a:p>
          <a:p>
            <a:r>
              <a:rPr lang="cs-CZ" dirty="0" smtClean="0"/>
              <a:t>napsal paměti: </a:t>
            </a:r>
            <a:r>
              <a:rPr lang="cs-CZ" b="1" dirty="0" smtClean="0"/>
              <a:t>Všecky krásy světa</a:t>
            </a:r>
            <a:endParaRPr lang="cs-CZ" sz="2800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hornacek.cz/seifert/seife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196752"/>
            <a:ext cx="5955628" cy="4780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971600" y="260648"/>
            <a:ext cx="691276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JAROSLAV SEIFERT</a:t>
            </a:r>
          </a:p>
          <a:p>
            <a:pPr algn="ctr"/>
            <a:r>
              <a:rPr lang="cs-CZ" sz="2400" dirty="0" smtClean="0"/>
              <a:t>s manželkou Marií a dětmi Janou a Jaroslavem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6021288"/>
            <a:ext cx="662473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" dirty="0" smtClean="0"/>
              <a:t>http://www.</a:t>
            </a:r>
            <a:r>
              <a:rPr lang="cs-CZ" sz="500" dirty="0" err="1" smtClean="0"/>
              <a:t>google.cz</a:t>
            </a:r>
            <a:r>
              <a:rPr lang="cs-CZ" sz="500" dirty="0" smtClean="0"/>
              <a:t>/</a:t>
            </a:r>
            <a:r>
              <a:rPr lang="cs-CZ" sz="500" dirty="0" err="1" smtClean="0"/>
              <a:t>imgres</a:t>
            </a:r>
            <a:r>
              <a:rPr lang="cs-CZ" sz="500" dirty="0" smtClean="0"/>
              <a:t>?q=</a:t>
            </a:r>
            <a:r>
              <a:rPr lang="cs-CZ" sz="500" dirty="0" err="1" smtClean="0"/>
              <a:t>jaroslav</a:t>
            </a:r>
            <a:r>
              <a:rPr lang="cs-CZ" sz="500" dirty="0" smtClean="0"/>
              <a:t>+</a:t>
            </a:r>
            <a:r>
              <a:rPr lang="cs-CZ" sz="500" dirty="0" err="1" smtClean="0"/>
              <a:t>seifert</a:t>
            </a:r>
            <a:r>
              <a:rPr lang="cs-CZ" sz="500" dirty="0" smtClean="0"/>
              <a:t>&amp;start=142&amp;</a:t>
            </a:r>
            <a:r>
              <a:rPr lang="cs-CZ" sz="500" dirty="0" err="1" smtClean="0"/>
              <a:t>num</a:t>
            </a:r>
            <a:r>
              <a:rPr lang="cs-CZ" sz="500" dirty="0" smtClean="0"/>
              <a:t>=10&amp;</a:t>
            </a:r>
            <a:r>
              <a:rPr lang="cs-CZ" sz="500" dirty="0" err="1" smtClean="0"/>
              <a:t>hl</a:t>
            </a:r>
            <a:r>
              <a:rPr lang="cs-CZ" sz="500" dirty="0" smtClean="0"/>
              <a:t>=</a:t>
            </a:r>
            <a:r>
              <a:rPr lang="cs-CZ" sz="500" dirty="0" err="1" smtClean="0"/>
              <a:t>cs</a:t>
            </a:r>
            <a:r>
              <a:rPr lang="cs-CZ" sz="500" dirty="0" smtClean="0"/>
              <a:t>&amp;</a:t>
            </a:r>
            <a:r>
              <a:rPr lang="cs-CZ" sz="500" dirty="0" err="1" smtClean="0"/>
              <a:t>tbo</a:t>
            </a:r>
            <a:r>
              <a:rPr lang="cs-CZ" sz="500" dirty="0" smtClean="0"/>
              <a:t>=d&amp;</a:t>
            </a:r>
            <a:r>
              <a:rPr lang="cs-CZ" sz="500" dirty="0" err="1" smtClean="0"/>
              <a:t>biw</a:t>
            </a:r>
            <a:r>
              <a:rPr lang="cs-CZ" sz="500" dirty="0" smtClean="0"/>
              <a:t>=1366&amp;</a:t>
            </a:r>
            <a:r>
              <a:rPr lang="cs-CZ" sz="500" dirty="0" err="1" smtClean="0"/>
              <a:t>bih</a:t>
            </a:r>
            <a:r>
              <a:rPr lang="cs-CZ" sz="500" dirty="0" smtClean="0"/>
              <a:t>=667&amp;</a:t>
            </a:r>
            <a:r>
              <a:rPr lang="cs-CZ" sz="500" dirty="0" err="1" smtClean="0"/>
              <a:t>tbm</a:t>
            </a:r>
            <a:r>
              <a:rPr lang="cs-CZ" sz="500" dirty="0" smtClean="0"/>
              <a:t>=</a:t>
            </a:r>
            <a:r>
              <a:rPr lang="cs-CZ" sz="500" dirty="0" err="1" smtClean="0"/>
              <a:t>isch</a:t>
            </a:r>
            <a:r>
              <a:rPr lang="cs-CZ" sz="500" dirty="0" smtClean="0"/>
              <a:t>&amp;</a:t>
            </a:r>
            <a:r>
              <a:rPr lang="cs-CZ" sz="500" dirty="0" err="1" smtClean="0"/>
              <a:t>tbnid</a:t>
            </a:r>
            <a:r>
              <a:rPr lang="cs-CZ" sz="500" dirty="0" smtClean="0"/>
              <a:t>=YvyXLnW9o4Ei7M:&amp;</a:t>
            </a:r>
            <a:r>
              <a:rPr lang="cs-CZ" sz="500" dirty="0" err="1" smtClean="0"/>
              <a:t>imgrefurl</a:t>
            </a:r>
            <a:r>
              <a:rPr lang="cs-CZ" sz="500" dirty="0" smtClean="0"/>
              <a:t>=http://www.</a:t>
            </a:r>
            <a:r>
              <a:rPr lang="cs-CZ" sz="500" dirty="0" err="1" smtClean="0"/>
              <a:t>hornacek.cz</a:t>
            </a:r>
            <a:r>
              <a:rPr lang="cs-CZ" sz="500" dirty="0" smtClean="0"/>
              <a:t>/</a:t>
            </a:r>
            <a:r>
              <a:rPr lang="cs-CZ" sz="500" dirty="0" err="1" smtClean="0"/>
              <a:t>seifert</a:t>
            </a:r>
            <a:r>
              <a:rPr lang="cs-CZ" sz="500" dirty="0" smtClean="0"/>
              <a:t>/&amp;</a:t>
            </a:r>
            <a:r>
              <a:rPr lang="cs-CZ" sz="500" dirty="0" err="1" smtClean="0"/>
              <a:t>docid</a:t>
            </a:r>
            <a:r>
              <a:rPr lang="cs-CZ" sz="500" dirty="0" smtClean="0"/>
              <a:t>=vD4gGqKLvJ6DMM&amp;</a:t>
            </a:r>
            <a:r>
              <a:rPr lang="cs-CZ" sz="500" dirty="0" err="1" smtClean="0"/>
              <a:t>imgurl</a:t>
            </a:r>
            <a:r>
              <a:rPr lang="cs-CZ" sz="500" dirty="0" smtClean="0"/>
              <a:t>=http://www.</a:t>
            </a:r>
            <a:r>
              <a:rPr lang="cs-CZ" sz="500" dirty="0" err="1" smtClean="0"/>
              <a:t>hornacek.cz</a:t>
            </a:r>
            <a:r>
              <a:rPr lang="cs-CZ" sz="500" dirty="0" smtClean="0"/>
              <a:t>/</a:t>
            </a:r>
            <a:r>
              <a:rPr lang="cs-CZ" sz="500" dirty="0" err="1" smtClean="0"/>
              <a:t>seifert</a:t>
            </a:r>
            <a:r>
              <a:rPr lang="cs-CZ" sz="500" dirty="0" smtClean="0"/>
              <a:t>/</a:t>
            </a:r>
            <a:r>
              <a:rPr lang="cs-CZ" sz="500" dirty="0" err="1" smtClean="0"/>
              <a:t>seifert.jpg</a:t>
            </a:r>
            <a:r>
              <a:rPr lang="cs-CZ" sz="500" dirty="0" smtClean="0"/>
              <a:t>&amp;w=380&amp;h=305&amp;</a:t>
            </a:r>
            <a:r>
              <a:rPr lang="cs-CZ" sz="500" dirty="0" err="1" smtClean="0"/>
              <a:t>ei</a:t>
            </a:r>
            <a:r>
              <a:rPr lang="cs-CZ" sz="500" dirty="0" smtClean="0"/>
              <a:t>=UDK1UIXJLqjY4QTn7YDoBA&amp;zoom=1&amp;</a:t>
            </a:r>
            <a:r>
              <a:rPr lang="cs-CZ" sz="500" dirty="0" err="1" smtClean="0"/>
              <a:t>iact</a:t>
            </a:r>
            <a:r>
              <a:rPr lang="cs-CZ" sz="500" dirty="0" smtClean="0"/>
              <a:t>=</a:t>
            </a:r>
            <a:r>
              <a:rPr lang="cs-CZ" sz="500" dirty="0" err="1" smtClean="0"/>
              <a:t>hc</a:t>
            </a:r>
            <a:r>
              <a:rPr lang="cs-CZ" sz="500" dirty="0" smtClean="0"/>
              <a:t>&amp;</a:t>
            </a:r>
            <a:r>
              <a:rPr lang="cs-CZ" sz="500" dirty="0" err="1" smtClean="0"/>
              <a:t>vpx</a:t>
            </a:r>
            <a:r>
              <a:rPr lang="cs-CZ" sz="500" dirty="0" smtClean="0"/>
              <a:t>=712&amp;</a:t>
            </a:r>
            <a:r>
              <a:rPr lang="cs-CZ" sz="500" dirty="0" err="1" smtClean="0"/>
              <a:t>vpy</a:t>
            </a:r>
            <a:r>
              <a:rPr lang="cs-CZ" sz="500" dirty="0" smtClean="0"/>
              <a:t>=355&amp;dur=3216&amp;</a:t>
            </a:r>
            <a:r>
              <a:rPr lang="cs-CZ" sz="500" dirty="0" err="1" smtClean="0"/>
              <a:t>hovh</a:t>
            </a:r>
            <a:r>
              <a:rPr lang="cs-CZ" sz="500" dirty="0" smtClean="0"/>
              <a:t>=201&amp;</a:t>
            </a:r>
            <a:r>
              <a:rPr lang="cs-CZ" sz="500" dirty="0" err="1" smtClean="0"/>
              <a:t>hovw</a:t>
            </a:r>
            <a:r>
              <a:rPr lang="cs-CZ" sz="500" dirty="0" smtClean="0"/>
              <a:t>=251&amp;</a:t>
            </a:r>
            <a:r>
              <a:rPr lang="cs-CZ" sz="500" dirty="0" err="1" smtClean="0"/>
              <a:t>tx</a:t>
            </a:r>
            <a:r>
              <a:rPr lang="cs-CZ" sz="500" dirty="0" smtClean="0"/>
              <a:t>=129&amp;ty=128&amp;</a:t>
            </a:r>
            <a:r>
              <a:rPr lang="cs-CZ" sz="500" dirty="0" err="1" smtClean="0"/>
              <a:t>sig</a:t>
            </a:r>
            <a:r>
              <a:rPr lang="cs-CZ" sz="500" dirty="0" smtClean="0"/>
              <a:t>=104127424430820676803&amp;</a:t>
            </a:r>
            <a:r>
              <a:rPr lang="cs-CZ" sz="500" dirty="0" err="1" smtClean="0"/>
              <a:t>page</a:t>
            </a:r>
            <a:r>
              <a:rPr lang="cs-CZ" sz="500" dirty="0" smtClean="0"/>
              <a:t>=5&amp;</a:t>
            </a:r>
            <a:r>
              <a:rPr lang="cs-CZ" sz="500" dirty="0" err="1" smtClean="0"/>
              <a:t>tbnh</a:t>
            </a:r>
            <a:r>
              <a:rPr lang="cs-CZ" sz="500" dirty="0" smtClean="0"/>
              <a:t>=140&amp;</a:t>
            </a:r>
            <a:r>
              <a:rPr lang="cs-CZ" sz="500" dirty="0" err="1" smtClean="0"/>
              <a:t>tbnw</a:t>
            </a:r>
            <a:r>
              <a:rPr lang="cs-CZ" sz="500" dirty="0" smtClean="0"/>
              <a:t>=191&amp;</a:t>
            </a:r>
            <a:r>
              <a:rPr lang="cs-CZ" sz="500" dirty="0" err="1" smtClean="0"/>
              <a:t>ndsp</a:t>
            </a:r>
            <a:r>
              <a:rPr lang="cs-CZ" sz="500" dirty="0" smtClean="0"/>
              <a:t>=35&amp;</a:t>
            </a:r>
            <a:r>
              <a:rPr lang="cs-CZ" sz="500" dirty="0" err="1" smtClean="0"/>
              <a:t>ved</a:t>
            </a:r>
            <a:r>
              <a:rPr lang="cs-CZ" sz="500" dirty="0" smtClean="0"/>
              <a:t>=1t:429,r:64,s:100,i:196</a:t>
            </a:r>
            <a:endParaRPr lang="cs-CZ" sz="5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www.popron.cz/fotocache/bigorig/7247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747289">
            <a:off x="4243431" y="803346"/>
            <a:ext cx="3614324" cy="536057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 rot="713376">
            <a:off x="4557674" y="426738"/>
            <a:ext cx="41628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 smtClean="0"/>
              <a:t>http://www.</a:t>
            </a:r>
            <a:r>
              <a:rPr lang="cs-CZ" sz="400" dirty="0" err="1" smtClean="0"/>
              <a:t>google.cz</a:t>
            </a:r>
            <a:r>
              <a:rPr lang="cs-CZ" sz="400" dirty="0" smtClean="0"/>
              <a:t>/</a:t>
            </a:r>
            <a:r>
              <a:rPr lang="cs-CZ" sz="400" dirty="0" err="1" smtClean="0"/>
              <a:t>imgres</a:t>
            </a:r>
            <a:r>
              <a:rPr lang="cs-CZ" sz="400" dirty="0" smtClean="0"/>
              <a:t>?q=</a:t>
            </a:r>
            <a:r>
              <a:rPr lang="cs-CZ" sz="400" dirty="0" err="1" smtClean="0"/>
              <a:t>jaroslav</a:t>
            </a:r>
            <a:r>
              <a:rPr lang="cs-CZ" sz="400" dirty="0" smtClean="0"/>
              <a:t>+</a:t>
            </a:r>
            <a:r>
              <a:rPr lang="cs-CZ" sz="400" dirty="0" err="1" smtClean="0"/>
              <a:t>seifert</a:t>
            </a:r>
            <a:r>
              <a:rPr lang="cs-CZ" sz="400" dirty="0" smtClean="0"/>
              <a:t>+maminka&amp;</a:t>
            </a:r>
            <a:r>
              <a:rPr lang="cs-CZ" sz="400" dirty="0" err="1" smtClean="0"/>
              <a:t>hl</a:t>
            </a:r>
            <a:r>
              <a:rPr lang="cs-CZ" sz="400" dirty="0" smtClean="0"/>
              <a:t>=</a:t>
            </a:r>
            <a:r>
              <a:rPr lang="cs-CZ" sz="400" dirty="0" err="1" smtClean="0"/>
              <a:t>cs</a:t>
            </a:r>
            <a:r>
              <a:rPr lang="cs-CZ" sz="400" dirty="0" smtClean="0"/>
              <a:t>&amp;</a:t>
            </a:r>
            <a:r>
              <a:rPr lang="cs-CZ" sz="400" dirty="0" err="1" smtClean="0"/>
              <a:t>tbo</a:t>
            </a:r>
            <a:r>
              <a:rPr lang="cs-CZ" sz="400" dirty="0" smtClean="0"/>
              <a:t>=d&amp;</a:t>
            </a:r>
            <a:r>
              <a:rPr lang="cs-CZ" sz="400" dirty="0" err="1" smtClean="0"/>
              <a:t>biw</a:t>
            </a:r>
            <a:r>
              <a:rPr lang="cs-CZ" sz="400" dirty="0" smtClean="0"/>
              <a:t>=1366&amp;</a:t>
            </a:r>
            <a:r>
              <a:rPr lang="cs-CZ" sz="400" dirty="0" err="1" smtClean="0"/>
              <a:t>bih</a:t>
            </a:r>
            <a:r>
              <a:rPr lang="cs-CZ" sz="400" dirty="0" smtClean="0"/>
              <a:t>=667&amp;</a:t>
            </a:r>
            <a:r>
              <a:rPr lang="cs-CZ" sz="400" dirty="0" err="1" smtClean="0"/>
              <a:t>tbm</a:t>
            </a:r>
            <a:r>
              <a:rPr lang="cs-CZ" sz="400" dirty="0" smtClean="0"/>
              <a:t>=</a:t>
            </a:r>
            <a:r>
              <a:rPr lang="cs-CZ" sz="400" dirty="0" err="1" smtClean="0"/>
              <a:t>isch</a:t>
            </a:r>
            <a:r>
              <a:rPr lang="cs-CZ" sz="400" dirty="0" smtClean="0"/>
              <a:t>&amp;</a:t>
            </a:r>
            <a:r>
              <a:rPr lang="cs-CZ" sz="400" dirty="0" err="1" smtClean="0"/>
              <a:t>tbnid</a:t>
            </a:r>
            <a:r>
              <a:rPr lang="cs-CZ" sz="400" dirty="0" smtClean="0"/>
              <a:t>=cq4LoKPunNpHOM:&amp;</a:t>
            </a:r>
            <a:r>
              <a:rPr lang="cs-CZ" sz="400" dirty="0" err="1" smtClean="0"/>
              <a:t>imgrefurl</a:t>
            </a:r>
            <a:r>
              <a:rPr lang="cs-CZ" sz="400" dirty="0" smtClean="0"/>
              <a:t>=http://www.</a:t>
            </a:r>
            <a:r>
              <a:rPr lang="cs-CZ" sz="400" dirty="0" err="1" smtClean="0"/>
              <a:t>popron.cz</a:t>
            </a:r>
            <a:r>
              <a:rPr lang="cs-CZ" sz="400" dirty="0" smtClean="0"/>
              <a:t>/</a:t>
            </a:r>
            <a:r>
              <a:rPr lang="cs-CZ" sz="400" dirty="0" err="1" smtClean="0"/>
              <a:t>jaroslav</a:t>
            </a:r>
            <a:r>
              <a:rPr lang="cs-CZ" sz="400" dirty="0" smtClean="0"/>
              <a:t>-</a:t>
            </a:r>
            <a:r>
              <a:rPr lang="cs-CZ" sz="400" dirty="0" err="1" smtClean="0"/>
              <a:t>seifert</a:t>
            </a:r>
            <a:r>
              <a:rPr lang="cs-CZ" sz="400" dirty="0" smtClean="0"/>
              <a:t>-maminka-kniha/s-724746/%3Fbnews%3D1&amp;</a:t>
            </a:r>
            <a:r>
              <a:rPr lang="cs-CZ" sz="400" dirty="0" err="1" smtClean="0"/>
              <a:t>docid</a:t>
            </a:r>
            <a:r>
              <a:rPr lang="cs-CZ" sz="400" dirty="0" smtClean="0"/>
              <a:t>=</a:t>
            </a:r>
            <a:r>
              <a:rPr lang="cs-CZ" sz="400" dirty="0" err="1" smtClean="0"/>
              <a:t>magBvizIbWLYvM</a:t>
            </a:r>
            <a:r>
              <a:rPr lang="cs-CZ" sz="400" dirty="0" smtClean="0"/>
              <a:t>&amp;</a:t>
            </a:r>
            <a:r>
              <a:rPr lang="cs-CZ" sz="400" dirty="0" err="1" smtClean="0"/>
              <a:t>imgurl</a:t>
            </a:r>
            <a:r>
              <a:rPr lang="cs-CZ" sz="400" dirty="0" smtClean="0"/>
              <a:t>=http://www.</a:t>
            </a:r>
            <a:r>
              <a:rPr lang="cs-CZ" sz="400" dirty="0" err="1" smtClean="0"/>
              <a:t>popron.cz</a:t>
            </a:r>
            <a:r>
              <a:rPr lang="cs-CZ" sz="400" dirty="0" smtClean="0"/>
              <a:t>/</a:t>
            </a:r>
            <a:r>
              <a:rPr lang="cs-CZ" sz="400" dirty="0" err="1" smtClean="0"/>
              <a:t>fotocache</a:t>
            </a:r>
            <a:r>
              <a:rPr lang="cs-CZ" sz="400" dirty="0" smtClean="0"/>
              <a:t>/</a:t>
            </a:r>
            <a:r>
              <a:rPr lang="cs-CZ" sz="400" dirty="0" err="1" smtClean="0"/>
              <a:t>bigorig</a:t>
            </a:r>
            <a:r>
              <a:rPr lang="cs-CZ" sz="400" dirty="0" smtClean="0"/>
              <a:t>/724746.jpg&amp;w=445&amp;h=660&amp;</a:t>
            </a:r>
            <a:r>
              <a:rPr lang="cs-CZ" sz="400" dirty="0" err="1" smtClean="0"/>
              <a:t>ei</a:t>
            </a:r>
            <a:r>
              <a:rPr lang="cs-CZ" sz="400" dirty="0" smtClean="0"/>
              <a:t>=8za1UMSmAoXy4QSSsoGAAw&amp;zoom=1&amp;</a:t>
            </a:r>
            <a:r>
              <a:rPr lang="cs-CZ" sz="400" dirty="0" err="1" smtClean="0"/>
              <a:t>iact</a:t>
            </a:r>
            <a:r>
              <a:rPr lang="cs-CZ" sz="400" dirty="0" smtClean="0"/>
              <a:t>=</a:t>
            </a:r>
            <a:r>
              <a:rPr lang="cs-CZ" sz="400" dirty="0" err="1" smtClean="0"/>
              <a:t>hc</a:t>
            </a:r>
            <a:r>
              <a:rPr lang="cs-CZ" sz="400" dirty="0" smtClean="0"/>
              <a:t>&amp;</a:t>
            </a:r>
            <a:r>
              <a:rPr lang="cs-CZ" sz="400" dirty="0" err="1" smtClean="0"/>
              <a:t>vpx</a:t>
            </a:r>
            <a:r>
              <a:rPr lang="cs-CZ" sz="400" dirty="0" smtClean="0"/>
              <a:t>=612&amp;</a:t>
            </a:r>
            <a:r>
              <a:rPr lang="cs-CZ" sz="400" dirty="0" err="1" smtClean="0"/>
              <a:t>vpy</a:t>
            </a:r>
            <a:r>
              <a:rPr lang="cs-CZ" sz="400" dirty="0" smtClean="0"/>
              <a:t>=263&amp;dur=1323&amp;</a:t>
            </a:r>
            <a:r>
              <a:rPr lang="cs-CZ" sz="400" dirty="0" err="1" smtClean="0"/>
              <a:t>hovh</a:t>
            </a:r>
            <a:r>
              <a:rPr lang="cs-CZ" sz="400" dirty="0" smtClean="0"/>
              <a:t>=274&amp;</a:t>
            </a:r>
            <a:r>
              <a:rPr lang="cs-CZ" sz="400" dirty="0" err="1" smtClean="0"/>
              <a:t>hovw</a:t>
            </a:r>
            <a:r>
              <a:rPr lang="cs-CZ" sz="400" dirty="0" smtClean="0"/>
              <a:t>=184&amp;</a:t>
            </a:r>
            <a:r>
              <a:rPr lang="cs-CZ" sz="400" dirty="0" err="1" smtClean="0"/>
              <a:t>tx</a:t>
            </a:r>
            <a:r>
              <a:rPr lang="cs-CZ" sz="400" dirty="0" smtClean="0"/>
              <a:t>=81&amp;ty=152&amp;</a:t>
            </a:r>
            <a:r>
              <a:rPr lang="cs-CZ" sz="400" dirty="0" err="1" smtClean="0"/>
              <a:t>sig</a:t>
            </a:r>
            <a:r>
              <a:rPr lang="cs-CZ" sz="400" dirty="0" smtClean="0"/>
              <a:t>=104127424430820676803&amp;</a:t>
            </a:r>
            <a:r>
              <a:rPr lang="cs-CZ" sz="400" dirty="0" err="1" smtClean="0"/>
              <a:t>page</a:t>
            </a:r>
            <a:r>
              <a:rPr lang="cs-CZ" sz="400" dirty="0" smtClean="0"/>
              <a:t>=1&amp;</a:t>
            </a:r>
            <a:r>
              <a:rPr lang="cs-CZ" sz="400" dirty="0" err="1" smtClean="0"/>
              <a:t>tbnh</a:t>
            </a:r>
            <a:r>
              <a:rPr lang="cs-CZ" sz="400" dirty="0" smtClean="0"/>
              <a:t>=143&amp;</a:t>
            </a:r>
            <a:r>
              <a:rPr lang="cs-CZ" sz="400" dirty="0" err="1" smtClean="0"/>
              <a:t>tbnw</a:t>
            </a:r>
            <a:r>
              <a:rPr lang="cs-CZ" sz="400" dirty="0" smtClean="0"/>
              <a:t>=99&amp;start=0&amp;</a:t>
            </a:r>
            <a:r>
              <a:rPr lang="cs-CZ" sz="400" dirty="0" err="1" smtClean="0"/>
              <a:t>ndsp</a:t>
            </a:r>
            <a:r>
              <a:rPr lang="cs-CZ" sz="400" dirty="0" smtClean="0"/>
              <a:t>=36&amp;</a:t>
            </a:r>
            <a:r>
              <a:rPr lang="cs-CZ" sz="400" dirty="0" err="1" smtClean="0"/>
              <a:t>ved</a:t>
            </a:r>
            <a:r>
              <a:rPr lang="cs-CZ" sz="400" dirty="0" smtClean="0"/>
              <a:t>=1t:429,r:13,s:0,i:121</a:t>
            </a:r>
            <a:endParaRPr lang="cs-CZ" sz="400" dirty="0"/>
          </a:p>
        </p:txBody>
      </p:sp>
      <p:pic>
        <p:nvPicPr>
          <p:cNvPr id="20484" name="Picture 4" descr="http://www.bookfan-static.eu/images/cover/book/8/7/5/8/2/Chlapec-a-hvezdy-Jaroslav-Seifert---w-340-h-43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144220">
            <a:off x="558108" y="1501883"/>
            <a:ext cx="3851920" cy="489420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rot="21084235">
            <a:off x="1240" y="938944"/>
            <a:ext cx="42839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 smtClean="0"/>
              <a:t>http://www.</a:t>
            </a:r>
            <a:r>
              <a:rPr lang="cs-CZ" sz="400" dirty="0" err="1" smtClean="0"/>
              <a:t>google.cz</a:t>
            </a:r>
            <a:r>
              <a:rPr lang="cs-CZ" sz="400" dirty="0" smtClean="0"/>
              <a:t>/</a:t>
            </a:r>
            <a:r>
              <a:rPr lang="cs-CZ" sz="400" dirty="0" err="1" smtClean="0"/>
              <a:t>imgres</a:t>
            </a:r>
            <a:r>
              <a:rPr lang="cs-CZ" sz="400" dirty="0" smtClean="0"/>
              <a:t>?q=</a:t>
            </a:r>
            <a:r>
              <a:rPr lang="cs-CZ" sz="400" dirty="0" err="1" smtClean="0"/>
              <a:t>jaroslav</a:t>
            </a:r>
            <a:r>
              <a:rPr lang="cs-CZ" sz="400" dirty="0" smtClean="0"/>
              <a:t>+</a:t>
            </a:r>
            <a:r>
              <a:rPr lang="cs-CZ" sz="400" dirty="0" err="1" smtClean="0"/>
              <a:t>seifert</a:t>
            </a:r>
            <a:r>
              <a:rPr lang="cs-CZ" sz="400" dirty="0" smtClean="0"/>
              <a:t>+chlapec+a+</a:t>
            </a:r>
            <a:r>
              <a:rPr lang="cs-CZ" sz="400" dirty="0" err="1" smtClean="0"/>
              <a:t>hv</a:t>
            </a:r>
            <a:r>
              <a:rPr lang="cs-CZ" sz="400" dirty="0" smtClean="0"/>
              <a:t>%C4%9Bzdy&amp;</a:t>
            </a:r>
            <a:r>
              <a:rPr lang="cs-CZ" sz="400" dirty="0" err="1" smtClean="0"/>
              <a:t>hl</a:t>
            </a:r>
            <a:r>
              <a:rPr lang="cs-CZ" sz="400" dirty="0" smtClean="0"/>
              <a:t>=</a:t>
            </a:r>
            <a:r>
              <a:rPr lang="cs-CZ" sz="400" dirty="0" err="1" smtClean="0"/>
              <a:t>cs</a:t>
            </a:r>
            <a:r>
              <a:rPr lang="cs-CZ" sz="400" dirty="0" smtClean="0"/>
              <a:t>&amp;</a:t>
            </a:r>
            <a:r>
              <a:rPr lang="cs-CZ" sz="400" dirty="0" err="1" smtClean="0"/>
              <a:t>tbo</a:t>
            </a:r>
            <a:r>
              <a:rPr lang="cs-CZ" sz="400" dirty="0" smtClean="0"/>
              <a:t>=d&amp;</a:t>
            </a:r>
            <a:r>
              <a:rPr lang="cs-CZ" sz="400" dirty="0" err="1" smtClean="0"/>
              <a:t>biw</a:t>
            </a:r>
            <a:r>
              <a:rPr lang="cs-CZ" sz="400" dirty="0" smtClean="0"/>
              <a:t>=1366&amp;</a:t>
            </a:r>
            <a:r>
              <a:rPr lang="cs-CZ" sz="400" dirty="0" err="1" smtClean="0"/>
              <a:t>bih</a:t>
            </a:r>
            <a:r>
              <a:rPr lang="cs-CZ" sz="400" dirty="0" smtClean="0"/>
              <a:t>=667&amp;</a:t>
            </a:r>
            <a:r>
              <a:rPr lang="cs-CZ" sz="400" dirty="0" err="1" smtClean="0"/>
              <a:t>tbm</a:t>
            </a:r>
            <a:r>
              <a:rPr lang="cs-CZ" sz="400" dirty="0" smtClean="0"/>
              <a:t>=</a:t>
            </a:r>
            <a:r>
              <a:rPr lang="cs-CZ" sz="400" dirty="0" err="1" smtClean="0"/>
              <a:t>isch</a:t>
            </a:r>
            <a:r>
              <a:rPr lang="cs-CZ" sz="400" dirty="0" smtClean="0"/>
              <a:t>&amp;</a:t>
            </a:r>
            <a:r>
              <a:rPr lang="cs-CZ" sz="400" dirty="0" err="1" smtClean="0"/>
              <a:t>tbnid</a:t>
            </a:r>
            <a:r>
              <a:rPr lang="cs-CZ" sz="400" dirty="0" smtClean="0"/>
              <a:t>=z8W9B7O3cACwdM:&amp;</a:t>
            </a:r>
            <a:r>
              <a:rPr lang="cs-CZ" sz="400" dirty="0" err="1" smtClean="0"/>
              <a:t>imgrefurl</a:t>
            </a:r>
            <a:r>
              <a:rPr lang="cs-CZ" sz="400" dirty="0" smtClean="0"/>
              <a:t>=http://www.</a:t>
            </a:r>
            <a:r>
              <a:rPr lang="cs-CZ" sz="400" dirty="0" err="1" smtClean="0"/>
              <a:t>bookfan.eu</a:t>
            </a:r>
            <a:r>
              <a:rPr lang="cs-CZ" sz="400" dirty="0" smtClean="0"/>
              <a:t>/kniha/87582/Chlapec-a-</a:t>
            </a:r>
            <a:r>
              <a:rPr lang="cs-CZ" sz="400" dirty="0" err="1" smtClean="0"/>
              <a:t>hvezdy</a:t>
            </a:r>
            <a:r>
              <a:rPr lang="cs-CZ" sz="400" dirty="0" smtClean="0"/>
              <a:t>&amp;</a:t>
            </a:r>
            <a:r>
              <a:rPr lang="cs-CZ" sz="400" dirty="0" err="1" smtClean="0"/>
              <a:t>docid</a:t>
            </a:r>
            <a:r>
              <a:rPr lang="cs-CZ" sz="400" dirty="0" smtClean="0"/>
              <a:t>=W-jQVT3FH3OoCM&amp;</a:t>
            </a:r>
            <a:r>
              <a:rPr lang="cs-CZ" sz="400" dirty="0" err="1" smtClean="0"/>
              <a:t>imgurl</a:t>
            </a:r>
            <a:r>
              <a:rPr lang="cs-CZ" sz="400" dirty="0" smtClean="0"/>
              <a:t>=http://www.</a:t>
            </a:r>
            <a:r>
              <a:rPr lang="cs-CZ" sz="400" dirty="0" err="1" smtClean="0"/>
              <a:t>bookfan</a:t>
            </a:r>
            <a:r>
              <a:rPr lang="cs-CZ" sz="400" dirty="0" smtClean="0"/>
              <a:t>-static.</a:t>
            </a:r>
            <a:r>
              <a:rPr lang="cs-CZ" sz="400" dirty="0" err="1" smtClean="0"/>
              <a:t>eu</a:t>
            </a:r>
            <a:r>
              <a:rPr lang="cs-CZ" sz="400" dirty="0" smtClean="0"/>
              <a:t>/</a:t>
            </a:r>
            <a:r>
              <a:rPr lang="cs-CZ" sz="400" dirty="0" err="1" smtClean="0"/>
              <a:t>images</a:t>
            </a:r>
            <a:r>
              <a:rPr lang="cs-CZ" sz="400" dirty="0" smtClean="0"/>
              <a:t>/</a:t>
            </a:r>
            <a:r>
              <a:rPr lang="cs-CZ" sz="400" dirty="0" err="1" smtClean="0"/>
              <a:t>cover</a:t>
            </a:r>
            <a:r>
              <a:rPr lang="cs-CZ" sz="400" dirty="0" smtClean="0"/>
              <a:t>/</a:t>
            </a:r>
            <a:r>
              <a:rPr lang="cs-CZ" sz="400" dirty="0" err="1" smtClean="0"/>
              <a:t>book</a:t>
            </a:r>
            <a:r>
              <a:rPr lang="cs-CZ" sz="400" dirty="0" smtClean="0"/>
              <a:t>/8/7/5/8/2/Chlapec-a-</a:t>
            </a:r>
            <a:r>
              <a:rPr lang="cs-CZ" sz="400" dirty="0" err="1" smtClean="0"/>
              <a:t>hvezdy</a:t>
            </a:r>
            <a:r>
              <a:rPr lang="cs-CZ" sz="400" dirty="0" smtClean="0"/>
              <a:t>-</a:t>
            </a:r>
            <a:r>
              <a:rPr lang="cs-CZ" sz="400" dirty="0" err="1" smtClean="0"/>
              <a:t>Jaroslav</a:t>
            </a:r>
            <a:r>
              <a:rPr lang="cs-CZ" sz="400" dirty="0" smtClean="0"/>
              <a:t>-Seifert---w-340-h-432.jpg&amp;w=340&amp;h=432&amp;</a:t>
            </a:r>
            <a:r>
              <a:rPr lang="cs-CZ" sz="400" dirty="0" err="1" smtClean="0"/>
              <a:t>ei</a:t>
            </a:r>
            <a:r>
              <a:rPr lang="cs-CZ" sz="400" dirty="0" smtClean="0"/>
              <a:t>=eze1ULjTBeqM4gTdx4HIDw&amp;zoom=1&amp;</a:t>
            </a:r>
            <a:r>
              <a:rPr lang="cs-CZ" sz="400" dirty="0" err="1" smtClean="0"/>
              <a:t>iact</a:t>
            </a:r>
            <a:r>
              <a:rPr lang="cs-CZ" sz="400" dirty="0" smtClean="0"/>
              <a:t>=</a:t>
            </a:r>
            <a:r>
              <a:rPr lang="cs-CZ" sz="400" dirty="0" err="1" smtClean="0"/>
              <a:t>hc</a:t>
            </a:r>
            <a:r>
              <a:rPr lang="cs-CZ" sz="400" dirty="0" smtClean="0"/>
              <a:t>&amp;</a:t>
            </a:r>
            <a:r>
              <a:rPr lang="cs-CZ" sz="400" dirty="0" err="1" smtClean="0"/>
              <a:t>vpx</a:t>
            </a:r>
            <a:r>
              <a:rPr lang="cs-CZ" sz="400" dirty="0" smtClean="0"/>
              <a:t>=4&amp;</a:t>
            </a:r>
            <a:r>
              <a:rPr lang="cs-CZ" sz="400" dirty="0" err="1" smtClean="0"/>
              <a:t>vpy</a:t>
            </a:r>
            <a:r>
              <a:rPr lang="cs-CZ" sz="400" dirty="0" smtClean="0"/>
              <a:t>=19&amp;dur=1711&amp;</a:t>
            </a:r>
            <a:r>
              <a:rPr lang="cs-CZ" sz="400" dirty="0" err="1" smtClean="0"/>
              <a:t>hovh</a:t>
            </a:r>
            <a:r>
              <a:rPr lang="cs-CZ" sz="400" dirty="0" smtClean="0"/>
              <a:t>=253&amp;</a:t>
            </a:r>
            <a:r>
              <a:rPr lang="cs-CZ" sz="400" dirty="0" err="1" smtClean="0"/>
              <a:t>hovw</a:t>
            </a:r>
            <a:r>
              <a:rPr lang="cs-CZ" sz="400" dirty="0" smtClean="0"/>
              <a:t>=199&amp;</a:t>
            </a:r>
            <a:r>
              <a:rPr lang="cs-CZ" sz="400" dirty="0" err="1" smtClean="0"/>
              <a:t>tx</a:t>
            </a:r>
            <a:r>
              <a:rPr lang="cs-CZ" sz="400" dirty="0" smtClean="0"/>
              <a:t>=113&amp;ty=99&amp;</a:t>
            </a:r>
            <a:r>
              <a:rPr lang="cs-CZ" sz="400" dirty="0" err="1" smtClean="0"/>
              <a:t>sig</a:t>
            </a:r>
            <a:r>
              <a:rPr lang="cs-CZ" sz="400" dirty="0" smtClean="0"/>
              <a:t>=104127424430820676803&amp;</a:t>
            </a:r>
            <a:r>
              <a:rPr lang="cs-CZ" sz="400" dirty="0" err="1" smtClean="0"/>
              <a:t>page</a:t>
            </a:r>
            <a:r>
              <a:rPr lang="cs-CZ" sz="400" dirty="0" smtClean="0"/>
              <a:t>=1&amp;</a:t>
            </a:r>
            <a:r>
              <a:rPr lang="cs-CZ" sz="400" dirty="0" err="1" smtClean="0"/>
              <a:t>tbnh</a:t>
            </a:r>
            <a:r>
              <a:rPr lang="cs-CZ" sz="400" dirty="0" smtClean="0"/>
              <a:t>=134&amp;</a:t>
            </a:r>
            <a:r>
              <a:rPr lang="cs-CZ" sz="400" dirty="0" err="1" smtClean="0"/>
              <a:t>tbnw</a:t>
            </a:r>
            <a:r>
              <a:rPr lang="cs-CZ" sz="400" dirty="0" smtClean="0"/>
              <a:t>=106&amp;start=0&amp;</a:t>
            </a:r>
            <a:r>
              <a:rPr lang="cs-CZ" sz="400" dirty="0" err="1" smtClean="0"/>
              <a:t>ndsp</a:t>
            </a:r>
            <a:r>
              <a:rPr lang="cs-CZ" sz="400" dirty="0" smtClean="0"/>
              <a:t>=36&amp;</a:t>
            </a:r>
            <a:r>
              <a:rPr lang="cs-CZ" sz="400" dirty="0" err="1" smtClean="0"/>
              <a:t>ved</a:t>
            </a:r>
            <a:r>
              <a:rPr lang="cs-CZ" sz="400" dirty="0" smtClean="0"/>
              <a:t>=1t:429,r:0,s:0,i:82</a:t>
            </a:r>
            <a:endParaRPr lang="cs-CZ" sz="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6165304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KNIHY PRO DĚTI… </a:t>
            </a:r>
            <a:endParaRPr lang="cs-CZ" sz="2800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www.knihynainternetu.cz/foto2/0056812895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0"/>
            <a:ext cx="5143499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300192" y="836712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" dirty="0" smtClean="0"/>
              <a:t>http://www.</a:t>
            </a:r>
            <a:r>
              <a:rPr lang="cs-CZ" sz="400" dirty="0" err="1" smtClean="0"/>
              <a:t>google.cz</a:t>
            </a:r>
            <a:r>
              <a:rPr lang="cs-CZ" sz="400" dirty="0" smtClean="0"/>
              <a:t>/</a:t>
            </a:r>
            <a:r>
              <a:rPr lang="cs-CZ" sz="400" dirty="0" err="1" smtClean="0"/>
              <a:t>imgres</a:t>
            </a:r>
            <a:r>
              <a:rPr lang="cs-CZ" sz="400" dirty="0" smtClean="0"/>
              <a:t>?q=</a:t>
            </a:r>
            <a:r>
              <a:rPr lang="cs-CZ" sz="400" dirty="0" err="1" smtClean="0"/>
              <a:t>jaroslav</a:t>
            </a:r>
            <a:r>
              <a:rPr lang="cs-CZ" sz="400" dirty="0" smtClean="0"/>
              <a:t>+</a:t>
            </a:r>
            <a:r>
              <a:rPr lang="cs-CZ" sz="400" dirty="0" err="1" smtClean="0"/>
              <a:t>seifert</a:t>
            </a:r>
            <a:r>
              <a:rPr lang="cs-CZ" sz="400" dirty="0" smtClean="0"/>
              <a:t>+%C5%A1el+</a:t>
            </a:r>
            <a:r>
              <a:rPr lang="cs-CZ" sz="400" dirty="0" err="1" smtClean="0"/>
              <a:t>mal</a:t>
            </a:r>
            <a:r>
              <a:rPr lang="cs-CZ" sz="400" dirty="0" smtClean="0"/>
              <a:t>%C3%AD%C5%99+</a:t>
            </a:r>
            <a:r>
              <a:rPr lang="cs-CZ" sz="400" dirty="0" err="1" smtClean="0"/>
              <a:t>chud</a:t>
            </a:r>
            <a:r>
              <a:rPr lang="cs-CZ" sz="400" dirty="0" smtClean="0"/>
              <a:t>%C4%9B+do+</a:t>
            </a:r>
            <a:r>
              <a:rPr lang="cs-CZ" sz="400" dirty="0" err="1" smtClean="0"/>
              <a:t>sv</a:t>
            </a:r>
            <a:r>
              <a:rPr lang="cs-CZ" sz="400" dirty="0" smtClean="0"/>
              <a:t>%C4%9Bta&amp;start=0&amp;</a:t>
            </a:r>
            <a:r>
              <a:rPr lang="cs-CZ" sz="400" dirty="0" err="1" smtClean="0"/>
              <a:t>num</a:t>
            </a:r>
            <a:r>
              <a:rPr lang="cs-CZ" sz="400" dirty="0" smtClean="0"/>
              <a:t>=10&amp;</a:t>
            </a:r>
            <a:r>
              <a:rPr lang="cs-CZ" sz="400" dirty="0" err="1" smtClean="0"/>
              <a:t>hl</a:t>
            </a:r>
            <a:r>
              <a:rPr lang="cs-CZ" sz="400" dirty="0" smtClean="0"/>
              <a:t>=</a:t>
            </a:r>
            <a:r>
              <a:rPr lang="cs-CZ" sz="400" dirty="0" err="1" smtClean="0"/>
              <a:t>cs</a:t>
            </a:r>
            <a:r>
              <a:rPr lang="cs-CZ" sz="400" dirty="0" smtClean="0"/>
              <a:t>&amp;</a:t>
            </a:r>
            <a:r>
              <a:rPr lang="cs-CZ" sz="400" dirty="0" err="1" smtClean="0"/>
              <a:t>tbo</a:t>
            </a:r>
            <a:r>
              <a:rPr lang="cs-CZ" sz="400" dirty="0" smtClean="0"/>
              <a:t>=d&amp;</a:t>
            </a:r>
            <a:r>
              <a:rPr lang="cs-CZ" sz="400" dirty="0" err="1" smtClean="0"/>
              <a:t>biw</a:t>
            </a:r>
            <a:r>
              <a:rPr lang="cs-CZ" sz="400" dirty="0" smtClean="0"/>
              <a:t>=1366&amp;</a:t>
            </a:r>
            <a:r>
              <a:rPr lang="cs-CZ" sz="400" dirty="0" err="1" smtClean="0"/>
              <a:t>bih</a:t>
            </a:r>
            <a:r>
              <a:rPr lang="cs-CZ" sz="400" dirty="0" smtClean="0"/>
              <a:t>=667&amp;</a:t>
            </a:r>
            <a:r>
              <a:rPr lang="cs-CZ" sz="400" dirty="0" err="1" smtClean="0"/>
              <a:t>tbm</a:t>
            </a:r>
            <a:r>
              <a:rPr lang="cs-CZ" sz="400" dirty="0" smtClean="0"/>
              <a:t>=</a:t>
            </a:r>
            <a:r>
              <a:rPr lang="cs-CZ" sz="400" dirty="0" err="1" smtClean="0"/>
              <a:t>isch</a:t>
            </a:r>
            <a:r>
              <a:rPr lang="cs-CZ" sz="400" dirty="0" smtClean="0"/>
              <a:t>&amp;</a:t>
            </a:r>
            <a:r>
              <a:rPr lang="cs-CZ" sz="400" dirty="0" err="1" smtClean="0"/>
              <a:t>tbnid</a:t>
            </a:r>
            <a:r>
              <a:rPr lang="cs-CZ" sz="400" dirty="0" smtClean="0"/>
              <a:t>=qGEYQaANrUK8bM:&amp;</a:t>
            </a:r>
            <a:r>
              <a:rPr lang="cs-CZ" sz="400" dirty="0" err="1" smtClean="0"/>
              <a:t>imgrefurl</a:t>
            </a:r>
            <a:r>
              <a:rPr lang="cs-CZ" sz="400" dirty="0" smtClean="0"/>
              <a:t>=http://www.</a:t>
            </a:r>
            <a:r>
              <a:rPr lang="cs-CZ" sz="400" dirty="0" err="1" smtClean="0"/>
              <a:t>knihynainternetu.cz</a:t>
            </a:r>
            <a:r>
              <a:rPr lang="cs-CZ" sz="400" dirty="0" smtClean="0"/>
              <a:t>/</a:t>
            </a:r>
            <a:r>
              <a:rPr lang="cs-CZ" sz="400" dirty="0" err="1" smtClean="0"/>
              <a:t>antikvariat</a:t>
            </a:r>
            <a:r>
              <a:rPr lang="cs-CZ" sz="400" dirty="0" smtClean="0"/>
              <a:t>/poesie/812895-</a:t>
            </a:r>
            <a:r>
              <a:rPr lang="cs-CZ" sz="400" dirty="0" err="1" smtClean="0"/>
              <a:t>Jaroslav</a:t>
            </a:r>
            <a:r>
              <a:rPr lang="cs-CZ" sz="400" dirty="0" smtClean="0"/>
              <a:t>-</a:t>
            </a:r>
            <a:r>
              <a:rPr lang="cs-CZ" sz="400" dirty="0" err="1" smtClean="0"/>
              <a:t>Seifert</a:t>
            </a:r>
            <a:r>
              <a:rPr lang="cs-CZ" sz="400" dirty="0" smtClean="0"/>
              <a:t>-Sel-</a:t>
            </a:r>
            <a:r>
              <a:rPr lang="cs-CZ" sz="400" dirty="0" err="1" smtClean="0"/>
              <a:t>malir</a:t>
            </a:r>
            <a:r>
              <a:rPr lang="cs-CZ" sz="400" dirty="0" smtClean="0"/>
              <a:t>-</a:t>
            </a:r>
            <a:r>
              <a:rPr lang="cs-CZ" sz="400" dirty="0" err="1" smtClean="0"/>
              <a:t>chude</a:t>
            </a:r>
            <a:r>
              <a:rPr lang="cs-CZ" sz="400" dirty="0" smtClean="0"/>
              <a:t>-do-</a:t>
            </a:r>
            <a:r>
              <a:rPr lang="cs-CZ" sz="400" dirty="0" err="1" smtClean="0"/>
              <a:t>sveta</a:t>
            </a:r>
            <a:r>
              <a:rPr lang="cs-CZ" sz="400" dirty="0" smtClean="0"/>
              <a:t>-Verse-k-</a:t>
            </a:r>
            <a:r>
              <a:rPr lang="cs-CZ" sz="400" dirty="0" err="1" smtClean="0"/>
              <a:t>obrazkum</a:t>
            </a:r>
            <a:r>
              <a:rPr lang="cs-CZ" sz="400" dirty="0" smtClean="0"/>
              <a:t>-Mi.</a:t>
            </a:r>
            <a:r>
              <a:rPr lang="cs-CZ" sz="400" dirty="0" err="1" smtClean="0"/>
              <a:t>html</a:t>
            </a:r>
            <a:r>
              <a:rPr lang="cs-CZ" sz="400" dirty="0" smtClean="0"/>
              <a:t>&amp;</a:t>
            </a:r>
            <a:r>
              <a:rPr lang="cs-CZ" sz="400" dirty="0" err="1" smtClean="0"/>
              <a:t>docid</a:t>
            </a:r>
            <a:r>
              <a:rPr lang="cs-CZ" sz="400" dirty="0" smtClean="0"/>
              <a:t>=nry8PHlOGXVDuM&amp;</a:t>
            </a:r>
            <a:r>
              <a:rPr lang="cs-CZ" sz="400" dirty="0" err="1" smtClean="0"/>
              <a:t>itg</a:t>
            </a:r>
            <a:r>
              <a:rPr lang="cs-CZ" sz="400" dirty="0" smtClean="0"/>
              <a:t>=1&amp;</a:t>
            </a:r>
            <a:r>
              <a:rPr lang="cs-CZ" sz="400" dirty="0" err="1" smtClean="0"/>
              <a:t>imgurl</a:t>
            </a:r>
            <a:r>
              <a:rPr lang="cs-CZ" sz="400" dirty="0" smtClean="0"/>
              <a:t>=http://www.</a:t>
            </a:r>
            <a:r>
              <a:rPr lang="cs-CZ" sz="400" dirty="0" err="1" smtClean="0"/>
              <a:t>knihynainternetu.cz</a:t>
            </a:r>
            <a:r>
              <a:rPr lang="cs-CZ" sz="400" dirty="0" smtClean="0"/>
              <a:t>/foto2/0056812895.jpeg&amp;w=768&amp;h=1024&amp;</a:t>
            </a:r>
            <a:r>
              <a:rPr lang="cs-CZ" sz="400" dirty="0" err="1" smtClean="0"/>
              <a:t>ei</a:t>
            </a:r>
            <a:r>
              <a:rPr lang="cs-CZ" sz="400" dirty="0" smtClean="0"/>
              <a:t>=_je1UKOVJdKN4gTe7YGQDw&amp;zoom=1&amp;</a:t>
            </a:r>
            <a:r>
              <a:rPr lang="cs-CZ" sz="400" dirty="0" err="1" smtClean="0"/>
              <a:t>iact</a:t>
            </a:r>
            <a:r>
              <a:rPr lang="cs-CZ" sz="400" dirty="0" smtClean="0"/>
              <a:t>=</a:t>
            </a:r>
            <a:r>
              <a:rPr lang="cs-CZ" sz="400" dirty="0" err="1" smtClean="0"/>
              <a:t>hc</a:t>
            </a:r>
            <a:r>
              <a:rPr lang="cs-CZ" sz="400" dirty="0" smtClean="0"/>
              <a:t>&amp;</a:t>
            </a:r>
            <a:r>
              <a:rPr lang="cs-CZ" sz="400" dirty="0" err="1" smtClean="0"/>
              <a:t>vpx</a:t>
            </a:r>
            <a:r>
              <a:rPr lang="cs-CZ" sz="400" dirty="0" smtClean="0"/>
              <a:t>=95&amp;</a:t>
            </a:r>
            <a:r>
              <a:rPr lang="cs-CZ" sz="400" dirty="0" err="1" smtClean="0"/>
              <a:t>vpy</a:t>
            </a:r>
            <a:r>
              <a:rPr lang="cs-CZ" sz="400" dirty="0" smtClean="0"/>
              <a:t>=217&amp;dur=1167&amp;</a:t>
            </a:r>
            <a:r>
              <a:rPr lang="cs-CZ" sz="400" dirty="0" err="1" smtClean="0"/>
              <a:t>hovh</a:t>
            </a:r>
            <a:r>
              <a:rPr lang="cs-CZ" sz="400" dirty="0" smtClean="0"/>
              <a:t>=259&amp;</a:t>
            </a:r>
            <a:r>
              <a:rPr lang="cs-CZ" sz="400" dirty="0" err="1" smtClean="0"/>
              <a:t>hovw</a:t>
            </a:r>
            <a:r>
              <a:rPr lang="cs-CZ" sz="400" dirty="0" smtClean="0"/>
              <a:t>=194&amp;</a:t>
            </a:r>
            <a:r>
              <a:rPr lang="cs-CZ" sz="400" dirty="0" err="1" smtClean="0"/>
              <a:t>tx</a:t>
            </a:r>
            <a:r>
              <a:rPr lang="cs-CZ" sz="400" dirty="0" smtClean="0"/>
              <a:t>=102&amp;ty=137&amp;</a:t>
            </a:r>
            <a:r>
              <a:rPr lang="cs-CZ" sz="400" dirty="0" err="1" smtClean="0"/>
              <a:t>sig</a:t>
            </a:r>
            <a:r>
              <a:rPr lang="cs-CZ" sz="400" dirty="0" smtClean="0"/>
              <a:t>=104127424430820676803&amp;</a:t>
            </a:r>
            <a:r>
              <a:rPr lang="cs-CZ" sz="400" dirty="0" err="1" smtClean="0"/>
              <a:t>sqi</a:t>
            </a:r>
            <a:r>
              <a:rPr lang="cs-CZ" sz="400" dirty="0" smtClean="0"/>
              <a:t>=2&amp;</a:t>
            </a:r>
            <a:r>
              <a:rPr lang="cs-CZ" sz="400" dirty="0" err="1" smtClean="0"/>
              <a:t>page</a:t>
            </a:r>
            <a:r>
              <a:rPr lang="cs-CZ" sz="400" dirty="0" smtClean="0"/>
              <a:t>=1&amp;</a:t>
            </a:r>
            <a:r>
              <a:rPr lang="cs-CZ" sz="400" dirty="0" err="1" smtClean="0"/>
              <a:t>tbnh</a:t>
            </a:r>
            <a:r>
              <a:rPr lang="cs-CZ" sz="400" dirty="0" smtClean="0"/>
              <a:t>=136&amp;</a:t>
            </a:r>
            <a:r>
              <a:rPr lang="cs-CZ" sz="400" dirty="0" err="1" smtClean="0"/>
              <a:t>tbnw</a:t>
            </a:r>
            <a:r>
              <a:rPr lang="cs-CZ" sz="400" dirty="0" smtClean="0"/>
              <a:t>=108&amp;</a:t>
            </a:r>
            <a:r>
              <a:rPr lang="cs-CZ" sz="400" dirty="0" err="1" smtClean="0"/>
              <a:t>ndsp</a:t>
            </a:r>
            <a:r>
              <a:rPr lang="cs-CZ" sz="400" dirty="0" smtClean="0"/>
              <a:t>=43&amp;</a:t>
            </a:r>
            <a:r>
              <a:rPr lang="cs-CZ" sz="400" dirty="0" err="1" smtClean="0"/>
              <a:t>ved</a:t>
            </a:r>
            <a:r>
              <a:rPr lang="cs-CZ" sz="400" dirty="0" smtClean="0"/>
              <a:t>=1t:429,r:23,s:0,i:13</a:t>
            </a:r>
            <a:endParaRPr lang="cs-CZ" sz="400" dirty="0"/>
          </a:p>
        </p:txBody>
      </p:sp>
      <p:pic>
        <p:nvPicPr>
          <p:cNvPr id="21508" name="Picture 4" descr="http://www.antik-knihy.cz/fotos/060412_malir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4572" y="1"/>
            <a:ext cx="9148572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79512" y="6381328"/>
            <a:ext cx="8964488" cy="2160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 smtClean="0"/>
              <a:t>http://www.</a:t>
            </a:r>
            <a:r>
              <a:rPr lang="cs-CZ" sz="400" dirty="0" err="1" smtClean="0"/>
              <a:t>google.cz</a:t>
            </a:r>
            <a:r>
              <a:rPr lang="cs-CZ" sz="400" dirty="0" smtClean="0"/>
              <a:t>/</a:t>
            </a:r>
            <a:r>
              <a:rPr lang="cs-CZ" sz="400" dirty="0" err="1" smtClean="0"/>
              <a:t>imgres</a:t>
            </a:r>
            <a:r>
              <a:rPr lang="cs-CZ" sz="400" dirty="0" smtClean="0"/>
              <a:t>?q=</a:t>
            </a:r>
            <a:r>
              <a:rPr lang="cs-CZ" sz="400" dirty="0" err="1" smtClean="0"/>
              <a:t>jaroslav</a:t>
            </a:r>
            <a:r>
              <a:rPr lang="cs-CZ" sz="400" dirty="0" smtClean="0"/>
              <a:t>+</a:t>
            </a:r>
            <a:r>
              <a:rPr lang="cs-CZ" sz="400" dirty="0" err="1" smtClean="0"/>
              <a:t>seifert</a:t>
            </a:r>
            <a:r>
              <a:rPr lang="cs-CZ" sz="400" dirty="0" smtClean="0"/>
              <a:t>+%C5%A1el+</a:t>
            </a:r>
            <a:r>
              <a:rPr lang="cs-CZ" sz="400" dirty="0" err="1" smtClean="0"/>
              <a:t>mal</a:t>
            </a:r>
            <a:r>
              <a:rPr lang="cs-CZ" sz="400" dirty="0" smtClean="0"/>
              <a:t>%C3%AD%C5%99+</a:t>
            </a:r>
            <a:r>
              <a:rPr lang="cs-CZ" sz="400" dirty="0" err="1" smtClean="0"/>
              <a:t>chud</a:t>
            </a:r>
            <a:r>
              <a:rPr lang="cs-CZ" sz="400" dirty="0" smtClean="0"/>
              <a:t>%C4%9B+do+</a:t>
            </a:r>
            <a:r>
              <a:rPr lang="cs-CZ" sz="400" dirty="0" err="1" smtClean="0"/>
              <a:t>sv</a:t>
            </a:r>
            <a:r>
              <a:rPr lang="cs-CZ" sz="400" dirty="0" smtClean="0"/>
              <a:t>%C4%9Bta&amp;start=0&amp;</a:t>
            </a:r>
            <a:r>
              <a:rPr lang="cs-CZ" sz="400" dirty="0" err="1" smtClean="0"/>
              <a:t>num</a:t>
            </a:r>
            <a:r>
              <a:rPr lang="cs-CZ" sz="400" dirty="0" smtClean="0"/>
              <a:t>=10&amp;</a:t>
            </a:r>
            <a:r>
              <a:rPr lang="cs-CZ" sz="400" dirty="0" err="1" smtClean="0"/>
              <a:t>hl</a:t>
            </a:r>
            <a:r>
              <a:rPr lang="cs-CZ" sz="400" dirty="0" smtClean="0"/>
              <a:t>=</a:t>
            </a:r>
            <a:r>
              <a:rPr lang="cs-CZ" sz="400" dirty="0" err="1" smtClean="0"/>
              <a:t>cs</a:t>
            </a:r>
            <a:r>
              <a:rPr lang="cs-CZ" sz="400" dirty="0" smtClean="0"/>
              <a:t>&amp;</a:t>
            </a:r>
            <a:r>
              <a:rPr lang="cs-CZ" sz="400" dirty="0" err="1" smtClean="0"/>
              <a:t>tbo</a:t>
            </a:r>
            <a:r>
              <a:rPr lang="cs-CZ" sz="400" dirty="0" smtClean="0"/>
              <a:t>=d&amp;</a:t>
            </a:r>
            <a:r>
              <a:rPr lang="cs-CZ" sz="400" dirty="0" err="1" smtClean="0"/>
              <a:t>biw</a:t>
            </a:r>
            <a:r>
              <a:rPr lang="cs-CZ" sz="400" dirty="0" smtClean="0"/>
              <a:t>=1366&amp;</a:t>
            </a:r>
            <a:r>
              <a:rPr lang="cs-CZ" sz="400" dirty="0" err="1" smtClean="0"/>
              <a:t>bih</a:t>
            </a:r>
            <a:r>
              <a:rPr lang="cs-CZ" sz="400" dirty="0" smtClean="0"/>
              <a:t>=667&amp;</a:t>
            </a:r>
            <a:r>
              <a:rPr lang="cs-CZ" sz="400" dirty="0" err="1" smtClean="0"/>
              <a:t>tbm</a:t>
            </a:r>
            <a:r>
              <a:rPr lang="cs-CZ" sz="400" dirty="0" smtClean="0"/>
              <a:t>=</a:t>
            </a:r>
            <a:r>
              <a:rPr lang="cs-CZ" sz="400" dirty="0" err="1" smtClean="0"/>
              <a:t>isch</a:t>
            </a:r>
            <a:r>
              <a:rPr lang="cs-CZ" sz="400" dirty="0" smtClean="0"/>
              <a:t>&amp;</a:t>
            </a:r>
            <a:r>
              <a:rPr lang="cs-CZ" sz="400" dirty="0" err="1" smtClean="0"/>
              <a:t>tbnid</a:t>
            </a:r>
            <a:r>
              <a:rPr lang="cs-CZ" sz="400" dirty="0" smtClean="0"/>
              <a:t>=p7YntcwukF_</a:t>
            </a:r>
            <a:r>
              <a:rPr lang="cs-CZ" sz="400" dirty="0" err="1" smtClean="0"/>
              <a:t>dcM</a:t>
            </a:r>
            <a:r>
              <a:rPr lang="cs-CZ" sz="400" dirty="0" smtClean="0"/>
              <a:t>:&amp;</a:t>
            </a:r>
            <a:r>
              <a:rPr lang="cs-CZ" sz="400" dirty="0" err="1" smtClean="0"/>
              <a:t>imgrefurl</a:t>
            </a:r>
            <a:r>
              <a:rPr lang="cs-CZ" sz="400" dirty="0" smtClean="0"/>
              <a:t>=http://www.antik-knihy.</a:t>
            </a:r>
            <a:r>
              <a:rPr lang="cs-CZ" sz="400" dirty="0" err="1" smtClean="0"/>
              <a:t>cz</a:t>
            </a:r>
            <a:r>
              <a:rPr lang="cs-CZ" sz="400" dirty="0" smtClean="0"/>
              <a:t>/index2.php%3Fid_k%3D6%26id_v1%3D2%26start%3D20%26ukazatel%3D3&amp;</a:t>
            </a:r>
            <a:r>
              <a:rPr lang="cs-CZ" sz="400" dirty="0" err="1" smtClean="0"/>
              <a:t>docid</a:t>
            </a:r>
            <a:r>
              <a:rPr lang="cs-CZ" sz="400" dirty="0" smtClean="0"/>
              <a:t>=LAv3wM9qi02e7M&amp;</a:t>
            </a:r>
            <a:r>
              <a:rPr lang="cs-CZ" sz="400" dirty="0" err="1" smtClean="0"/>
              <a:t>imgurl</a:t>
            </a:r>
            <a:r>
              <a:rPr lang="cs-CZ" sz="400" dirty="0" smtClean="0"/>
              <a:t>=http://www.antik-knihy.</a:t>
            </a:r>
            <a:r>
              <a:rPr lang="cs-CZ" sz="400" dirty="0" err="1" smtClean="0"/>
              <a:t>cz</a:t>
            </a:r>
            <a:r>
              <a:rPr lang="cs-CZ" sz="400" dirty="0" smtClean="0"/>
              <a:t>/</a:t>
            </a:r>
            <a:r>
              <a:rPr lang="cs-CZ" sz="400" dirty="0" err="1" smtClean="0"/>
              <a:t>fotos</a:t>
            </a:r>
            <a:r>
              <a:rPr lang="cs-CZ" sz="400" dirty="0" smtClean="0"/>
              <a:t>/060412_malir2.jpg&amp;w=667&amp;h=500&amp;</a:t>
            </a:r>
            <a:r>
              <a:rPr lang="cs-CZ" sz="400" dirty="0" err="1" smtClean="0"/>
              <a:t>ei</a:t>
            </a:r>
            <a:r>
              <a:rPr lang="cs-CZ" sz="400" dirty="0" smtClean="0"/>
              <a:t>=_je1UKOVJdKN4gTe7YGQDw&amp;zoom=1&amp;</a:t>
            </a:r>
            <a:r>
              <a:rPr lang="cs-CZ" sz="400" dirty="0" err="1" smtClean="0"/>
              <a:t>iact</a:t>
            </a:r>
            <a:r>
              <a:rPr lang="cs-CZ" sz="400" dirty="0" smtClean="0"/>
              <a:t>=</a:t>
            </a:r>
            <a:r>
              <a:rPr lang="cs-CZ" sz="400" dirty="0" err="1" smtClean="0"/>
              <a:t>hc</a:t>
            </a:r>
            <a:r>
              <a:rPr lang="cs-CZ" sz="400" dirty="0" smtClean="0"/>
              <a:t>&amp;</a:t>
            </a:r>
            <a:r>
              <a:rPr lang="cs-CZ" sz="400" dirty="0" err="1" smtClean="0"/>
              <a:t>vpx</a:t>
            </a:r>
            <a:r>
              <a:rPr lang="cs-CZ" sz="400" dirty="0" smtClean="0"/>
              <a:t>=994&amp;</a:t>
            </a:r>
            <a:r>
              <a:rPr lang="cs-CZ" sz="400" dirty="0" err="1" smtClean="0"/>
              <a:t>vpy</a:t>
            </a:r>
            <a:r>
              <a:rPr lang="cs-CZ" sz="400" dirty="0" smtClean="0"/>
              <a:t>=300&amp;dur=1718&amp;</a:t>
            </a:r>
            <a:r>
              <a:rPr lang="cs-CZ" sz="400" dirty="0" err="1" smtClean="0"/>
              <a:t>hovh</a:t>
            </a:r>
            <a:r>
              <a:rPr lang="cs-CZ" sz="400" dirty="0" smtClean="0"/>
              <a:t>=194&amp;</a:t>
            </a:r>
            <a:r>
              <a:rPr lang="cs-CZ" sz="400" dirty="0" err="1" smtClean="0"/>
              <a:t>hovw</a:t>
            </a:r>
            <a:r>
              <a:rPr lang="cs-CZ" sz="400" dirty="0" smtClean="0"/>
              <a:t>=259&amp;</a:t>
            </a:r>
            <a:r>
              <a:rPr lang="cs-CZ" sz="400" dirty="0" err="1" smtClean="0"/>
              <a:t>tx</a:t>
            </a:r>
            <a:r>
              <a:rPr lang="cs-CZ" sz="400" dirty="0" smtClean="0"/>
              <a:t>=91&amp;ty=105&amp;</a:t>
            </a:r>
            <a:r>
              <a:rPr lang="cs-CZ" sz="400" dirty="0" err="1" smtClean="0"/>
              <a:t>sig</a:t>
            </a:r>
            <a:r>
              <a:rPr lang="cs-CZ" sz="400" dirty="0" smtClean="0"/>
              <a:t>=104127424430820676803&amp;</a:t>
            </a:r>
            <a:r>
              <a:rPr lang="cs-CZ" sz="400" dirty="0" err="1" smtClean="0"/>
              <a:t>sqi</a:t>
            </a:r>
            <a:r>
              <a:rPr lang="cs-CZ" sz="400" dirty="0" smtClean="0"/>
              <a:t>=2&amp;</a:t>
            </a:r>
            <a:r>
              <a:rPr lang="cs-CZ" sz="400" dirty="0" err="1" smtClean="0"/>
              <a:t>page</a:t>
            </a:r>
            <a:r>
              <a:rPr lang="cs-CZ" sz="400" dirty="0" smtClean="0"/>
              <a:t>=1&amp;</a:t>
            </a:r>
            <a:r>
              <a:rPr lang="cs-CZ" sz="400" dirty="0" err="1" smtClean="0"/>
              <a:t>tbnh</a:t>
            </a:r>
            <a:r>
              <a:rPr lang="cs-CZ" sz="400" dirty="0" smtClean="0"/>
              <a:t>=138&amp;</a:t>
            </a:r>
            <a:r>
              <a:rPr lang="cs-CZ" sz="400" dirty="0" err="1" smtClean="0"/>
              <a:t>tbnw</a:t>
            </a:r>
            <a:r>
              <a:rPr lang="cs-CZ" sz="400" dirty="0" smtClean="0"/>
              <a:t>=178&amp;</a:t>
            </a:r>
            <a:r>
              <a:rPr lang="cs-CZ" sz="400" dirty="0" err="1" smtClean="0"/>
              <a:t>ndsp</a:t>
            </a:r>
            <a:r>
              <a:rPr lang="cs-CZ" sz="400" dirty="0" smtClean="0"/>
              <a:t>=43&amp;</a:t>
            </a:r>
            <a:r>
              <a:rPr lang="cs-CZ" sz="400" dirty="0" err="1" smtClean="0"/>
              <a:t>ved</a:t>
            </a:r>
            <a:r>
              <a:rPr lang="cs-CZ" sz="400" dirty="0" smtClean="0"/>
              <a:t>=1t:429,r:20,s:0,i:4</a:t>
            </a:r>
            <a:endParaRPr lang="cs-CZ" sz="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779912" y="7245424"/>
            <a:ext cx="53640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1. Z kolika strof se báseň skládá?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8037512"/>
            <a:ext cx="53640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/>
              <a:t>2</a:t>
            </a:r>
            <a:r>
              <a:rPr lang="cs-CZ" sz="2400" b="1" dirty="0" smtClean="0"/>
              <a:t>. Kolik veršů má jedna sloka?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8829600"/>
            <a:ext cx="536408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/>
              <a:t>3</a:t>
            </a:r>
            <a:r>
              <a:rPr lang="cs-CZ" sz="2400" b="1" dirty="0" smtClean="0"/>
              <a:t>. Jaký je v básni použit rým?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396536" y="1431922"/>
            <a:ext cx="2444316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396536" y="3406622"/>
            <a:ext cx="2444316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396536" y="5408349"/>
            <a:ext cx="2444316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abbab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abaab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3.7037E-6 L -0.00972 -0.9680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6" y="-4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96296E-6 L -0.29895 0.00277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48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22222E-6 L -0.00781 -0.80856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-40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0 L -0.29114 -0.00185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L -0.00191 -0.62152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" y="-3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7037E-7 L -0.28333 0.0094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67" y="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www.antikvariatik.cz/fotovelke/33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37668"/>
            <a:ext cx="3816424" cy="57755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5292080" y="2060848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Píseň o Viktorce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6381328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 smtClean="0"/>
              <a:t>http://www.</a:t>
            </a:r>
            <a:r>
              <a:rPr lang="cs-CZ" sz="400" dirty="0" err="1" smtClean="0"/>
              <a:t>google.cz</a:t>
            </a:r>
            <a:r>
              <a:rPr lang="cs-CZ" sz="400" dirty="0" smtClean="0"/>
              <a:t>/</a:t>
            </a:r>
            <a:r>
              <a:rPr lang="cs-CZ" sz="400" dirty="0" err="1" smtClean="0"/>
              <a:t>imgres</a:t>
            </a:r>
            <a:r>
              <a:rPr lang="cs-CZ" sz="400" dirty="0" smtClean="0"/>
              <a:t>?q=</a:t>
            </a:r>
            <a:r>
              <a:rPr lang="cs-CZ" sz="400" dirty="0" err="1" smtClean="0"/>
              <a:t>jaroslav</a:t>
            </a:r>
            <a:r>
              <a:rPr lang="cs-CZ" sz="400" dirty="0" smtClean="0"/>
              <a:t>+</a:t>
            </a:r>
            <a:r>
              <a:rPr lang="cs-CZ" sz="400" dirty="0" err="1" smtClean="0"/>
              <a:t>seifert</a:t>
            </a:r>
            <a:r>
              <a:rPr lang="cs-CZ" sz="400" dirty="0" smtClean="0"/>
              <a:t>+p%C3%</a:t>
            </a:r>
            <a:r>
              <a:rPr lang="cs-CZ" sz="400" dirty="0" err="1" smtClean="0"/>
              <a:t>ADse</a:t>
            </a:r>
            <a:r>
              <a:rPr lang="cs-CZ" sz="400" dirty="0" smtClean="0"/>
              <a:t>%C5%88+o+</a:t>
            </a:r>
            <a:r>
              <a:rPr lang="cs-CZ" sz="400" dirty="0" err="1" smtClean="0"/>
              <a:t>viktorce</a:t>
            </a:r>
            <a:r>
              <a:rPr lang="cs-CZ" sz="400" dirty="0" smtClean="0"/>
              <a:t>&amp;</a:t>
            </a:r>
            <a:r>
              <a:rPr lang="cs-CZ" sz="400" dirty="0" err="1" smtClean="0"/>
              <a:t>num</a:t>
            </a:r>
            <a:r>
              <a:rPr lang="cs-CZ" sz="400" dirty="0" smtClean="0"/>
              <a:t>=10&amp;</a:t>
            </a:r>
            <a:r>
              <a:rPr lang="cs-CZ" sz="400" dirty="0" err="1" smtClean="0"/>
              <a:t>hl</a:t>
            </a:r>
            <a:r>
              <a:rPr lang="cs-CZ" sz="400" dirty="0" smtClean="0"/>
              <a:t>=</a:t>
            </a:r>
            <a:r>
              <a:rPr lang="cs-CZ" sz="400" dirty="0" err="1" smtClean="0"/>
              <a:t>cs</a:t>
            </a:r>
            <a:r>
              <a:rPr lang="cs-CZ" sz="400" dirty="0" smtClean="0"/>
              <a:t>&amp;</a:t>
            </a:r>
            <a:r>
              <a:rPr lang="cs-CZ" sz="400" dirty="0" err="1" smtClean="0"/>
              <a:t>tbo</a:t>
            </a:r>
            <a:r>
              <a:rPr lang="cs-CZ" sz="400" dirty="0" smtClean="0"/>
              <a:t>=d&amp;</a:t>
            </a:r>
            <a:r>
              <a:rPr lang="cs-CZ" sz="400" dirty="0" err="1" smtClean="0"/>
              <a:t>biw</a:t>
            </a:r>
            <a:r>
              <a:rPr lang="cs-CZ" sz="400" dirty="0" smtClean="0"/>
              <a:t>=1366&amp;</a:t>
            </a:r>
            <a:r>
              <a:rPr lang="cs-CZ" sz="400" dirty="0" err="1" smtClean="0"/>
              <a:t>bih</a:t>
            </a:r>
            <a:r>
              <a:rPr lang="cs-CZ" sz="400" dirty="0" smtClean="0"/>
              <a:t>=667&amp;</a:t>
            </a:r>
            <a:r>
              <a:rPr lang="cs-CZ" sz="400" dirty="0" err="1" smtClean="0"/>
              <a:t>tbm</a:t>
            </a:r>
            <a:r>
              <a:rPr lang="cs-CZ" sz="400" dirty="0" smtClean="0"/>
              <a:t>=</a:t>
            </a:r>
            <a:r>
              <a:rPr lang="cs-CZ" sz="400" dirty="0" err="1" smtClean="0"/>
              <a:t>isch</a:t>
            </a:r>
            <a:r>
              <a:rPr lang="cs-CZ" sz="400" dirty="0" smtClean="0"/>
              <a:t>&amp;</a:t>
            </a:r>
            <a:r>
              <a:rPr lang="cs-CZ" sz="400" dirty="0" err="1" smtClean="0"/>
              <a:t>tbnid</a:t>
            </a:r>
            <a:r>
              <a:rPr lang="cs-CZ" sz="400" dirty="0" smtClean="0"/>
              <a:t>=8l_jDiU8IJEV_M:&amp;</a:t>
            </a:r>
            <a:r>
              <a:rPr lang="cs-CZ" sz="400" dirty="0" err="1" smtClean="0"/>
              <a:t>imgrefurl</a:t>
            </a:r>
            <a:r>
              <a:rPr lang="cs-CZ" sz="400" dirty="0" smtClean="0"/>
              <a:t>=http://www.</a:t>
            </a:r>
            <a:r>
              <a:rPr lang="cs-CZ" sz="400" dirty="0" err="1" smtClean="0"/>
              <a:t>antikvariatik.cz</a:t>
            </a:r>
            <a:r>
              <a:rPr lang="cs-CZ" sz="400" dirty="0" smtClean="0"/>
              <a:t>/</a:t>
            </a:r>
            <a:r>
              <a:rPr lang="cs-CZ" sz="400" dirty="0" err="1" smtClean="0"/>
              <a:t>pisen</a:t>
            </a:r>
            <a:r>
              <a:rPr lang="cs-CZ" sz="400" dirty="0" smtClean="0"/>
              <a:t>-o-</a:t>
            </a:r>
            <a:r>
              <a:rPr lang="cs-CZ" sz="400" dirty="0" err="1" smtClean="0"/>
              <a:t>viktorce</a:t>
            </a:r>
            <a:r>
              <a:rPr lang="cs-CZ" sz="400" dirty="0" smtClean="0"/>
              <a:t>-3355&amp;</a:t>
            </a:r>
            <a:r>
              <a:rPr lang="cs-CZ" sz="400" dirty="0" err="1" smtClean="0"/>
              <a:t>docid</a:t>
            </a:r>
            <a:r>
              <a:rPr lang="cs-CZ" sz="400" dirty="0" smtClean="0"/>
              <a:t>=KNJmi7sBWZWtzM&amp;</a:t>
            </a:r>
            <a:r>
              <a:rPr lang="cs-CZ" sz="400" dirty="0" err="1" smtClean="0"/>
              <a:t>imgurl</a:t>
            </a:r>
            <a:r>
              <a:rPr lang="cs-CZ" sz="400" dirty="0" smtClean="0"/>
              <a:t>=http://www.</a:t>
            </a:r>
            <a:r>
              <a:rPr lang="cs-CZ" sz="400" dirty="0" err="1" smtClean="0"/>
              <a:t>antikvariatik.cz</a:t>
            </a:r>
            <a:r>
              <a:rPr lang="cs-CZ" sz="400" dirty="0" smtClean="0"/>
              <a:t>/</a:t>
            </a:r>
            <a:r>
              <a:rPr lang="cs-CZ" sz="400" dirty="0" err="1" smtClean="0"/>
              <a:t>fotovelke</a:t>
            </a:r>
            <a:r>
              <a:rPr lang="cs-CZ" sz="400" dirty="0" smtClean="0"/>
              <a:t>/3355.jpg&amp;w=300&amp;h=454&amp;</a:t>
            </a:r>
            <a:r>
              <a:rPr lang="cs-CZ" sz="400" dirty="0" err="1" smtClean="0"/>
              <a:t>ei</a:t>
            </a:r>
            <a:r>
              <a:rPr lang="cs-CZ" sz="400" dirty="0" smtClean="0"/>
              <a:t>=7zm1UIKMJ8Pd4QTzhoDIDQ&amp;zoom=1&amp;</a:t>
            </a:r>
            <a:r>
              <a:rPr lang="cs-CZ" sz="400" dirty="0" err="1" smtClean="0"/>
              <a:t>iact</a:t>
            </a:r>
            <a:r>
              <a:rPr lang="cs-CZ" sz="400" dirty="0" smtClean="0"/>
              <a:t>=</a:t>
            </a:r>
            <a:r>
              <a:rPr lang="cs-CZ" sz="400" dirty="0" err="1" smtClean="0"/>
              <a:t>hc</a:t>
            </a:r>
            <a:r>
              <a:rPr lang="cs-CZ" sz="400" dirty="0" smtClean="0"/>
              <a:t>&amp;</a:t>
            </a:r>
            <a:r>
              <a:rPr lang="cs-CZ" sz="400" dirty="0" err="1" smtClean="0"/>
              <a:t>vpx</a:t>
            </a:r>
            <a:r>
              <a:rPr lang="cs-CZ" sz="400" dirty="0" smtClean="0"/>
              <a:t>=66&amp;</a:t>
            </a:r>
            <a:r>
              <a:rPr lang="cs-CZ" sz="400" dirty="0" err="1" smtClean="0"/>
              <a:t>vpy</a:t>
            </a:r>
            <a:r>
              <a:rPr lang="cs-CZ" sz="400" dirty="0" smtClean="0"/>
              <a:t>=106&amp;dur=1348&amp;</a:t>
            </a:r>
            <a:r>
              <a:rPr lang="cs-CZ" sz="400" dirty="0" err="1" smtClean="0"/>
              <a:t>hovh</a:t>
            </a:r>
            <a:r>
              <a:rPr lang="cs-CZ" sz="400" dirty="0" smtClean="0"/>
              <a:t>=276&amp;</a:t>
            </a:r>
            <a:r>
              <a:rPr lang="cs-CZ" sz="400" dirty="0" err="1" smtClean="0"/>
              <a:t>hovw</a:t>
            </a:r>
            <a:r>
              <a:rPr lang="cs-CZ" sz="400" dirty="0" smtClean="0"/>
              <a:t>=182&amp;</a:t>
            </a:r>
            <a:r>
              <a:rPr lang="cs-CZ" sz="400" dirty="0" err="1" smtClean="0"/>
              <a:t>tx</a:t>
            </a:r>
            <a:r>
              <a:rPr lang="cs-CZ" sz="400" dirty="0" smtClean="0"/>
              <a:t>=95&amp;ty=149&amp;</a:t>
            </a:r>
            <a:r>
              <a:rPr lang="cs-CZ" sz="400" dirty="0" err="1" smtClean="0"/>
              <a:t>sig</a:t>
            </a:r>
            <a:r>
              <a:rPr lang="cs-CZ" sz="400" dirty="0" smtClean="0"/>
              <a:t>=104127424430820676803&amp;</a:t>
            </a:r>
            <a:r>
              <a:rPr lang="cs-CZ" sz="400" dirty="0" err="1" smtClean="0"/>
              <a:t>sqi</a:t>
            </a:r>
            <a:r>
              <a:rPr lang="cs-CZ" sz="400" dirty="0" smtClean="0"/>
              <a:t>=2&amp;</a:t>
            </a:r>
            <a:r>
              <a:rPr lang="cs-CZ" sz="400" dirty="0" err="1" smtClean="0"/>
              <a:t>page</a:t>
            </a:r>
            <a:r>
              <a:rPr lang="cs-CZ" sz="400" dirty="0" smtClean="0"/>
              <a:t>=1&amp;</a:t>
            </a:r>
            <a:r>
              <a:rPr lang="cs-CZ" sz="400" dirty="0" err="1" smtClean="0"/>
              <a:t>tbnh</a:t>
            </a:r>
            <a:r>
              <a:rPr lang="cs-CZ" sz="400" dirty="0" smtClean="0"/>
              <a:t>=130&amp;</a:t>
            </a:r>
            <a:r>
              <a:rPr lang="cs-CZ" sz="400" dirty="0" err="1" smtClean="0"/>
              <a:t>tbnw</a:t>
            </a:r>
            <a:r>
              <a:rPr lang="cs-CZ" sz="400" dirty="0" smtClean="0"/>
              <a:t>=84&amp;start=0&amp;</a:t>
            </a:r>
            <a:r>
              <a:rPr lang="cs-CZ" sz="400" dirty="0" err="1" smtClean="0"/>
              <a:t>ndsp</a:t>
            </a:r>
            <a:r>
              <a:rPr lang="cs-CZ" sz="400" dirty="0" smtClean="0"/>
              <a:t>=33&amp;</a:t>
            </a:r>
            <a:r>
              <a:rPr lang="cs-CZ" sz="400" dirty="0" err="1" smtClean="0"/>
              <a:t>ved</a:t>
            </a:r>
            <a:r>
              <a:rPr lang="cs-CZ" sz="400" dirty="0" smtClean="0"/>
              <a:t>=1t:429,r:1,s:0,i:85</a:t>
            </a:r>
            <a:endParaRPr lang="cs-CZ" sz="4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Několik otázek na závěr…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556792"/>
            <a:ext cx="511256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1. Kolik bylo Seifertovi let, když získal Nobelovu cenu?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6176" y="1556792"/>
            <a:ext cx="2304256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83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6330" y="3099156"/>
            <a:ext cx="511256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/>
              <a:t>2</a:t>
            </a:r>
            <a:r>
              <a:rPr lang="cs-CZ" sz="2400" b="1" dirty="0" smtClean="0"/>
              <a:t>. Vyjmenuj sbírky básní, které Seifert napsal pro děti.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3099156"/>
            <a:ext cx="2304256" cy="132343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Maminka, Chlapec a hvězdy, Šel malíř chudě do světa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6712" y="4696172"/>
            <a:ext cx="511256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3. Jak se jmenuje Seifertovo jediné prozaické dílo?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4696172"/>
            <a:ext cx="2304256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Všecky krásy světa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998247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60032" y="836712"/>
            <a:ext cx="3816424" cy="397031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i="1" dirty="0" smtClean="0"/>
              <a:t>„Slečno, </a:t>
            </a:r>
            <a:r>
              <a:rPr lang="cs-CZ" sz="2800" i="1" dirty="0" err="1" smtClean="0"/>
              <a:t>slečno</a:t>
            </a:r>
            <a:r>
              <a:rPr lang="cs-CZ" sz="2800" i="1" dirty="0" smtClean="0"/>
              <a:t>, vy se mračíte,</a:t>
            </a:r>
            <a:br>
              <a:rPr lang="cs-CZ" sz="2800" i="1" dirty="0" smtClean="0"/>
            </a:br>
            <a:r>
              <a:rPr lang="cs-CZ" sz="2800" i="1" dirty="0" smtClean="0"/>
              <a:t>že po celý den vám pršelo?</a:t>
            </a:r>
            <a:br>
              <a:rPr lang="cs-CZ" sz="2800" i="1" dirty="0" smtClean="0"/>
            </a:br>
            <a:r>
              <a:rPr lang="cs-CZ" sz="2800" i="1" dirty="0" smtClean="0"/>
              <a:t>Co by měla říkat tamhle ta malá jepice,</a:t>
            </a:r>
            <a:br>
              <a:rPr lang="cs-CZ" sz="2800" i="1" dirty="0" smtClean="0"/>
            </a:br>
            <a:r>
              <a:rPr lang="cs-CZ" sz="2800" i="1" dirty="0" smtClean="0"/>
              <a:t>které pršelo po celý život?“</a:t>
            </a:r>
          </a:p>
          <a:p>
            <a:pPr algn="r"/>
            <a:r>
              <a:rPr lang="cs-CZ" sz="2800" dirty="0" smtClean="0"/>
              <a:t>J. Seifert</a:t>
            </a:r>
            <a:endParaRPr lang="cs-CZ" sz="2800" dirty="0"/>
          </a:p>
        </p:txBody>
      </p:sp>
      <p:pic>
        <p:nvPicPr>
          <p:cNvPr id="24578" name="Picture 2" descr="File:Jaroslav Seifert grave at Kralupy nad Vltavou cemetery CZ 00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76672"/>
            <a:ext cx="428625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251520" y="6381328"/>
            <a:ext cx="4464496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" dirty="0" smtClean="0"/>
              <a:t>http://commons.wikimedia.org/wiki/File:Jaroslav_Seifert_grave_at_Kralupy_nad_Vltavou_cemetery_CZ_0007.jpg</a:t>
            </a:r>
            <a:endParaRPr lang="cs-CZ" sz="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71934" y="5429264"/>
            <a:ext cx="414340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6600" b="1" dirty="0" smtClean="0"/>
              <a:t>KONEC</a:t>
            </a:r>
            <a:endParaRPr lang="cs-CZ" sz="6600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844824"/>
            <a:ext cx="7467600" cy="2620888"/>
          </a:xfrm>
          <a:solidFill>
            <a:schemeClr val="accent1">
              <a:lumMod val="60000"/>
              <a:lumOff val="40000"/>
            </a:schemeClr>
          </a:solidFill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2000" dirty="0" smtClean="0">
              <a:hlinkClick r:id="rId2"/>
            </a:endParaRPr>
          </a:p>
          <a:p>
            <a:r>
              <a:rPr lang="cs-CZ" sz="2800" dirty="0" smtClean="0">
                <a:hlinkClick r:id="rId2"/>
              </a:rPr>
              <a:t>www.wikipedia.cz</a:t>
            </a:r>
            <a:r>
              <a:rPr lang="cs-CZ" sz="2800" dirty="0" smtClean="0"/>
              <a:t> 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brazové materiály jsou citovány v průběhu prezentace (pod každým obrazem)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8951154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289</TotalTime>
  <Words>533</Words>
  <Application>Microsoft Office PowerPoint</Application>
  <PresentationFormat>Předvádění na obrazovce (4:3)</PresentationFormat>
  <Paragraphs>92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anotace</vt:lpstr>
      <vt:lpstr>Jaroslav seifert</vt:lpstr>
      <vt:lpstr>Život…</vt:lpstr>
      <vt:lpstr>Pro zajímavost:  NOBELOVA CENA</vt:lpstr>
      <vt:lpstr>Prezentace aplikace PowerPoint</vt:lpstr>
      <vt:lpstr>Prezentace aplikace PowerPoint</vt:lpstr>
      <vt:lpstr>Dílo</vt:lpstr>
      <vt:lpstr>Prezentace aplikace PowerPoint</vt:lpstr>
      <vt:lpstr>Prezentace aplikace PowerPoint</vt:lpstr>
      <vt:lpstr>Prezentace aplikace PowerPoint</vt:lpstr>
      <vt:lpstr>Prezentace aplikace PowerPoint</vt:lpstr>
      <vt:lpstr>Několik otázek na závěr…</vt:lpstr>
      <vt:lpstr>Prezentace aplikace PowerPoint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Jaroslav seifert</dc:title>
  <dc:creator>Admin</dc:creator>
  <cp:lastModifiedBy>Admin</cp:lastModifiedBy>
  <cp:revision>25</cp:revision>
  <dcterms:created xsi:type="dcterms:W3CDTF">2012-11-22T10:17:22Z</dcterms:created>
  <dcterms:modified xsi:type="dcterms:W3CDTF">2006-10-30T02:32:22Z</dcterms:modified>
</cp:coreProperties>
</file>