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6" r:id="rId4"/>
    <p:sldId id="257" r:id="rId5"/>
    <p:sldId id="258" r:id="rId6"/>
    <p:sldId id="262" r:id="rId7"/>
    <p:sldId id="261" r:id="rId8"/>
    <p:sldId id="263" r:id="rId9"/>
    <p:sldId id="264" r:id="rId10"/>
    <p:sldId id="265" r:id="rId11"/>
    <p:sldId id="266" r:id="rId12"/>
    <p:sldId id="259" r:id="rId13"/>
    <p:sldId id="268" r:id="rId14"/>
    <p:sldId id="267" r:id="rId15"/>
    <p:sldId id="270" r:id="rId16"/>
    <p:sldId id="269" r:id="rId17"/>
    <p:sldId id="260" r:id="rId18"/>
    <p:sldId id="273" r:id="rId19"/>
    <p:sldId id="27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8217F6-8131-42D8-ADB5-CD1F16E77228}" type="datetimeFigureOut">
              <a:rPr lang="cs-CZ" smtClean="0"/>
              <a:t>30.10.2006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6E3A5A8-FD7C-4DAB-9F55-6620BED180E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dejiny.ceskatelevize.cz/208552116230010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dejiny.ceskatelevize.cz/208552116230010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3/Cosmas-Chronica_Boemorum.jp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dejiny.ceskatelevize.cz/208552116230010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6789141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Naše nejstarší literární památky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9727887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11560" y="1484784"/>
            <a:ext cx="6480720" cy="4266808"/>
          </a:xfrm>
          <a:prstGeom prst="rect">
            <a:avLst/>
          </a:prstGeom>
          <a:solidFill>
            <a:schemeClr val="tx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000" dirty="0" smtClean="0"/>
          </a:p>
          <a:p>
            <a:r>
              <a:rPr lang="cs-CZ" sz="2800" dirty="0" smtClean="0"/>
              <a:t>Prezentace v PowerPointu přibližuje žákům problematiku nejstarších a nejvýznamnějších literárních děl, jež vznikla na našem území. Žáci si osvojí nejenom nejstarší české literární dějiny, ale i vybrané pojmy z literární teorie. V závěru je prezentace opatřena kontrolními otázkami pro žáky spolu s řešením.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0494212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305800" cy="1296144"/>
          </a:xfrm>
        </p:spPr>
        <p:txBody>
          <a:bodyPr/>
          <a:lstStyle/>
          <a:p>
            <a:r>
              <a:rPr lang="cs-CZ" dirty="0" smtClean="0"/>
              <a:t>Naše nejstarší literární památky</a:t>
            </a:r>
            <a:endParaRPr lang="cs-CZ" dirty="0"/>
          </a:p>
        </p:txBody>
      </p:sp>
      <p:pic>
        <p:nvPicPr>
          <p:cNvPr id="23554" name="Picture 2" descr="http://www.phil.muni.cz/clit/ekscl/iniciala_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060848"/>
            <a:ext cx="4248472" cy="44139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2627784" y="5805264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 smtClean="0"/>
              <a:t>http://www.</a:t>
            </a:r>
            <a:r>
              <a:rPr lang="cs-CZ" sz="500" dirty="0" err="1" smtClean="0"/>
              <a:t>google.cz</a:t>
            </a:r>
            <a:r>
              <a:rPr lang="cs-CZ" sz="500" dirty="0" smtClean="0"/>
              <a:t>/</a:t>
            </a:r>
            <a:r>
              <a:rPr lang="cs-CZ" sz="500" dirty="0" err="1" smtClean="0"/>
              <a:t>imgres</a:t>
            </a:r>
            <a:r>
              <a:rPr lang="cs-CZ" sz="500" dirty="0" smtClean="0"/>
              <a:t>?q=</a:t>
            </a:r>
            <a:r>
              <a:rPr lang="cs-CZ" sz="500" dirty="0" err="1" smtClean="0"/>
              <a:t>st</a:t>
            </a:r>
            <a:r>
              <a:rPr lang="cs-CZ" sz="500" dirty="0" smtClean="0"/>
              <a:t>%C5%99edov%C4%9Bk%C3%A1+literatura+%C4%8Desk%C3%A1&amp;</a:t>
            </a:r>
            <a:r>
              <a:rPr lang="cs-CZ" sz="500" dirty="0" err="1" smtClean="0"/>
              <a:t>num</a:t>
            </a:r>
            <a:r>
              <a:rPr lang="cs-CZ" sz="500" dirty="0" smtClean="0"/>
              <a:t>=10&amp;</a:t>
            </a:r>
            <a:r>
              <a:rPr lang="cs-CZ" sz="500" dirty="0" err="1" smtClean="0"/>
              <a:t>hl</a:t>
            </a:r>
            <a:r>
              <a:rPr lang="cs-CZ" sz="500" dirty="0" smtClean="0"/>
              <a:t>=</a:t>
            </a:r>
            <a:r>
              <a:rPr lang="cs-CZ" sz="500" dirty="0" err="1" smtClean="0"/>
              <a:t>cs</a:t>
            </a:r>
            <a:r>
              <a:rPr lang="cs-CZ" sz="500" dirty="0" smtClean="0"/>
              <a:t>&amp;</a:t>
            </a:r>
            <a:r>
              <a:rPr lang="cs-CZ" sz="500" dirty="0" err="1" smtClean="0"/>
              <a:t>tbo</a:t>
            </a:r>
            <a:r>
              <a:rPr lang="cs-CZ" sz="500" dirty="0" smtClean="0"/>
              <a:t>=d&amp;</a:t>
            </a:r>
            <a:r>
              <a:rPr lang="cs-CZ" sz="500" dirty="0" err="1" smtClean="0"/>
              <a:t>biw</a:t>
            </a:r>
            <a:r>
              <a:rPr lang="cs-CZ" sz="500" dirty="0" smtClean="0"/>
              <a:t>=1366&amp;</a:t>
            </a:r>
            <a:r>
              <a:rPr lang="cs-CZ" sz="500" dirty="0" err="1" smtClean="0"/>
              <a:t>bih</a:t>
            </a:r>
            <a:r>
              <a:rPr lang="cs-CZ" sz="500" dirty="0" smtClean="0"/>
              <a:t>=667&amp;</a:t>
            </a:r>
            <a:r>
              <a:rPr lang="cs-CZ" sz="500" dirty="0" err="1" smtClean="0"/>
              <a:t>tbm</a:t>
            </a:r>
            <a:r>
              <a:rPr lang="cs-CZ" sz="500" dirty="0" smtClean="0"/>
              <a:t>=</a:t>
            </a:r>
            <a:r>
              <a:rPr lang="cs-CZ" sz="500" dirty="0" err="1" smtClean="0"/>
              <a:t>isch</a:t>
            </a:r>
            <a:r>
              <a:rPr lang="cs-CZ" sz="500" dirty="0" smtClean="0"/>
              <a:t>&amp;</a:t>
            </a:r>
            <a:r>
              <a:rPr lang="cs-CZ" sz="500" dirty="0" err="1" smtClean="0"/>
              <a:t>tbnid</a:t>
            </a:r>
            <a:r>
              <a:rPr lang="cs-CZ" sz="500" dirty="0" smtClean="0"/>
              <a:t>=vIWGlApR20rqCM:&amp;</a:t>
            </a:r>
            <a:r>
              <a:rPr lang="cs-CZ" sz="500" dirty="0" err="1" smtClean="0"/>
              <a:t>imgrefurl</a:t>
            </a:r>
            <a:r>
              <a:rPr lang="cs-CZ" sz="500" dirty="0" smtClean="0"/>
              <a:t>=http://www.</a:t>
            </a:r>
            <a:r>
              <a:rPr lang="cs-CZ" sz="500" dirty="0" err="1" smtClean="0"/>
              <a:t>phil.muni.cz</a:t>
            </a:r>
            <a:r>
              <a:rPr lang="cs-CZ" sz="500" dirty="0" smtClean="0"/>
              <a:t>/</a:t>
            </a:r>
            <a:r>
              <a:rPr lang="cs-CZ" sz="500" dirty="0" err="1" smtClean="0"/>
              <a:t>clit</a:t>
            </a:r>
            <a:r>
              <a:rPr lang="cs-CZ" sz="500" dirty="0" smtClean="0"/>
              <a:t>/</a:t>
            </a:r>
            <a:r>
              <a:rPr lang="cs-CZ" sz="500" dirty="0" err="1" smtClean="0"/>
              <a:t>ekscl</a:t>
            </a:r>
            <a:r>
              <a:rPr lang="cs-CZ" sz="500" dirty="0" smtClean="0"/>
              <a:t>/&amp;</a:t>
            </a:r>
            <a:r>
              <a:rPr lang="cs-CZ" sz="500" dirty="0" err="1" smtClean="0"/>
              <a:t>docid</a:t>
            </a:r>
            <a:r>
              <a:rPr lang="cs-CZ" sz="500" dirty="0" smtClean="0"/>
              <a:t>=jvb3JOI0XUbHoM&amp;</a:t>
            </a:r>
            <a:r>
              <a:rPr lang="cs-CZ" sz="500" dirty="0" err="1" smtClean="0"/>
              <a:t>imgurl</a:t>
            </a:r>
            <a:r>
              <a:rPr lang="cs-CZ" sz="500" dirty="0" smtClean="0"/>
              <a:t>=http://www.</a:t>
            </a:r>
            <a:r>
              <a:rPr lang="cs-CZ" sz="500" dirty="0" err="1" smtClean="0"/>
              <a:t>phil.muni.cz</a:t>
            </a:r>
            <a:r>
              <a:rPr lang="cs-CZ" sz="500" dirty="0" smtClean="0"/>
              <a:t>/</a:t>
            </a:r>
            <a:r>
              <a:rPr lang="cs-CZ" sz="500" dirty="0" err="1" smtClean="0"/>
              <a:t>clit</a:t>
            </a:r>
            <a:r>
              <a:rPr lang="cs-CZ" sz="500" dirty="0" smtClean="0"/>
              <a:t>/</a:t>
            </a:r>
            <a:r>
              <a:rPr lang="cs-CZ" sz="500" dirty="0" err="1" smtClean="0"/>
              <a:t>ekscl</a:t>
            </a:r>
            <a:r>
              <a:rPr lang="cs-CZ" sz="500" dirty="0" smtClean="0"/>
              <a:t>/</a:t>
            </a:r>
            <a:r>
              <a:rPr lang="cs-CZ" sz="500" dirty="0" err="1" smtClean="0"/>
              <a:t>iniciala</a:t>
            </a:r>
            <a:r>
              <a:rPr lang="cs-CZ" sz="500" dirty="0" smtClean="0"/>
              <a:t>_</a:t>
            </a:r>
            <a:r>
              <a:rPr lang="cs-CZ" sz="500" dirty="0" err="1" smtClean="0"/>
              <a:t>E.jpg</a:t>
            </a:r>
            <a:r>
              <a:rPr lang="cs-CZ" sz="500" dirty="0" smtClean="0"/>
              <a:t>&amp;w=462&amp;h=480&amp;</a:t>
            </a:r>
            <a:r>
              <a:rPr lang="cs-CZ" sz="500" dirty="0" err="1" smtClean="0"/>
              <a:t>ei</a:t>
            </a:r>
            <a:r>
              <a:rPr lang="cs-CZ" sz="500" dirty="0" smtClean="0"/>
              <a:t>=MfS0UNaLIorY4QSk3IG4Dg&amp;zoom=1&amp;</a:t>
            </a:r>
            <a:r>
              <a:rPr lang="cs-CZ" sz="500" dirty="0" err="1" smtClean="0"/>
              <a:t>iact</a:t>
            </a:r>
            <a:r>
              <a:rPr lang="cs-CZ" sz="500" dirty="0" smtClean="0"/>
              <a:t>=</a:t>
            </a:r>
            <a:r>
              <a:rPr lang="cs-CZ" sz="500" dirty="0" err="1" smtClean="0"/>
              <a:t>rc</a:t>
            </a:r>
            <a:r>
              <a:rPr lang="cs-CZ" sz="500" dirty="0" smtClean="0"/>
              <a:t>&amp;dur=0&amp;</a:t>
            </a:r>
            <a:r>
              <a:rPr lang="cs-CZ" sz="500" dirty="0" err="1" smtClean="0"/>
              <a:t>sig</a:t>
            </a:r>
            <a:r>
              <a:rPr lang="cs-CZ" sz="500" dirty="0" smtClean="0"/>
              <a:t>=104127424430820676803&amp;</a:t>
            </a:r>
            <a:r>
              <a:rPr lang="cs-CZ" sz="500" dirty="0" err="1" smtClean="0"/>
              <a:t>page</a:t>
            </a:r>
            <a:r>
              <a:rPr lang="cs-CZ" sz="500" dirty="0" smtClean="0"/>
              <a:t>=1&amp;</a:t>
            </a:r>
            <a:r>
              <a:rPr lang="cs-CZ" sz="500" dirty="0" err="1" smtClean="0"/>
              <a:t>tbnh</a:t>
            </a:r>
            <a:r>
              <a:rPr lang="cs-CZ" sz="500" dirty="0" smtClean="0"/>
              <a:t>=155&amp;</a:t>
            </a:r>
            <a:r>
              <a:rPr lang="cs-CZ" sz="500" dirty="0" err="1" smtClean="0"/>
              <a:t>tbnw</a:t>
            </a:r>
            <a:r>
              <a:rPr lang="cs-CZ" sz="500" dirty="0" smtClean="0"/>
              <a:t>=149&amp;start=0&amp;</a:t>
            </a:r>
            <a:r>
              <a:rPr lang="cs-CZ" sz="500" dirty="0" err="1" smtClean="0"/>
              <a:t>ndsp</a:t>
            </a:r>
            <a:r>
              <a:rPr lang="cs-CZ" sz="500" dirty="0" smtClean="0"/>
              <a:t>=18&amp;</a:t>
            </a:r>
            <a:r>
              <a:rPr lang="cs-CZ" sz="500" dirty="0" err="1" smtClean="0"/>
              <a:t>ved</a:t>
            </a:r>
            <a:r>
              <a:rPr lang="cs-CZ" sz="500" dirty="0" smtClean="0"/>
              <a:t>=1t:429,r:3,s:0,i:94&amp;</a:t>
            </a:r>
            <a:r>
              <a:rPr lang="cs-CZ" sz="500" dirty="0" err="1" smtClean="0"/>
              <a:t>tx</a:t>
            </a:r>
            <a:r>
              <a:rPr lang="cs-CZ" sz="500" dirty="0" smtClean="0"/>
              <a:t>=430&amp;ty=244</a:t>
            </a:r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solidFill>
            <a:schemeClr val="tx1">
              <a:lumMod val="85000"/>
            </a:schemeClr>
          </a:solidFill>
          <a:ln w="31750">
            <a:solidFill>
              <a:schemeClr val="bg1"/>
            </a:solidFill>
          </a:ln>
        </p:spPr>
        <p:txBody>
          <a:bodyPr/>
          <a:lstStyle/>
          <a:p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jsou psány </a:t>
            </a:r>
            <a:r>
              <a:rPr lang="cs-CZ" sz="2800" u="sng" dirty="0" smtClean="0">
                <a:solidFill>
                  <a:schemeClr val="bg1"/>
                </a:solidFill>
              </a:rPr>
              <a:t>staroslověnsky</a:t>
            </a:r>
            <a:r>
              <a:rPr lang="cs-CZ" sz="2800" dirty="0" smtClean="0">
                <a:solidFill>
                  <a:schemeClr val="bg1"/>
                </a:solidFill>
              </a:rPr>
              <a:t> (jazyk Velké Moravy), </a:t>
            </a:r>
            <a:r>
              <a:rPr lang="cs-CZ" sz="2800" u="sng" dirty="0" smtClean="0">
                <a:solidFill>
                  <a:schemeClr val="bg1"/>
                </a:solidFill>
              </a:rPr>
              <a:t>latinsky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u="sng" dirty="0" smtClean="0">
                <a:solidFill>
                  <a:schemeClr val="bg1"/>
                </a:solidFill>
              </a:rPr>
              <a:t>německy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u="sng" dirty="0" smtClean="0">
                <a:solidFill>
                  <a:schemeClr val="bg1"/>
                </a:solidFill>
              </a:rPr>
              <a:t>i česky</a:t>
            </a:r>
            <a:r>
              <a:rPr lang="cs-CZ" sz="2800" dirty="0" smtClean="0">
                <a:solidFill>
                  <a:schemeClr val="bg1"/>
                </a:solidFill>
              </a:rPr>
              <a:t> (od 14. století)</a:t>
            </a:r>
          </a:p>
          <a:p>
            <a:r>
              <a:rPr lang="cs-CZ" sz="2800" u="sng" dirty="0" smtClean="0">
                <a:solidFill>
                  <a:schemeClr val="bg1"/>
                </a:solidFill>
              </a:rPr>
              <a:t>často neznáme jméno autora</a:t>
            </a:r>
            <a:r>
              <a:rPr lang="cs-CZ" sz="2800" dirty="0" smtClean="0">
                <a:solidFill>
                  <a:schemeClr val="bg1"/>
                </a:solidFill>
              </a:rPr>
              <a:t> (autorem je člověk gramotný – představitel církve nebo vzdělané šlechty</a:t>
            </a:r>
          </a:p>
          <a:p>
            <a:r>
              <a:rPr lang="cs-CZ" sz="2800" u="sng" dirty="0" smtClean="0">
                <a:solidFill>
                  <a:schemeClr val="bg1"/>
                </a:solidFill>
              </a:rPr>
              <a:t>velmi často nejsou úplné</a:t>
            </a:r>
          </a:p>
          <a:p>
            <a:r>
              <a:rPr lang="cs-CZ" sz="2800" u="sng" dirty="0" smtClean="0">
                <a:solidFill>
                  <a:schemeClr val="bg1"/>
                </a:solidFill>
              </a:rPr>
              <a:t>próza jednoznačně převažuje nad poezií</a:t>
            </a:r>
            <a:r>
              <a:rPr lang="cs-CZ" sz="2800" dirty="0" smtClean="0">
                <a:solidFill>
                  <a:schemeClr val="bg1"/>
                </a:solidFill>
              </a:rPr>
              <a:t> a dramatem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Charakteristika…</a:t>
            </a:r>
            <a:endParaRPr lang="cs-CZ" sz="4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cs-CZ" sz="4800" dirty="0" smtClean="0"/>
              <a:t>Legenda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136904" cy="4680520"/>
          </a:xfrm>
          <a:solidFill>
            <a:schemeClr val="tx1">
              <a:lumMod val="85000"/>
            </a:schemeClr>
          </a:solidFill>
          <a:ln w="31750">
            <a:solidFill>
              <a:schemeClr val="bg1"/>
            </a:solidFill>
          </a:ln>
        </p:spPr>
        <p:txBody>
          <a:bodyPr>
            <a:normAutofit/>
          </a:bodyPr>
          <a:lstStyle/>
          <a:p>
            <a:endParaRPr lang="cs-CZ" sz="1200" b="1" dirty="0" smtClean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prozaické nebo veršované vyprávění o životě, zázracích a mučednické smrti církevních světců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naše nejznámější legendy:</a:t>
            </a:r>
          </a:p>
          <a:p>
            <a:pPr lvl="1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legenda o </a:t>
            </a:r>
            <a:r>
              <a:rPr lang="cs-CZ" sz="2800" b="1" dirty="0" smtClean="0">
                <a:solidFill>
                  <a:schemeClr val="bg1"/>
                </a:solidFill>
                <a:hlinkClick r:id="rId2"/>
              </a:rPr>
              <a:t>Cyrilovi a Metoději</a:t>
            </a:r>
            <a:r>
              <a:rPr lang="cs-CZ" sz="2800" dirty="0" smtClean="0">
                <a:solidFill>
                  <a:schemeClr val="bg1"/>
                </a:solidFill>
              </a:rPr>
              <a:t> – </a:t>
            </a:r>
            <a:r>
              <a:rPr lang="cs-CZ" dirty="0" smtClean="0">
                <a:solidFill>
                  <a:schemeClr val="bg1"/>
                </a:solidFill>
              </a:rPr>
              <a:t>staroslověnsky</a:t>
            </a:r>
            <a:endParaRPr lang="cs-CZ" sz="28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legenda o </a:t>
            </a:r>
            <a:r>
              <a:rPr lang="cs-CZ" sz="2800" b="1" dirty="0" smtClean="0">
                <a:solidFill>
                  <a:schemeClr val="bg1"/>
                </a:solidFill>
                <a:hlinkClick r:id="rId2"/>
              </a:rPr>
              <a:t>sv. Václavovi a Ludmile, bábě jeho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– latinsky</a:t>
            </a:r>
            <a:endParaRPr lang="cs-CZ" sz="2800" dirty="0" smtClean="0">
              <a:solidFill>
                <a:schemeClr val="bg1"/>
              </a:solidFill>
            </a:endParaRPr>
          </a:p>
          <a:p>
            <a:pPr lvl="1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legenda o sv. Kateřině </a:t>
            </a:r>
            <a:r>
              <a:rPr lang="cs-CZ" sz="2800" dirty="0" smtClean="0">
                <a:solidFill>
                  <a:schemeClr val="bg1"/>
                </a:solidFill>
              </a:rPr>
              <a:t>a</a:t>
            </a:r>
            <a:r>
              <a:rPr lang="cs-CZ" sz="2800" b="1" dirty="0" smtClean="0">
                <a:solidFill>
                  <a:schemeClr val="bg1"/>
                </a:solidFill>
              </a:rPr>
              <a:t> sv. Prokopovi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– česky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427984" y="1268760"/>
            <a:ext cx="4258816" cy="41715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u="sng" dirty="0" smtClean="0"/>
              <a:t>Bratři ze Soluně</a:t>
            </a:r>
            <a:r>
              <a:rPr lang="cs-CZ" b="1" dirty="0" smtClean="0"/>
              <a:t> </a:t>
            </a:r>
            <a:r>
              <a:rPr lang="cs-CZ" dirty="0" smtClean="0"/>
              <a:t>– mladší </a:t>
            </a:r>
            <a:r>
              <a:rPr lang="cs-CZ" b="1" dirty="0" smtClean="0"/>
              <a:t>Konstantin</a:t>
            </a:r>
            <a:r>
              <a:rPr lang="cs-CZ" dirty="0" smtClean="0"/>
              <a:t> (Cyril) s knihou v ruce a starší </a:t>
            </a:r>
            <a:r>
              <a:rPr lang="cs-CZ" b="1" dirty="0" smtClean="0"/>
              <a:t>Metoděj</a:t>
            </a:r>
            <a:r>
              <a:rPr lang="cs-CZ" dirty="0" smtClean="0"/>
              <a:t> (s arcibiskupskými insigniemi) </a:t>
            </a:r>
            <a:endParaRPr lang="cs-CZ" dirty="0"/>
          </a:p>
        </p:txBody>
      </p:sp>
      <p:pic>
        <p:nvPicPr>
          <p:cNvPr id="31746" name="Picture 2" descr="Soubor:Cyril and Methodi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20688"/>
            <a:ext cx="3362325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611560" y="6021288"/>
            <a:ext cx="3744416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http://cs.wikipedia.org/wiki/Soubor:Cyril_and_Methodius.jpg</a:t>
            </a:r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Soubor:Kyjevské list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052736"/>
            <a:ext cx="7620000" cy="5372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-243408"/>
            <a:ext cx="8229600" cy="1219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Ukázka staroslověnského textu psaného hlaholicí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6237312"/>
            <a:ext cx="6949280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>
                <a:solidFill>
                  <a:schemeClr val="bg1"/>
                </a:solidFill>
              </a:rPr>
              <a:t>http://cs.wikipedia.org/wiki/Soubor:Kyjevsk%C3%A9_listy.gif</a:t>
            </a:r>
            <a:endParaRPr lang="cs-CZ" sz="5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8024" y="2060848"/>
            <a:ext cx="3826768" cy="25873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Kníže </a:t>
            </a:r>
            <a:r>
              <a:rPr lang="cs-CZ" b="1" dirty="0" smtClean="0"/>
              <a:t>Václav</a:t>
            </a:r>
            <a:r>
              <a:rPr lang="cs-CZ" dirty="0" smtClean="0"/>
              <a:t> se svou babičkou z otcovy strany </a:t>
            </a:r>
            <a:r>
              <a:rPr lang="cs-CZ" b="1" dirty="0" smtClean="0"/>
              <a:t>Ludmilou</a:t>
            </a:r>
            <a:endParaRPr lang="cs-CZ" b="1" dirty="0"/>
          </a:p>
        </p:txBody>
      </p:sp>
      <p:pic>
        <p:nvPicPr>
          <p:cNvPr id="32770" name="Picture 2" descr="Soubor:Svaty Vaclav a Svata Ludmila - glass windo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80"/>
            <a:ext cx="3895725" cy="57054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6169517"/>
            <a:ext cx="4176464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http://cs.wikipedia.org/wiki/Soubor:Svaty_Vaclav_a_Svata_Ludmila_-_glass_window.jpg</a:t>
            </a:r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28. 9. 935 poslední den knížete Václava</a:t>
            </a:r>
            <a:endParaRPr lang="cs-CZ" dirty="0"/>
          </a:p>
        </p:txBody>
      </p:sp>
      <p:pic>
        <p:nvPicPr>
          <p:cNvPr id="33794" name="Picture 2" descr="Soubor:Zabójstwo Wacław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7620000" cy="44386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95536" y="6021288"/>
            <a:ext cx="8352928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http://cs.wikipedia.org/wiki/Soubor:Zab%C3%B3jstwo_Wac%C5%82awa.JPG</a:t>
            </a:r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0" y="2564904"/>
            <a:ext cx="3096344" cy="201128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Svatý Václav </a:t>
            </a:r>
            <a:r>
              <a:rPr lang="cs-CZ" dirty="0" smtClean="0"/>
              <a:t>– symbol české státnosti</a:t>
            </a:r>
            <a:endParaRPr lang="cs-CZ" dirty="0"/>
          </a:p>
        </p:txBody>
      </p:sp>
      <p:pic>
        <p:nvPicPr>
          <p:cNvPr id="34820" name="Picture 4" descr="Soubor:Wenceslaus I Duke of Bohemia equestrian statue in Prague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1113" y="188640"/>
            <a:ext cx="3225718" cy="64087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115616" y="5934670"/>
            <a:ext cx="3960440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http://cs.wikipedia.org/wiki/Soubor:Wenceslaus_I_Duke_of_Bohemia_equestrian_statue_in_Prague_1.jpg</a:t>
            </a:r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File:Statuette de Sainte Catherine XV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620688"/>
            <a:ext cx="2733675" cy="57054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52908" y="6034697"/>
            <a:ext cx="3672408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http://commons.wikimedia.org/wiki/File:Statuette_de_Sainte_Catherine_XVIe.jpg?uselang=cs</a:t>
            </a:r>
            <a:endParaRPr lang="cs-CZ" sz="500" dirty="0"/>
          </a:p>
        </p:txBody>
      </p:sp>
      <p:pic>
        <p:nvPicPr>
          <p:cNvPr id="35844" name="Picture 4" descr="Soubor:Nepomucky2-20061.jpg"/>
          <p:cNvPicPr>
            <a:picLocks noChangeAspect="1" noChangeArrowheads="1"/>
          </p:cNvPicPr>
          <p:nvPr/>
        </p:nvPicPr>
        <p:blipFill>
          <a:blip r:embed="rId3" cstate="print"/>
          <a:srcRect l="24570" t="31500" r="30071"/>
          <a:stretch>
            <a:fillRect/>
          </a:stretch>
        </p:blipFill>
        <p:spPr bwMode="auto">
          <a:xfrm>
            <a:off x="1187624" y="692696"/>
            <a:ext cx="2554680" cy="578700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7544" y="6119336"/>
            <a:ext cx="3816424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http://cs.wikipedia.org/wiki/Soubor:Nepomucky2-20061.jpg</a:t>
            </a:r>
            <a:endParaRPr lang="cs-CZ" sz="5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43408"/>
            <a:ext cx="8229600" cy="1219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Svatý Prokop a svatá Kateřina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Kronika</a:t>
            </a:r>
            <a:endParaRPr lang="cs-CZ" sz="4800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1">
              <a:lumMod val="85000"/>
            </a:schemeClr>
          </a:solidFill>
          <a:ln w="31750"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prozaický nebo veršovaný útvar, který zaznamenává dějinné události v chronologickém (časovém) sledu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nejznámější české kroniky:</a:t>
            </a:r>
          </a:p>
          <a:p>
            <a:pPr lvl="1">
              <a:buFont typeface="Courier New" pitchFamily="49" charset="0"/>
              <a:buChar char="o"/>
            </a:pPr>
            <a:r>
              <a:rPr lang="cs-CZ" b="1" u="sng" dirty="0" smtClean="0">
                <a:solidFill>
                  <a:schemeClr val="bg1"/>
                </a:solidFill>
                <a:hlinkClick r:id="rId2"/>
              </a:rPr>
              <a:t>Kronika česká</a:t>
            </a:r>
            <a:r>
              <a:rPr lang="cs-CZ" dirty="0" smtClean="0">
                <a:solidFill>
                  <a:schemeClr val="bg1"/>
                </a:solidFill>
              </a:rPr>
              <a:t> z 12. stol., psána latinsky, autorem </a:t>
            </a:r>
            <a:r>
              <a:rPr lang="cs-CZ" u="sng" dirty="0" smtClean="0">
                <a:solidFill>
                  <a:schemeClr val="bg1"/>
                </a:solidFill>
              </a:rPr>
              <a:t>KOSMAS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</a:rPr>
              <a:t>tzv. </a:t>
            </a:r>
            <a:r>
              <a:rPr lang="cs-CZ" b="1" u="sng" dirty="0" smtClean="0">
                <a:solidFill>
                  <a:schemeClr val="bg1"/>
                </a:solidFill>
              </a:rPr>
              <a:t>Dalimilova kronika</a:t>
            </a:r>
            <a:r>
              <a:rPr lang="cs-CZ" dirty="0" smtClean="0">
                <a:solidFill>
                  <a:schemeClr val="bg1"/>
                </a:solidFill>
              </a:rPr>
              <a:t> z 14. století, psána česky, veršovaná, </a:t>
            </a:r>
            <a:r>
              <a:rPr lang="cs-CZ" u="sng" dirty="0" smtClean="0">
                <a:solidFill>
                  <a:schemeClr val="bg1"/>
                </a:solidFill>
              </a:rPr>
              <a:t>autor neznámý</a:t>
            </a:r>
          </a:p>
          <a:p>
            <a:pPr lvl="1">
              <a:buFont typeface="Courier New" pitchFamily="49" charset="0"/>
              <a:buChar char="o"/>
            </a:pPr>
            <a:r>
              <a:rPr lang="cs-CZ" b="1" u="sng" dirty="0" smtClean="0">
                <a:solidFill>
                  <a:schemeClr val="bg1"/>
                </a:solidFill>
              </a:rPr>
              <a:t>Zbraslavská kronika</a:t>
            </a:r>
            <a:r>
              <a:rPr lang="cs-CZ" dirty="0" smtClean="0">
                <a:solidFill>
                  <a:schemeClr val="bg1"/>
                </a:solidFill>
              </a:rPr>
              <a:t> z 14. století, psána latinsky, autoři opati kláštera na Zbraslavi </a:t>
            </a:r>
            <a:r>
              <a:rPr lang="cs-CZ" u="sng" dirty="0" smtClean="0">
                <a:solidFill>
                  <a:schemeClr val="bg1"/>
                </a:solidFill>
              </a:rPr>
              <a:t>OTA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u="sng" dirty="0" smtClean="0">
                <a:solidFill>
                  <a:schemeClr val="bg1"/>
                </a:solidFill>
              </a:rPr>
              <a:t>PETR ŽITAVSKÝ</a:t>
            </a:r>
            <a:endParaRPr lang="cs-CZ" u="sng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Soubor:Kosm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0648"/>
            <a:ext cx="3456384" cy="48945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24" name="Picture 4" descr="Soubor:Cosmas-Chronica Boemorum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60648"/>
            <a:ext cx="3914775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755576" y="4869160"/>
            <a:ext cx="3456384" cy="169277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KOSMAS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 ukázka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 jeho kroniky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30" y="4581128"/>
            <a:ext cx="3384376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http://cs.wikipedia.org/wiki/Soubor:Kosmas.jpg</a:t>
            </a:r>
            <a:endParaRPr lang="cs-CZ" sz="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5949280"/>
            <a:ext cx="4032448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http://cs.wikipedia.org/wiki/Soubor:Cosmas-Chronica_Boemorum.jpg</a:t>
            </a:r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Ilustrace z Dalimilovy kroniky</a:t>
            </a:r>
            <a:endParaRPr lang="cs-CZ" dirty="0"/>
          </a:p>
        </p:txBody>
      </p:sp>
      <p:pic>
        <p:nvPicPr>
          <p:cNvPr id="37890" name="Picture 2" descr="File:Dalimilova kronika parizsky fragme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00808"/>
            <a:ext cx="7620000" cy="42195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755576" y="5877272"/>
            <a:ext cx="7632848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http://commons.wikimedia.org/wiki/File:Dalimilova_kronika_parizsky_fragment.jpg?uselang=cs</a:t>
            </a:r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File:Kuba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92696"/>
            <a:ext cx="8198664" cy="54726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52400"/>
            <a:ext cx="7427168" cy="1548408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Zbraslavský klášter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6093296"/>
            <a:ext cx="7992888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http://commons.wikimedia.org/wiki/File:Kuba2.jpg?uselang=cs</a:t>
            </a:r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Ilustrace Zbraslavské kroniky</a:t>
            </a:r>
            <a:endParaRPr lang="cs-CZ" dirty="0"/>
          </a:p>
        </p:txBody>
      </p:sp>
      <p:pic>
        <p:nvPicPr>
          <p:cNvPr id="38914" name="Picture 2" descr="Soubor:Premyslovci premyslov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484784"/>
            <a:ext cx="6208762" cy="46622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1691680" y="6211669"/>
            <a:ext cx="7272808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http://cs.wikipedia.org/wiki/Soubor:Premyslovci_premyslovci.jpg</a:t>
            </a:r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147248" cy="4137248"/>
          </a:xfrm>
          <a:solidFill>
            <a:schemeClr val="tx1">
              <a:lumMod val="85000"/>
            </a:schemeClr>
          </a:solidFill>
          <a:ln w="31750">
            <a:solidFill>
              <a:schemeClr val="bg1"/>
            </a:solidFill>
          </a:ln>
        </p:spPr>
        <p:txBody>
          <a:bodyPr>
            <a:normAutofit/>
          </a:bodyPr>
          <a:lstStyle/>
          <a:p>
            <a:endParaRPr lang="cs-CZ" sz="1200" dirty="0" smtClean="0"/>
          </a:p>
          <a:p>
            <a:r>
              <a:rPr lang="cs-CZ" sz="2800" dirty="0" smtClean="0">
                <a:solidFill>
                  <a:schemeClr val="bg1"/>
                </a:solidFill>
              </a:rPr>
              <a:t>unikátem mezi středověkou literaturou je latinské memoárové dílo </a:t>
            </a:r>
            <a:r>
              <a:rPr lang="cs-CZ" sz="2800" b="1" u="sng" dirty="0" smtClean="0">
                <a:solidFill>
                  <a:schemeClr val="bg1"/>
                </a:solidFill>
              </a:rPr>
              <a:t>Vita </a:t>
            </a:r>
            <a:r>
              <a:rPr lang="cs-CZ" sz="2800" b="1" u="sng" dirty="0" err="1" smtClean="0">
                <a:solidFill>
                  <a:schemeClr val="bg1"/>
                </a:solidFill>
              </a:rPr>
              <a:t>Caroli</a:t>
            </a:r>
            <a:r>
              <a:rPr lang="cs-CZ" sz="2800" b="1" u="sng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(Karlův životopis), 						jejímž autorem 						je český král a 						římský císař 						</a:t>
            </a:r>
            <a:r>
              <a:rPr lang="cs-CZ" sz="2800" b="1" dirty="0" smtClean="0">
                <a:solidFill>
                  <a:schemeClr val="bg1"/>
                </a:solidFill>
              </a:rPr>
              <a:t>Karel IV.</a:t>
            </a:r>
            <a:r>
              <a:rPr lang="cs-CZ" sz="2800" dirty="0" smtClean="0">
                <a:solidFill>
                  <a:schemeClr val="bg1"/>
                </a:solidFill>
              </a:rPr>
              <a:t> o 							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Karlově dětství						 a mládí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Životopis (autobiografie, memoáry)</a:t>
            </a:r>
            <a:endParaRPr lang="cs-CZ" dirty="0"/>
          </a:p>
        </p:txBody>
      </p:sp>
      <p:pic>
        <p:nvPicPr>
          <p:cNvPr id="27650" name="Picture 2" descr="File:KAREL4 pouceninastupcu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780928"/>
            <a:ext cx="5358362" cy="37910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67544" y="6309320"/>
            <a:ext cx="5256584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http://commons.wikimedia.org/wiki/File:KAREL4_pouceninastupcum.jpg?uselang=cs</a:t>
            </a:r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/>
          <a:lstStyle/>
          <a:p>
            <a:r>
              <a:rPr lang="cs-CZ" dirty="0" smtClean="0"/>
              <a:t>Několik otázek na závěr…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582" y="1268760"/>
            <a:ext cx="51125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1. Uveď synonyma pro vlastní životopis.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1292966"/>
            <a:ext cx="230425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utobiografie, memoár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2827" y="2326233"/>
            <a:ext cx="51125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/>
              <a:t>2</a:t>
            </a:r>
            <a:r>
              <a:rPr lang="cs-CZ" sz="2400" b="1" dirty="0" smtClean="0"/>
              <a:t>. Jak se jmenuje první česká kronika.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48367" y="2331430"/>
            <a:ext cx="2304256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Kronika </a:t>
            </a:r>
            <a:r>
              <a:rPr lang="cs-CZ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třč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Dalimila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582" y="3384057"/>
            <a:ext cx="51125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3. Kdo je autorem nejstarší české kroniky.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48367" y="3398212"/>
            <a:ext cx="230425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Kosmas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2827" y="4419173"/>
            <a:ext cx="51125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/>
              <a:t>4</a:t>
            </a:r>
            <a:r>
              <a:rPr lang="cs-CZ" sz="2400" b="1" dirty="0" smtClean="0"/>
              <a:t>. Kdo vždy bývá hlavním hrdinou legendy.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48367" y="4419173"/>
            <a:ext cx="230425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světec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2827" y="5517232"/>
            <a:ext cx="5112568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/>
              <a:t>5</a:t>
            </a:r>
            <a:r>
              <a:rPr lang="cs-CZ" sz="2400" b="1" dirty="0" smtClean="0"/>
              <a:t>. Jakým jazykem se mluvilo, jakým písmem se psalo na Velké Moravě a komu za to vděčíme.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48367" y="5517232"/>
            <a:ext cx="2304256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taroslověnština, hlaholice, Konstantin a Metoděj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5355329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6347048" cy="2625080"/>
          </a:xfrm>
          <a:solidFill>
            <a:schemeClr val="tx1">
              <a:lumMod val="85000"/>
            </a:schemeClr>
          </a:solidFill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1800" dirty="0" smtClean="0">
              <a:hlinkClick r:id="rId2"/>
            </a:endParaRPr>
          </a:p>
          <a:p>
            <a:r>
              <a:rPr lang="cs-CZ" sz="2800" dirty="0" smtClean="0">
                <a:hlinkClick r:id="rId2"/>
              </a:rPr>
              <a:t>www.wikipedia.cz</a:t>
            </a:r>
            <a:endParaRPr lang="cs-CZ" sz="2800" dirty="0" smtClean="0"/>
          </a:p>
          <a:p>
            <a:r>
              <a:rPr lang="cs-CZ" sz="2800" dirty="0">
                <a:solidFill>
                  <a:schemeClr val="bg1"/>
                </a:solidFill>
              </a:rPr>
              <a:t>obrazové materiály jsou citovány v průběhu prezentace (pod každým obrazem)</a:t>
            </a:r>
          </a:p>
          <a:p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1960" y="5085184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endParaRPr lang="cs-CZ" sz="7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137</TotalTime>
  <Words>497</Words>
  <Application>Microsoft Office PowerPoint</Application>
  <PresentationFormat>Předvádění na obrazovce (4:3)</PresentationFormat>
  <Paragraphs>84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Papír</vt:lpstr>
      <vt:lpstr>Prezentace aplikace PowerPoint</vt:lpstr>
      <vt:lpstr>Anotace</vt:lpstr>
      <vt:lpstr>Naše nejstarší literární památky</vt:lpstr>
      <vt:lpstr>Charakteristika…</vt:lpstr>
      <vt:lpstr>Legenda</vt:lpstr>
      <vt:lpstr>Bratři ze Soluně – mladší Konstantin (Cyril) s knihou v ruce a starší Metoděj (s arcibiskupskými insigniemi) </vt:lpstr>
      <vt:lpstr>Ukázka staroslověnského textu psaného hlaholicí</vt:lpstr>
      <vt:lpstr>Kníže Václav se svou babičkou z otcovy strany Ludmilou</vt:lpstr>
      <vt:lpstr>28. 9. 935 poslední den knížete Václava</vt:lpstr>
      <vt:lpstr>Svatý Václav – symbol české státnosti</vt:lpstr>
      <vt:lpstr>Svatý Prokop a svatá Kateřina</vt:lpstr>
      <vt:lpstr>Kronika</vt:lpstr>
      <vt:lpstr>Prezentace aplikace PowerPoint</vt:lpstr>
      <vt:lpstr>Ilustrace z Dalimilovy kroniky</vt:lpstr>
      <vt:lpstr>Zbraslavský klášter</vt:lpstr>
      <vt:lpstr>Ilustrace Zbraslavské kroniky</vt:lpstr>
      <vt:lpstr>Životopis (autobiografie, memoáry)</vt:lpstr>
      <vt:lpstr>Několik otázek na závěr…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nejstarší literární památky</dc:title>
  <dc:creator>Tomas</dc:creator>
  <cp:lastModifiedBy>Admin</cp:lastModifiedBy>
  <cp:revision>19</cp:revision>
  <dcterms:created xsi:type="dcterms:W3CDTF">2012-11-28T17:07:37Z</dcterms:created>
  <dcterms:modified xsi:type="dcterms:W3CDTF">2006-10-30T04:54:06Z</dcterms:modified>
</cp:coreProperties>
</file>