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70" r:id="rId2"/>
    <p:sldId id="271" r:id="rId3"/>
    <p:sldId id="256" r:id="rId4"/>
    <p:sldId id="261" r:id="rId5"/>
    <p:sldId id="262" r:id="rId6"/>
    <p:sldId id="258" r:id="rId7"/>
    <p:sldId id="263" r:id="rId8"/>
    <p:sldId id="264" r:id="rId9"/>
    <p:sldId id="259" r:id="rId10"/>
    <p:sldId id="260" r:id="rId11"/>
    <p:sldId id="257" r:id="rId12"/>
    <p:sldId id="265" r:id="rId13"/>
    <p:sldId id="266" r:id="rId14"/>
    <p:sldId id="267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BC3E37-A69E-4E44-9F1D-A5485F7748D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60BF8C-BAFC-4AC9-9B7B-59FC4106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753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renesan%C4%8Dn%C3%AD+literatura&amp;source=images&amp;cd=&amp;cad=rja&amp;docid=cyplyorgySpUKM&amp;tbnid=SS_MgJwRSjxSgM:&amp;ved=0CAUQjRw&amp;url=http://www.scena.cz/index.php?o=4&amp;c=15851&amp;r=11&amp;d=1&amp;ei=gz0TUe3pHajM0AW7toDoCQ&amp;bvm=bv.42080656,d.d2k&amp;psig=AFQjCNHrz7B-hWwSj-j2KXWxEgq0Ksp4hg&amp;ust=1360301719762629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Florencie&amp;source=images&amp;cd=&amp;cad=rja&amp;docid=19XwIgi4nKuy5M&amp;tbnid=yjhAGwU3bqTgsM:&amp;ved=0CAUQjRw&amp;url=http://www.sona-web.wz.cz/florencie.htm&amp;ei=2EMTUYWSLaO80QW7DQ&amp;bvm=bv.42080656,d.d2k&amp;psig=AFQjCNFPwpk2kDkLqFTBWkTIUwZkksoahg&amp;ust=1360303365387458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6/63/Michelangelos_David.jp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e/ec/Mona_Lisa,_by_Leonardo_da_Vinci,_from_C2RMF_retouched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5/57/Lady_with_an_Ermine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9/94/Sanzio_01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f/Buchdruck-15-jahrhundert_1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6/6f/Portrait_de_Dant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6/6a/Inferno_Canto_9_verses_124-126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d/db/Boccaccio_by_Morghe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e/eb/Title_page_The_Decameron_printed_by_Isaac_Iaggard_London_1620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5/59/Francesco_Petrarca0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//upload.wikimedia.org/wikipedia/commons/c/c3/Laura_as_Venus_and_Petrarch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7256698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Vendulka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Ottová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_jazyk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Renesanční italská literatura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24533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611560" y="1484784"/>
            <a:ext cx="7776864" cy="475252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100" dirty="0" smtClean="0"/>
          </a:p>
          <a:p>
            <a:r>
              <a:rPr lang="cs-CZ" sz="2800" dirty="0" smtClean="0"/>
              <a:t>Prezentace v PowerPointu seznamuje žáky s renesančním uměleckým slohem, jehož domovinou byl slunný Apeninský poloostrov. Žáci získají ucelenou představu jednak o charakteristických znacích renesance  jako takové, jednak o průkopnících renesanční literatury. Rozšíří rovněž svoje znalosti z literární teorie o pojmy novela a sonet.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94299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ttp://www.scena.cz/fota/db/cas4r112914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263" y="-6568"/>
            <a:ext cx="4808033" cy="68645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05064"/>
            <a:ext cx="7477220" cy="1470025"/>
          </a:xfrm>
        </p:spPr>
        <p:txBody>
          <a:bodyPr/>
          <a:lstStyle/>
          <a:p>
            <a:r>
              <a:rPr lang="cs-CZ" sz="80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enesanční italská </a:t>
            </a:r>
            <a:r>
              <a:rPr lang="cs-CZ" sz="48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iteratura</a:t>
            </a:r>
            <a:endParaRPr lang="cs-CZ" sz="44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6381328"/>
            <a:ext cx="44644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/>
              <a:t>http://www.google.cz/</a:t>
            </a:r>
            <a:r>
              <a:rPr lang="cs-CZ" sz="400" dirty="0" err="1"/>
              <a:t>search?hl</a:t>
            </a:r>
            <a:r>
              <a:rPr lang="cs-CZ" sz="400" dirty="0"/>
              <a:t>=</a:t>
            </a:r>
            <a:r>
              <a:rPr lang="cs-CZ" sz="400" dirty="0" err="1"/>
              <a:t>cs&amp;site</a:t>
            </a:r>
            <a:r>
              <a:rPr lang="cs-CZ" sz="400" dirty="0"/>
              <a:t>=</a:t>
            </a:r>
            <a:r>
              <a:rPr lang="cs-CZ" sz="400" dirty="0" err="1"/>
              <a:t>imghp&amp;tbm</a:t>
            </a:r>
            <a:r>
              <a:rPr lang="cs-CZ" sz="400" dirty="0"/>
              <a:t>=</a:t>
            </a:r>
            <a:r>
              <a:rPr lang="cs-CZ" sz="400" dirty="0" err="1"/>
              <a:t>isch&amp;source</a:t>
            </a:r>
            <a:r>
              <a:rPr lang="cs-CZ" sz="400" dirty="0"/>
              <a:t>=</a:t>
            </a:r>
            <a:r>
              <a:rPr lang="cs-CZ" sz="400" dirty="0" err="1"/>
              <a:t>hp&amp;biw</a:t>
            </a:r>
            <a:r>
              <a:rPr lang="cs-CZ" sz="400" dirty="0"/>
              <a:t>=1536&amp;bih=729&amp;q=renesan%C4%8Dn%C3%AD+literatura&amp;oq=renesan%C4%8Dn%C3%AD+l&amp;gs_l=img.1.0.0i24l10.2644.5586.0.8800.12.8.0.4.4.0.95.274.8.8.0...0.0...1ac.1.2.img.EL1ypHq4Ido#imgrc=SS_MgJwRSjxSgM%3A%3BcyplyorgySpUKM%3Bhttp%253A%252F%252Fwww.scena.cz%252Ffota%252Fdb%252Fcas4r1129141.jpg%3Bhttp%253A%252F%252Fwww.scena.cz%252Findex.php%253Fo%253D4%2526c%253D15851%2526r%253D11%2526d%253D1%3B690%3B986</a:t>
            </a:r>
          </a:p>
        </p:txBody>
      </p:sp>
    </p:spTree>
    <p:extLst>
      <p:ext uri="{BB962C8B-B14F-4D97-AF65-F5344CB8AC3E}">
        <p14:creationId xmlns:p14="http://schemas.microsoft.com/office/powerpoint/2010/main" val="3074977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675724"/>
            <a:ext cx="8964488" cy="924475"/>
          </a:xfrm>
        </p:spPr>
        <p:txBody>
          <a:bodyPr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Katedrála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Santa Maria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del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Fiore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 Florencii – </a:t>
            </a:r>
            <a:b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jedna z nejvýznamnějších staveb Filippa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Bruneleschiho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www.sona-web.wz.cz/img/florencie/florencie_cele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54"/>
            <a:ext cx="7776864" cy="4854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6093296"/>
            <a:ext cx="77768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/>
              <a:t>http://www.google.cz/</a:t>
            </a:r>
            <a:r>
              <a:rPr lang="cs-CZ" sz="500" dirty="0" err="1"/>
              <a:t>search?hl</a:t>
            </a:r>
            <a:r>
              <a:rPr lang="cs-CZ" sz="500" dirty="0"/>
              <a:t>=</a:t>
            </a:r>
            <a:r>
              <a:rPr lang="cs-CZ" sz="500" dirty="0" err="1"/>
              <a:t>cs&amp;site</a:t>
            </a:r>
            <a:r>
              <a:rPr lang="cs-CZ" sz="500" dirty="0"/>
              <a:t>=</a:t>
            </a:r>
            <a:r>
              <a:rPr lang="cs-CZ" sz="500" dirty="0" err="1"/>
              <a:t>imghp&amp;tbm</a:t>
            </a:r>
            <a:r>
              <a:rPr lang="cs-CZ" sz="500" dirty="0"/>
              <a:t>=</a:t>
            </a:r>
            <a:r>
              <a:rPr lang="cs-CZ" sz="500" dirty="0" err="1"/>
              <a:t>isch&amp;source</a:t>
            </a:r>
            <a:r>
              <a:rPr lang="cs-CZ" sz="500" dirty="0"/>
              <a:t>=</a:t>
            </a:r>
            <a:r>
              <a:rPr lang="cs-CZ" sz="500" dirty="0" err="1"/>
              <a:t>hp&amp;biw</a:t>
            </a:r>
            <a:r>
              <a:rPr lang="cs-CZ" sz="500" dirty="0"/>
              <a:t>=1536&amp;bih=729&amp;q=</a:t>
            </a:r>
            <a:r>
              <a:rPr lang="cs-CZ" sz="500" dirty="0" err="1"/>
              <a:t>Florencie&amp;oq</a:t>
            </a:r>
            <a:r>
              <a:rPr lang="cs-CZ" sz="500" dirty="0"/>
              <a:t>=</a:t>
            </a:r>
            <a:r>
              <a:rPr lang="cs-CZ" sz="500" dirty="0" err="1"/>
              <a:t>Florencie&amp;gs_l</a:t>
            </a:r>
            <a:r>
              <a:rPr lang="cs-CZ" sz="500" dirty="0"/>
              <a:t>=img.3..0l3j0i24l7.3590.5776.0.6090.9.9.0.0.0.0.117.869.7j2.9.0...0.0...1ac.1.2.img.cQX9z1_egiQ#imgrc=yjhAGwU3bqTgsM%3A%3B19XwIgi4nKuy5M%3Bhttp%253A%252F%252Fwww.sona-web.wz.cz%252Fimg%252Fflorencie%252Fflorencie_celek.jpg%3Bhttp%253A%252F%252Fwww.sona-web.wz.cz%252Fflorencie.htm%3B700%3B437</a:t>
            </a:r>
          </a:p>
        </p:txBody>
      </p:sp>
    </p:spTree>
    <p:extLst>
      <p:ext uri="{BB962C8B-B14F-4D97-AF65-F5344CB8AC3E}">
        <p14:creationId xmlns:p14="http://schemas.microsoft.com/office/powerpoint/2010/main" val="4003463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883038" cy="924475"/>
          </a:xfrm>
        </p:spPr>
        <p:txBody>
          <a:bodyPr/>
          <a:lstStyle/>
          <a:p>
            <a:pPr algn="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 DAVIDA,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Soubor:Michelangelos Davi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4149" y="692696"/>
            <a:ext cx="4286250" cy="571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611560" y="5533781"/>
            <a:ext cx="410445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/>
              <a:t>http://www.google.cz/</a:t>
            </a:r>
            <a:r>
              <a:rPr lang="cs-CZ" sz="500" dirty="0" err="1"/>
              <a:t>search?hl</a:t>
            </a:r>
            <a:r>
              <a:rPr lang="cs-CZ" sz="500" dirty="0"/>
              <a:t>=</a:t>
            </a:r>
            <a:r>
              <a:rPr lang="cs-CZ" sz="500" dirty="0" err="1"/>
              <a:t>cs&amp;site</a:t>
            </a:r>
            <a:r>
              <a:rPr lang="cs-CZ" sz="500" dirty="0"/>
              <a:t>=</a:t>
            </a:r>
            <a:r>
              <a:rPr lang="cs-CZ" sz="500" dirty="0" err="1"/>
              <a:t>imghp&amp;tbm</a:t>
            </a:r>
            <a:r>
              <a:rPr lang="cs-CZ" sz="500" dirty="0"/>
              <a:t>=</a:t>
            </a:r>
            <a:r>
              <a:rPr lang="cs-CZ" sz="500" dirty="0" err="1"/>
              <a:t>isch&amp;source</a:t>
            </a:r>
            <a:r>
              <a:rPr lang="cs-CZ" sz="500" dirty="0"/>
              <a:t>=</a:t>
            </a:r>
            <a:r>
              <a:rPr lang="cs-CZ" sz="500" dirty="0" err="1"/>
              <a:t>hp&amp;biw</a:t>
            </a:r>
            <a:r>
              <a:rPr lang="cs-CZ" sz="500" dirty="0"/>
              <a:t>=1536&amp;bih=729&amp;q=</a:t>
            </a:r>
            <a:r>
              <a:rPr lang="cs-CZ" sz="500" dirty="0" err="1"/>
              <a:t>socha+davida&amp;oq</a:t>
            </a:r>
            <a:r>
              <a:rPr lang="cs-CZ" sz="500" dirty="0"/>
              <a:t>=</a:t>
            </a:r>
            <a:r>
              <a:rPr lang="cs-CZ" sz="500" dirty="0" err="1"/>
              <a:t>socha+David&amp;gs_l</a:t>
            </a:r>
            <a:r>
              <a:rPr lang="cs-CZ" sz="500" dirty="0"/>
              <a:t>=img.3.0.0l3j0i24l3.2929.6100.0.9444.11.8.0.3.3.0.105.760.7j1.8.0...0.0...1ac.1.2.img.DJwf0bkywSs#imgrc=gNUsaZh4liuj7M%3A%3B0pkkfXTNKbiqkM%3Bhttp%253A%252F%252Fi.idnes.cz%252F10%252F082%252Forg%252FAHA352e5f_david.jpg%3Bhttp%253A%252F%252Fzpravy.idnes.cz%252Fgoliasove-se-hadaji-o-davida-patri-socha-italskemu-statu-ci-florencii-1j3-%252Fzahranicni.aspx%253Fc%253DA100817_080405_zahranicni_aha%3B919%3B1478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97271" y="1844824"/>
            <a:ext cx="33123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který </a:t>
            </a:r>
            <a:r>
              <a:rPr lang="cs-CZ" sz="2400" dirty="0"/>
              <a:t>přelstil a přemohl obávaného </a:t>
            </a:r>
            <a:r>
              <a:rPr lang="cs-CZ" sz="2400" dirty="0" smtClean="0"/>
              <a:t>Goliáše, </a:t>
            </a:r>
            <a:r>
              <a:rPr lang="cs-CZ" sz="2400" dirty="0"/>
              <a:t>od </a:t>
            </a:r>
            <a:r>
              <a:rPr lang="cs-CZ" sz="2400" dirty="0" smtClean="0"/>
              <a:t>MICHELANGELA BUONAROTTIHO je </a:t>
            </a:r>
            <a:r>
              <a:rPr lang="cs-CZ" sz="2400" dirty="0"/>
              <a:t>vysoká 410 cm (bez podstavce), </a:t>
            </a:r>
          </a:p>
          <a:p>
            <a:r>
              <a:rPr lang="cs-CZ" sz="2400" dirty="0"/>
              <a:t>je z mramoru, váží 18 tun </a:t>
            </a:r>
          </a:p>
          <a:p>
            <a:r>
              <a:rPr lang="cs-CZ" sz="2400" dirty="0"/>
              <a:t>a je umístěna ve </a:t>
            </a:r>
            <a:r>
              <a:rPr lang="cs-CZ" sz="2400" dirty="0" smtClean="0"/>
              <a:t>Florencii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87390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  <a:endParaRPr lang="cs-CZ" sz="4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  <a:solidFill>
            <a:schemeClr val="accent4">
              <a:lumMod val="40000"/>
              <a:lumOff val="60000"/>
            </a:schemeClr>
          </a:solidFill>
          <a:ln w="31750">
            <a:solidFill>
              <a:schemeClr val="bg1"/>
            </a:solidFill>
          </a:ln>
        </p:spPr>
        <p:txBody>
          <a:bodyPr>
            <a:noAutofit/>
          </a:bodyPr>
          <a:lstStyle/>
          <a:p>
            <a:pPr>
              <a:buClr>
                <a:schemeClr val="bg1"/>
              </a:buClr>
            </a:pPr>
            <a:endParaRPr lang="cs-CZ" sz="2400" u="sng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cs-CZ" sz="2400" u="sng" dirty="0" smtClean="0">
                <a:solidFill>
                  <a:schemeClr val="bg1"/>
                </a:solidFill>
              </a:rPr>
              <a:t>umělecký sloh</a:t>
            </a:r>
            <a:r>
              <a:rPr lang="cs-CZ" sz="2400" dirty="0" smtClean="0">
                <a:solidFill>
                  <a:schemeClr val="bg1"/>
                </a:solidFill>
              </a:rPr>
              <a:t>, který vystřídal středověkou „zbožnou“  gotiku</a:t>
            </a:r>
          </a:p>
          <a:p>
            <a:pPr>
              <a:buClr>
                <a:schemeClr val="bg1"/>
              </a:buClr>
            </a:pPr>
            <a:r>
              <a:rPr lang="cs-CZ" sz="2400" u="sng" dirty="0">
                <a:solidFill>
                  <a:schemeClr val="bg1"/>
                </a:solidFill>
              </a:rPr>
              <a:t>z</a:t>
            </a:r>
            <a:r>
              <a:rPr lang="cs-CZ" sz="2400" u="sng" dirty="0" smtClean="0">
                <a:solidFill>
                  <a:schemeClr val="bg1"/>
                </a:solidFill>
              </a:rPr>
              <a:t> </a:t>
            </a:r>
            <a:r>
              <a:rPr lang="cs-CZ" sz="2400" u="sng" dirty="0" err="1" smtClean="0">
                <a:solidFill>
                  <a:schemeClr val="bg1"/>
                </a:solidFill>
              </a:rPr>
              <a:t>franc</a:t>
            </a:r>
            <a:r>
              <a:rPr lang="cs-CZ" sz="2400" u="sng" dirty="0" smtClean="0">
                <a:solidFill>
                  <a:schemeClr val="bg1"/>
                </a:solidFill>
              </a:rPr>
              <a:t>. </a:t>
            </a:r>
            <a:r>
              <a:rPr lang="cs-CZ" sz="2400" u="sng" dirty="0" err="1" smtClean="0">
                <a:solidFill>
                  <a:schemeClr val="bg1"/>
                </a:solidFill>
              </a:rPr>
              <a:t>renaissance</a:t>
            </a:r>
            <a:r>
              <a:rPr lang="cs-CZ" sz="2400" dirty="0" smtClean="0">
                <a:solidFill>
                  <a:schemeClr val="bg1"/>
                </a:solidFill>
              </a:rPr>
              <a:t> = </a:t>
            </a:r>
            <a:r>
              <a:rPr lang="cs-CZ" sz="2400" b="1" u="sng" dirty="0" smtClean="0">
                <a:solidFill>
                  <a:schemeClr val="bg1"/>
                </a:solidFill>
              </a:rPr>
              <a:t>znovuzrození antické</a:t>
            </a:r>
            <a:r>
              <a:rPr lang="cs-CZ" sz="2400" dirty="0" smtClean="0">
                <a:solidFill>
                  <a:schemeClr val="bg1"/>
                </a:solidFill>
              </a:rPr>
              <a:t> (řecké a římské) </a:t>
            </a:r>
            <a:r>
              <a:rPr lang="cs-CZ" sz="2400" b="1" u="sng" dirty="0" smtClean="0">
                <a:solidFill>
                  <a:schemeClr val="bg1"/>
                </a:solidFill>
              </a:rPr>
              <a:t>kultury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sym typeface="Wingdings"/>
              </a:rPr>
              <a:t></a:t>
            </a:r>
            <a:endParaRPr lang="cs-CZ" sz="2400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cs-CZ" sz="2400" u="sng" dirty="0" smtClean="0">
                <a:solidFill>
                  <a:schemeClr val="bg1"/>
                </a:solidFill>
              </a:rPr>
              <a:t>vzniká</a:t>
            </a:r>
            <a:r>
              <a:rPr lang="cs-CZ" sz="2400" dirty="0" smtClean="0">
                <a:solidFill>
                  <a:schemeClr val="bg1"/>
                </a:solidFill>
              </a:rPr>
              <a:t> ve 14. století </a:t>
            </a:r>
            <a:r>
              <a:rPr lang="cs-CZ" sz="2400" u="sng" dirty="0" smtClean="0">
                <a:solidFill>
                  <a:schemeClr val="bg1"/>
                </a:solidFill>
              </a:rPr>
              <a:t>v nejbohatších severoitalských městech</a:t>
            </a:r>
            <a:r>
              <a:rPr lang="cs-CZ" sz="2400" dirty="0" smtClean="0">
                <a:solidFill>
                  <a:schemeClr val="bg1"/>
                </a:solidFill>
              </a:rPr>
              <a:t> (Florencie, Benátky, Milán, Janov</a:t>
            </a:r>
            <a:r>
              <a:rPr lang="cs-CZ" sz="2400" dirty="0">
                <a:solidFill>
                  <a:schemeClr val="bg1"/>
                </a:solidFill>
              </a:rPr>
              <a:t>)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</a:p>
          <a:p>
            <a:pPr>
              <a:buClr>
                <a:schemeClr val="bg1"/>
              </a:buClr>
            </a:pPr>
            <a:r>
              <a:rPr lang="cs-CZ" sz="2400" u="sng" dirty="0">
                <a:solidFill>
                  <a:schemeClr val="bg1"/>
                </a:solidFill>
              </a:rPr>
              <a:t>s</a:t>
            </a:r>
            <a:r>
              <a:rPr lang="cs-CZ" sz="2400" u="sng" dirty="0" smtClean="0">
                <a:solidFill>
                  <a:schemeClr val="bg1"/>
                </a:solidFill>
              </a:rPr>
              <a:t>loh zasáhl celou Evropu ve </a:t>
            </a:r>
            <a:r>
              <a:rPr lang="cs-CZ" sz="2400" b="1" u="sng" dirty="0" smtClean="0">
                <a:solidFill>
                  <a:schemeClr val="bg1"/>
                </a:solidFill>
              </a:rPr>
              <a:t>14. – 16. století</a:t>
            </a:r>
            <a:r>
              <a:rPr lang="cs-CZ" sz="2400" dirty="0" smtClean="0">
                <a:solidFill>
                  <a:schemeClr val="bg1"/>
                </a:solidFill>
              </a:rPr>
              <a:t>; </a:t>
            </a:r>
            <a:r>
              <a:rPr lang="cs-CZ" sz="2400" u="sng" dirty="0" smtClean="0">
                <a:solidFill>
                  <a:schemeClr val="bg1"/>
                </a:solidFill>
              </a:rPr>
              <a:t>Čechy</a:t>
            </a:r>
            <a:r>
              <a:rPr lang="cs-CZ" sz="2400" dirty="0" smtClean="0">
                <a:solidFill>
                  <a:schemeClr val="bg1"/>
                </a:solidFill>
              </a:rPr>
              <a:t> vinou husitských válek </a:t>
            </a:r>
            <a:r>
              <a:rPr lang="cs-CZ" sz="2400" u="sng" dirty="0" smtClean="0">
                <a:solidFill>
                  <a:schemeClr val="bg1"/>
                </a:solidFill>
              </a:rPr>
              <a:t>ovládl až v </a:t>
            </a:r>
            <a:r>
              <a:rPr lang="cs-CZ" sz="2400" b="1" u="sng" dirty="0" smtClean="0">
                <a:solidFill>
                  <a:schemeClr val="bg1"/>
                </a:solidFill>
              </a:rPr>
              <a:t>16. – </a:t>
            </a:r>
            <a:r>
              <a:rPr lang="cs-CZ" sz="2400" b="1" u="sng" dirty="0" err="1" smtClean="0">
                <a:solidFill>
                  <a:schemeClr val="bg1"/>
                </a:solidFill>
              </a:rPr>
              <a:t>pol</a:t>
            </a:r>
            <a:r>
              <a:rPr lang="cs-CZ" sz="2400" b="1" u="sng" dirty="0" smtClean="0">
                <a:solidFill>
                  <a:schemeClr val="bg1"/>
                </a:solidFill>
              </a:rPr>
              <a:t>. 17. století</a:t>
            </a:r>
          </a:p>
          <a:p>
            <a:pPr>
              <a:buClr>
                <a:schemeClr val="bg1"/>
              </a:buClr>
            </a:pP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170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Soubor:Mona Lisa, by Leonardo da Vinci, from C2RMF retouche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980728"/>
            <a:ext cx="3829050" cy="57054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4" name="Picture 2" descr="Soubor:Lady with an Ermin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980728"/>
            <a:ext cx="4181475" cy="57054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251520" y="188640"/>
            <a:ext cx="8509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LEONARDO </a:t>
            </a:r>
            <a:r>
              <a:rPr lang="cs-CZ" sz="4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</a:t>
            </a: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VINCI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1804" y="5644225"/>
            <a:ext cx="33123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Dáma 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hranostajem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5877272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Mona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34223" y="1067094"/>
            <a:ext cx="38884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err="1"/>
              <a:t>Soubor:Lady</a:t>
            </a:r>
            <a:r>
              <a:rPr lang="cs-CZ" sz="500" dirty="0"/>
              <a:t> </a:t>
            </a:r>
            <a:r>
              <a:rPr lang="cs-CZ" sz="500" dirty="0" err="1"/>
              <a:t>with</a:t>
            </a:r>
            <a:r>
              <a:rPr lang="cs-CZ" sz="500" dirty="0"/>
              <a:t> </a:t>
            </a:r>
            <a:r>
              <a:rPr lang="cs-CZ" sz="500" dirty="0" err="1"/>
              <a:t>an</a:t>
            </a:r>
            <a:r>
              <a:rPr lang="cs-CZ" sz="500" dirty="0"/>
              <a:t> </a:t>
            </a:r>
            <a:r>
              <a:rPr lang="cs-CZ" sz="500" dirty="0" smtClean="0"/>
              <a:t>Ermine.jpg. </a:t>
            </a:r>
            <a:r>
              <a:rPr lang="cs-CZ" sz="500" i="1" dirty="0" err="1"/>
              <a:t>Wikipedia</a:t>
            </a:r>
            <a:r>
              <a:rPr lang="cs-CZ" sz="500" i="1" dirty="0"/>
              <a:t>. </a:t>
            </a:r>
            <a:r>
              <a:rPr lang="cs-CZ" sz="500" i="1" dirty="0" err="1"/>
              <a:t>org</a:t>
            </a:r>
            <a:r>
              <a:rPr lang="cs-CZ" sz="500" i="1" dirty="0"/>
              <a:t> </a:t>
            </a:r>
            <a:r>
              <a:rPr lang="cs-CZ" sz="500" dirty="0"/>
              <a:t>[online]. [cit. </a:t>
            </a:r>
            <a:r>
              <a:rPr lang="cs-CZ" sz="500" dirty="0" smtClean="0"/>
              <a:t>2013-01-05]. </a:t>
            </a:r>
            <a:r>
              <a:rPr lang="cs-CZ" sz="500" dirty="0"/>
              <a:t>Dostupné z: http://cs.wikipedia.org/wiki/Soubor:Lady_with_an_Ermine.jpg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004048" y="1028621"/>
            <a:ext cx="367240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err="1"/>
              <a:t>Soubor:Mona</a:t>
            </a:r>
            <a:r>
              <a:rPr lang="cs-CZ" sz="500" dirty="0"/>
              <a:t> Lisa, by Leonardo da Vinci, </a:t>
            </a:r>
            <a:r>
              <a:rPr lang="cs-CZ" sz="500" dirty="0" err="1"/>
              <a:t>from</a:t>
            </a:r>
            <a:r>
              <a:rPr lang="cs-CZ" sz="500" dirty="0"/>
              <a:t> C2RMF </a:t>
            </a:r>
            <a:r>
              <a:rPr lang="cs-CZ" sz="500" dirty="0" smtClean="0"/>
              <a:t>retouched.jpg. </a:t>
            </a:r>
            <a:r>
              <a:rPr lang="cs-CZ" sz="500" i="1" dirty="0" err="1"/>
              <a:t>Wikipedia</a:t>
            </a:r>
            <a:r>
              <a:rPr lang="cs-CZ" sz="500" i="1" dirty="0"/>
              <a:t>. </a:t>
            </a:r>
            <a:r>
              <a:rPr lang="cs-CZ" sz="500" i="1" dirty="0" err="1"/>
              <a:t>org</a:t>
            </a:r>
            <a:r>
              <a:rPr lang="cs-CZ" sz="500" i="1" dirty="0"/>
              <a:t> </a:t>
            </a:r>
            <a:r>
              <a:rPr lang="cs-CZ" sz="500" dirty="0"/>
              <a:t>[online]. [cit. 2013-01-05]. Dostupné z: http://cs.wikipedia.org/wiki/Soubor:Mona_Lisa,_by_Leonardo_da_Vinci,_from_C2RMF_retouched.jpg</a:t>
            </a:r>
          </a:p>
        </p:txBody>
      </p:sp>
    </p:spTree>
    <p:extLst>
      <p:ext uri="{BB962C8B-B14F-4D97-AF65-F5344CB8AC3E}">
        <p14:creationId xmlns:p14="http://schemas.microsoft.com/office/powerpoint/2010/main" val="3811836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Soubor:Sanzio 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8427" y="1295591"/>
            <a:ext cx="7016169" cy="54459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1907704" y="188640"/>
            <a:ext cx="58326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RAFAEL SANTI</a:t>
            </a:r>
          </a:p>
          <a:p>
            <a:pPr algn="ctr"/>
            <a:r>
              <a:rPr lang="cs-CZ" sz="2800" dirty="0" smtClean="0"/>
              <a:t>Athénská škola</a:t>
            </a:r>
          </a:p>
          <a:p>
            <a:pPr algn="ctr"/>
            <a:r>
              <a:rPr lang="cs-CZ" sz="2400" dirty="0" smtClean="0"/>
              <a:t>(Vatikán)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475656" y="6324717"/>
            <a:ext cx="6552728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err="1"/>
              <a:t>Soubor:Sanzio</a:t>
            </a:r>
            <a:r>
              <a:rPr lang="cs-CZ" sz="500" dirty="0"/>
              <a:t> </a:t>
            </a:r>
            <a:r>
              <a:rPr lang="cs-CZ" sz="500" dirty="0" smtClean="0"/>
              <a:t>01.jpg. </a:t>
            </a:r>
            <a:r>
              <a:rPr lang="cs-CZ" sz="500" i="1" dirty="0" err="1"/>
              <a:t>Wikipedia</a:t>
            </a:r>
            <a:r>
              <a:rPr lang="cs-CZ" sz="500" i="1" dirty="0"/>
              <a:t>. </a:t>
            </a:r>
            <a:r>
              <a:rPr lang="cs-CZ" sz="500" i="1" dirty="0" err="1"/>
              <a:t>org</a:t>
            </a:r>
            <a:r>
              <a:rPr lang="cs-CZ" sz="500" i="1" dirty="0"/>
              <a:t> </a:t>
            </a:r>
            <a:r>
              <a:rPr lang="cs-CZ" sz="500" dirty="0"/>
              <a:t>[online]. [cit. 2013-01-05]. Dostupné z: http://cs.wikipedia.org/wiki/Soubor:Sanzio_01.jpg</a:t>
            </a:r>
            <a:r>
              <a:rPr lang="cs-CZ" sz="500" dirty="0" smtClean="0"/>
              <a:t> </a:t>
            </a:r>
            <a:endParaRPr lang="cs-CZ" sz="500" dirty="0"/>
          </a:p>
        </p:txBody>
      </p:sp>
    </p:spTree>
    <p:extLst>
      <p:ext uri="{BB962C8B-B14F-4D97-AF65-F5344CB8AC3E}">
        <p14:creationId xmlns:p14="http://schemas.microsoft.com/office/powerpoint/2010/main" val="3951451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75724"/>
            <a:ext cx="7595003" cy="924475"/>
          </a:xfrm>
        </p:spPr>
        <p:txBody>
          <a:bodyPr/>
          <a:lstStyle/>
          <a:p>
            <a:r>
              <a:rPr lang="cs-CZ" sz="4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HUMANISMUS</a:t>
            </a:r>
            <a:endParaRPr lang="cs-CZ" sz="4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1"/>
            <a:ext cx="7992888" cy="4824536"/>
          </a:xfrm>
          <a:solidFill>
            <a:schemeClr val="accent4">
              <a:lumMod val="40000"/>
              <a:lumOff val="60000"/>
            </a:schemeClr>
          </a:solidFill>
          <a:ln w="31750">
            <a:solidFill>
              <a:schemeClr val="bg1"/>
            </a:solidFill>
          </a:ln>
        </p:spPr>
        <p:txBody>
          <a:bodyPr>
            <a:noAutofit/>
          </a:bodyPr>
          <a:lstStyle/>
          <a:p>
            <a:pPr>
              <a:buClr>
                <a:schemeClr val="bg1"/>
              </a:buClr>
            </a:pPr>
            <a:r>
              <a:rPr lang="cs-CZ" sz="2200" u="sng" dirty="0" smtClean="0">
                <a:solidFill>
                  <a:schemeClr val="bg1"/>
                </a:solidFill>
              </a:rPr>
              <a:t>filozofický směr</a:t>
            </a:r>
            <a:r>
              <a:rPr lang="cs-CZ" sz="2200" dirty="0" smtClean="0">
                <a:solidFill>
                  <a:schemeClr val="bg1"/>
                </a:solidFill>
              </a:rPr>
              <a:t>, který podporoval renesanci</a:t>
            </a:r>
          </a:p>
          <a:p>
            <a:pPr>
              <a:buClr>
                <a:schemeClr val="bg1"/>
              </a:buClr>
            </a:pPr>
            <a:r>
              <a:rPr lang="cs-CZ" sz="2200" u="sng" dirty="0" smtClean="0">
                <a:solidFill>
                  <a:schemeClr val="bg1"/>
                </a:solidFill>
              </a:rPr>
              <a:t>z latin. </a:t>
            </a:r>
            <a:r>
              <a:rPr lang="cs-CZ" sz="2200" u="sng" dirty="0" err="1" smtClean="0">
                <a:solidFill>
                  <a:schemeClr val="bg1"/>
                </a:solidFill>
              </a:rPr>
              <a:t>humanus</a:t>
            </a:r>
            <a:r>
              <a:rPr lang="cs-CZ" sz="2200" u="sng" dirty="0" smtClean="0">
                <a:solidFill>
                  <a:schemeClr val="bg1"/>
                </a:solidFill>
              </a:rPr>
              <a:t> = lidský</a:t>
            </a:r>
          </a:p>
          <a:p>
            <a:pPr>
              <a:buClr>
                <a:schemeClr val="bg1"/>
              </a:buClr>
            </a:pPr>
            <a:r>
              <a:rPr lang="cs-CZ" sz="2200" b="1" dirty="0" smtClean="0">
                <a:solidFill>
                  <a:schemeClr val="bg1"/>
                </a:solidFill>
              </a:rPr>
              <a:t>kladl důraz na lidskost, </a:t>
            </a:r>
            <a:r>
              <a:rPr lang="cs-CZ" sz="2200" dirty="0" smtClean="0">
                <a:solidFill>
                  <a:schemeClr val="bg1"/>
                </a:solidFill>
              </a:rPr>
              <a:t>resp.</a:t>
            </a:r>
            <a:r>
              <a:rPr lang="cs-CZ" sz="2200" b="1" dirty="0" smtClean="0">
                <a:solidFill>
                  <a:schemeClr val="bg1"/>
                </a:solidFill>
              </a:rPr>
              <a:t> na člověka a jeho schopnosti a dovednosti</a:t>
            </a:r>
          </a:p>
          <a:p>
            <a:pPr>
              <a:buClr>
                <a:schemeClr val="bg1"/>
              </a:buClr>
            </a:pPr>
            <a:r>
              <a:rPr lang="cs-CZ" sz="2200" dirty="0" smtClean="0">
                <a:solidFill>
                  <a:schemeClr val="bg1"/>
                </a:solidFill>
              </a:rPr>
              <a:t>podporoval vzdělanost, resp. šíření vzdělání i mezi obyčejný lid </a:t>
            </a:r>
            <a:r>
              <a:rPr lang="cs-CZ" sz="2200" dirty="0" smtClean="0">
                <a:solidFill>
                  <a:schemeClr val="bg1"/>
                </a:solidFill>
                <a:sym typeface="Wingdings"/>
              </a:rPr>
              <a:t> </a:t>
            </a:r>
          </a:p>
          <a:p>
            <a:pPr>
              <a:buClr>
                <a:schemeClr val="bg1"/>
              </a:buClr>
            </a:pPr>
            <a:r>
              <a:rPr lang="cs-CZ" sz="2200" dirty="0" smtClean="0">
                <a:solidFill>
                  <a:schemeClr val="bg1"/>
                </a:solidFill>
                <a:sym typeface="Wingdings"/>
              </a:rPr>
              <a:t>nejdříve se texty v latině, řečtině i hebrejštině opisovaly </a:t>
            </a:r>
          </a:p>
          <a:p>
            <a:pPr>
              <a:buClr>
                <a:schemeClr val="bg1"/>
              </a:buClr>
            </a:pPr>
            <a:r>
              <a:rPr lang="cs-CZ" sz="2200" dirty="0" smtClean="0">
                <a:solidFill>
                  <a:schemeClr val="bg1"/>
                </a:solidFill>
                <a:sym typeface="Wingdings"/>
              </a:rPr>
              <a:t>cca </a:t>
            </a:r>
            <a:r>
              <a:rPr lang="cs-CZ" sz="2200" b="1" u="sng" dirty="0" smtClean="0">
                <a:solidFill>
                  <a:schemeClr val="bg1"/>
                </a:solidFill>
                <a:sym typeface="Wingdings"/>
              </a:rPr>
              <a:t>1450</a:t>
            </a:r>
            <a:r>
              <a:rPr lang="cs-CZ" sz="2200" dirty="0" smtClean="0">
                <a:solidFill>
                  <a:schemeClr val="bg1"/>
                </a:solidFill>
                <a:sym typeface="Wingdings"/>
              </a:rPr>
              <a:t> německý měšťan </a:t>
            </a:r>
            <a:r>
              <a:rPr lang="cs-CZ" sz="2200" b="1" u="sng" dirty="0" err="1" smtClean="0">
                <a:solidFill>
                  <a:schemeClr val="bg1"/>
                </a:solidFill>
                <a:sym typeface="Wingdings"/>
              </a:rPr>
              <a:t>Johann</a:t>
            </a:r>
            <a:r>
              <a:rPr lang="cs-CZ" sz="2200" b="1" u="sng" dirty="0" smtClean="0">
                <a:solidFill>
                  <a:schemeClr val="bg1"/>
                </a:solidFill>
                <a:sym typeface="Wingdings"/>
              </a:rPr>
              <a:t> </a:t>
            </a:r>
            <a:r>
              <a:rPr lang="cs-CZ" sz="2200" b="1" u="sng" dirty="0" err="1" smtClean="0">
                <a:solidFill>
                  <a:schemeClr val="bg1"/>
                </a:solidFill>
                <a:sym typeface="Wingdings"/>
              </a:rPr>
              <a:t>Gutenberg</a:t>
            </a:r>
            <a:r>
              <a:rPr lang="cs-CZ" sz="2200" b="1" u="sng" dirty="0" smtClean="0">
                <a:solidFill>
                  <a:schemeClr val="bg1"/>
                </a:solidFill>
                <a:sym typeface="Wingdings"/>
              </a:rPr>
              <a:t> vynalezl knihtisk</a:t>
            </a:r>
            <a:r>
              <a:rPr lang="cs-CZ" sz="2200" dirty="0" smtClean="0">
                <a:solidFill>
                  <a:schemeClr val="bg1"/>
                </a:solidFill>
                <a:sym typeface="Wingdings"/>
              </a:rPr>
              <a:t>  </a:t>
            </a:r>
            <a:r>
              <a:rPr lang="cs-CZ" sz="2200" u="sng" dirty="0" smtClean="0">
                <a:solidFill>
                  <a:schemeClr val="bg1"/>
                </a:solidFill>
                <a:sym typeface="Wingdings"/>
              </a:rPr>
              <a:t>knihy</a:t>
            </a:r>
            <a:r>
              <a:rPr lang="cs-CZ" sz="2200" dirty="0" smtClean="0">
                <a:solidFill>
                  <a:schemeClr val="bg1"/>
                </a:solidFill>
                <a:sym typeface="Wingdings"/>
              </a:rPr>
              <a:t> nesmírně </a:t>
            </a:r>
            <a:r>
              <a:rPr lang="cs-CZ" sz="2200" u="sng" dirty="0" smtClean="0">
                <a:solidFill>
                  <a:schemeClr val="bg1"/>
                </a:solidFill>
                <a:sym typeface="Wingdings"/>
              </a:rPr>
              <a:t>zlevnily a staly se</a:t>
            </a:r>
            <a:r>
              <a:rPr lang="cs-CZ" sz="2200" dirty="0" smtClean="0">
                <a:solidFill>
                  <a:schemeClr val="bg1"/>
                </a:solidFill>
                <a:sym typeface="Wingdings"/>
              </a:rPr>
              <a:t> tak </a:t>
            </a:r>
            <a:r>
              <a:rPr lang="cs-CZ" sz="2200" u="sng" dirty="0" smtClean="0">
                <a:solidFill>
                  <a:schemeClr val="bg1"/>
                </a:solidFill>
                <a:sym typeface="Wingdings"/>
              </a:rPr>
              <a:t>přístupnými</a:t>
            </a:r>
            <a:r>
              <a:rPr lang="cs-CZ" sz="2200" dirty="0" smtClean="0">
                <a:solidFill>
                  <a:schemeClr val="bg1"/>
                </a:solidFill>
                <a:sym typeface="Wingdings"/>
              </a:rPr>
              <a:t> (první tištěnou knihou byla Bible)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517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6/68/Johannes-Gutenber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4632921" cy="52565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5076056" y="836712"/>
            <a:ext cx="381642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JOHANN GUTENBERK</a:t>
            </a:r>
          </a:p>
          <a:p>
            <a:endParaRPr lang="cs-CZ" sz="3200" b="1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5733256"/>
            <a:ext cx="42484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jeho vynález 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301208"/>
            <a:ext cx="463292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b="1" dirty="0" smtClean="0"/>
              <a:t>File:Johannes-Gutenberg.png. </a:t>
            </a:r>
            <a:r>
              <a:rPr lang="cs-CZ" sz="500" i="1" dirty="0" err="1" smtClean="0"/>
              <a:t>Wikimedia</a:t>
            </a:r>
            <a:r>
              <a:rPr lang="cs-CZ" sz="500" i="1" dirty="0"/>
              <a:t>. </a:t>
            </a:r>
            <a:r>
              <a:rPr lang="cs-CZ" sz="500" i="1" dirty="0" err="1"/>
              <a:t>org</a:t>
            </a:r>
            <a:r>
              <a:rPr lang="cs-CZ" sz="500" i="1" dirty="0"/>
              <a:t> </a:t>
            </a:r>
            <a:r>
              <a:rPr lang="cs-CZ" sz="500" dirty="0"/>
              <a:t>[online]. [cit. 2013-01-05]. Dostupné z: http://commons.wikimedia.org/wiki/File:Johannes-Gutenberg.png?uselang=cs</a:t>
            </a:r>
          </a:p>
        </p:txBody>
      </p:sp>
      <p:pic>
        <p:nvPicPr>
          <p:cNvPr id="4" name="Picture 2" descr="Soubor:Buchdruck-15-jahrhundert 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07344"/>
            <a:ext cx="3384376" cy="444723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6381328"/>
            <a:ext cx="33843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b="1" dirty="0"/>
              <a:t>Soubor:Buchdruck-15-jahrhundert </a:t>
            </a:r>
            <a:r>
              <a:rPr lang="cs-CZ" sz="500" b="1" dirty="0" smtClean="0"/>
              <a:t>1.jpg. </a:t>
            </a:r>
            <a:r>
              <a:rPr lang="cs-CZ" sz="500" i="1" dirty="0" err="1"/>
              <a:t>Wikimedia</a:t>
            </a:r>
            <a:r>
              <a:rPr lang="cs-CZ" sz="500" i="1" dirty="0"/>
              <a:t>. </a:t>
            </a:r>
            <a:r>
              <a:rPr lang="cs-CZ" sz="500" i="1" dirty="0" err="1"/>
              <a:t>org</a:t>
            </a:r>
            <a:r>
              <a:rPr lang="cs-CZ" sz="500" i="1" dirty="0"/>
              <a:t> </a:t>
            </a:r>
            <a:r>
              <a:rPr lang="cs-CZ" sz="500" dirty="0"/>
              <a:t>[online]. [cit. 2013-01-05]. Dostupné z: http://cs.wikipedia.org/wiki/Soubor:Buchdruck-15-jahrhundert_1.jpg</a:t>
            </a:r>
          </a:p>
        </p:txBody>
      </p:sp>
    </p:spTree>
    <p:extLst>
      <p:ext uri="{BB962C8B-B14F-4D97-AF65-F5344CB8AC3E}">
        <p14:creationId xmlns:p14="http://schemas.microsoft.com/office/powerpoint/2010/main" val="6446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197121" cy="924475"/>
          </a:xfrm>
        </p:spPr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DANTE ALIGHIERI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(1265 – 1321) 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4392487" cy="5400600"/>
          </a:xfrm>
          <a:solidFill>
            <a:schemeClr val="accent4">
              <a:lumMod val="40000"/>
              <a:lumOff val="60000"/>
            </a:schemeClr>
          </a:solidFill>
          <a:ln w="31750">
            <a:solidFill>
              <a:schemeClr val="bg1"/>
            </a:solidFill>
          </a:ln>
        </p:spPr>
        <p:txBody>
          <a:bodyPr>
            <a:noAutofit/>
          </a:bodyPr>
          <a:lstStyle/>
          <a:p>
            <a:pPr>
              <a:buClr>
                <a:schemeClr val="bg1"/>
              </a:buClr>
            </a:pPr>
            <a:r>
              <a:rPr lang="cs-CZ" sz="2200" dirty="0">
                <a:solidFill>
                  <a:schemeClr val="bg1"/>
                </a:solidFill>
              </a:rPr>
              <a:t>i</a:t>
            </a:r>
            <a:r>
              <a:rPr lang="cs-CZ" sz="2200" dirty="0" smtClean="0">
                <a:solidFill>
                  <a:schemeClr val="bg1"/>
                </a:solidFill>
              </a:rPr>
              <a:t>talský básník</a:t>
            </a:r>
          </a:p>
          <a:p>
            <a:pPr>
              <a:buClr>
                <a:schemeClr val="bg1"/>
              </a:buClr>
            </a:pPr>
            <a:r>
              <a:rPr lang="cs-CZ" sz="2200" dirty="0">
                <a:solidFill>
                  <a:schemeClr val="bg1"/>
                </a:solidFill>
              </a:rPr>
              <a:t>a</a:t>
            </a:r>
            <a:r>
              <a:rPr lang="cs-CZ" sz="2200" dirty="0" smtClean="0">
                <a:solidFill>
                  <a:schemeClr val="bg1"/>
                </a:solidFill>
              </a:rPr>
              <a:t>utorem rozsáhlé veršované alegorické (</a:t>
            </a:r>
            <a:r>
              <a:rPr lang="cs-CZ" sz="2200" b="1" dirty="0" smtClean="0">
                <a:solidFill>
                  <a:schemeClr val="bg1"/>
                </a:solidFill>
              </a:rPr>
              <a:t>alegorie = jinotaj</a:t>
            </a:r>
            <a:r>
              <a:rPr lang="cs-CZ" sz="2200" dirty="0" smtClean="0">
                <a:solidFill>
                  <a:schemeClr val="bg1"/>
                </a:solidFill>
              </a:rPr>
              <a:t>) skladby, psané v italštině </a:t>
            </a:r>
            <a:r>
              <a:rPr lang="cs-CZ" sz="2200" b="1" u="sng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Božská komedie</a:t>
            </a:r>
          </a:p>
          <a:p>
            <a:pPr lvl="1">
              <a:buClr>
                <a:schemeClr val="bg1"/>
              </a:buClr>
            </a:pPr>
            <a:r>
              <a:rPr lang="cs-CZ" sz="2000" dirty="0">
                <a:solidFill>
                  <a:schemeClr val="bg1"/>
                </a:solidFill>
              </a:rPr>
              <a:t>p</a:t>
            </a:r>
            <a:r>
              <a:rPr lang="cs-CZ" sz="2000" dirty="0" smtClean="0">
                <a:solidFill>
                  <a:schemeClr val="bg1"/>
                </a:solidFill>
              </a:rPr>
              <a:t>racuje s číslem 3: 3 průvodci </a:t>
            </a:r>
            <a:r>
              <a:rPr lang="cs-CZ" sz="2000" b="1" dirty="0" smtClean="0">
                <a:solidFill>
                  <a:schemeClr val="bg1"/>
                </a:solidFill>
              </a:rPr>
              <a:t>Vergilius</a:t>
            </a:r>
            <a:r>
              <a:rPr lang="cs-CZ" sz="2000" dirty="0" smtClean="0">
                <a:solidFill>
                  <a:schemeClr val="bg1"/>
                </a:solidFill>
              </a:rPr>
              <a:t> (antický básník), </a:t>
            </a:r>
            <a:r>
              <a:rPr lang="cs-CZ" sz="2000" b="1" dirty="0" smtClean="0">
                <a:solidFill>
                  <a:schemeClr val="bg1"/>
                </a:solidFill>
              </a:rPr>
              <a:t>Beatrice</a:t>
            </a:r>
            <a:r>
              <a:rPr lang="cs-CZ" sz="2000" dirty="0" smtClean="0">
                <a:solidFill>
                  <a:schemeClr val="bg1"/>
                </a:solidFill>
              </a:rPr>
              <a:t> (autorova platonická láska) a </a:t>
            </a:r>
            <a:r>
              <a:rPr lang="cs-CZ" sz="2000" b="1" dirty="0" smtClean="0">
                <a:solidFill>
                  <a:schemeClr val="bg1"/>
                </a:solidFill>
              </a:rPr>
              <a:t>sv. Bernard</a:t>
            </a:r>
            <a:r>
              <a:rPr lang="cs-CZ" sz="2000" dirty="0" smtClean="0">
                <a:solidFill>
                  <a:schemeClr val="bg1"/>
                </a:solidFill>
              </a:rPr>
              <a:t> provázejí Peklem, Očistcem a Rájem</a:t>
            </a:r>
          </a:p>
          <a:p>
            <a:pPr lvl="1">
              <a:buClr>
                <a:schemeClr val="bg1"/>
              </a:buClr>
            </a:pPr>
            <a:r>
              <a:rPr lang="cs-CZ" sz="2000" dirty="0">
                <a:solidFill>
                  <a:schemeClr val="bg1"/>
                </a:solidFill>
              </a:rPr>
              <a:t>k</a:t>
            </a:r>
            <a:r>
              <a:rPr lang="cs-CZ" sz="2000" dirty="0" smtClean="0">
                <a:solidFill>
                  <a:schemeClr val="bg1"/>
                </a:solidFill>
              </a:rPr>
              <a:t>aždý díl má 33 veršů, 1 strofa (sloka) má 3 verše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Soubor:Portrait de Dant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845" y="1091825"/>
            <a:ext cx="3603619" cy="550552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6278199"/>
            <a:ext cx="328760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00" dirty="0"/>
              <a:t>http://cs.wikipedia.org/wiki/Soubor:Portrait_de_Dante.jpg</a:t>
            </a:r>
          </a:p>
        </p:txBody>
      </p:sp>
      <p:pic>
        <p:nvPicPr>
          <p:cNvPr id="1028" name="Picture 4" descr="Soubor:Inferno Canto 9 verses 124-126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26"/>
          <a:stretch/>
        </p:blipFill>
        <p:spPr bwMode="auto">
          <a:xfrm>
            <a:off x="9226856" y="1040315"/>
            <a:ext cx="4130120" cy="57414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972600" y="6062756"/>
            <a:ext cx="28803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/>
              <a:t>http://cs.wikipedia.org/wiki/Soubor:Inferno_Canto_9_verses_124-126.jpg</a:t>
            </a:r>
          </a:p>
        </p:txBody>
      </p:sp>
    </p:spTree>
    <p:extLst>
      <p:ext uri="{BB962C8B-B14F-4D97-AF65-F5344CB8AC3E}">
        <p14:creationId xmlns:p14="http://schemas.microsoft.com/office/powerpoint/2010/main" val="831394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03515E-6 L -0.45989 -0.0041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03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13188" y="305541"/>
            <a:ext cx="3614167" cy="1500539"/>
          </a:xfrm>
        </p:spPr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GIOVANNI BOCCACCIO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(1313 – 1375) 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5" y="332656"/>
            <a:ext cx="4536503" cy="6192688"/>
          </a:xfrm>
          <a:solidFill>
            <a:schemeClr val="accent4">
              <a:lumMod val="40000"/>
              <a:lumOff val="60000"/>
            </a:schemeClr>
          </a:solidFill>
          <a:ln w="31750">
            <a:solidFill>
              <a:schemeClr val="bg1"/>
            </a:solidFill>
          </a:ln>
        </p:spPr>
        <p:txBody>
          <a:bodyPr>
            <a:noAutofit/>
          </a:bodyPr>
          <a:lstStyle/>
          <a:p>
            <a:pPr>
              <a:buClr>
                <a:schemeClr val="bg1"/>
              </a:buClr>
            </a:pPr>
            <a:r>
              <a:rPr lang="cs-CZ" sz="2000" dirty="0">
                <a:solidFill>
                  <a:schemeClr val="bg1"/>
                </a:solidFill>
              </a:rPr>
              <a:t>i</a:t>
            </a:r>
            <a:r>
              <a:rPr lang="cs-CZ" sz="2000" dirty="0" smtClean="0">
                <a:solidFill>
                  <a:schemeClr val="bg1"/>
                </a:solidFill>
              </a:rPr>
              <a:t>talský básník a především prozaik </a:t>
            </a:r>
            <a:r>
              <a:rPr lang="cs-CZ" sz="2000" dirty="0" smtClean="0">
                <a:solidFill>
                  <a:schemeClr val="bg1"/>
                </a:solidFill>
                <a:sym typeface="Wingdings"/>
              </a:rPr>
              <a:t></a:t>
            </a:r>
          </a:p>
          <a:p>
            <a:pPr>
              <a:buClr>
                <a:schemeClr val="bg1"/>
              </a:buClr>
            </a:pPr>
            <a:r>
              <a:rPr lang="cs-CZ" sz="2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novela</a:t>
            </a:r>
            <a:r>
              <a:rPr lang="cs-CZ" sz="2000" dirty="0" smtClean="0">
                <a:solidFill>
                  <a:schemeClr val="bg1"/>
                </a:solidFill>
                <a:sym typeface="Wingdings"/>
              </a:rPr>
              <a:t>: z </a:t>
            </a:r>
            <a:r>
              <a:rPr lang="cs-CZ" sz="2000" dirty="0" err="1" smtClean="0">
                <a:solidFill>
                  <a:schemeClr val="bg1"/>
                </a:solidFill>
                <a:sym typeface="Wingdings"/>
              </a:rPr>
              <a:t>ital</a:t>
            </a:r>
            <a:r>
              <a:rPr lang="cs-CZ" sz="2000" dirty="0" smtClean="0">
                <a:solidFill>
                  <a:schemeClr val="bg1"/>
                </a:solidFill>
                <a:sym typeface="Wingdings"/>
              </a:rPr>
              <a:t>. </a:t>
            </a:r>
            <a:r>
              <a:rPr lang="cs-CZ" sz="2000" dirty="0" err="1">
                <a:solidFill>
                  <a:schemeClr val="bg1"/>
                </a:solidFill>
                <a:sym typeface="Wingdings"/>
              </a:rPr>
              <a:t>n</a:t>
            </a:r>
            <a:r>
              <a:rPr lang="cs-CZ" sz="2000" dirty="0" err="1" smtClean="0">
                <a:solidFill>
                  <a:schemeClr val="bg1"/>
                </a:solidFill>
                <a:sym typeface="Wingdings"/>
              </a:rPr>
              <a:t>ovella</a:t>
            </a:r>
            <a:r>
              <a:rPr lang="cs-CZ" sz="2000" dirty="0" smtClean="0">
                <a:solidFill>
                  <a:schemeClr val="bg1"/>
                </a:solidFill>
                <a:sym typeface="Wingdings"/>
              </a:rPr>
              <a:t> = novinka; </a:t>
            </a:r>
            <a:r>
              <a:rPr lang="cs-CZ" sz="2000" b="1" dirty="0" smtClean="0">
                <a:solidFill>
                  <a:schemeClr val="bg1"/>
                </a:solidFill>
                <a:sym typeface="Wingdings"/>
              </a:rPr>
              <a:t>krátký prozaický útvar, v němž převažuje děj </a:t>
            </a:r>
            <a:r>
              <a:rPr lang="cs-CZ" sz="2000" dirty="0" smtClean="0">
                <a:solidFill>
                  <a:schemeClr val="bg1"/>
                </a:solidFill>
                <a:sym typeface="Wingdings"/>
              </a:rPr>
              <a:t>(nad popisností) </a:t>
            </a:r>
            <a:r>
              <a:rPr lang="cs-CZ" sz="2000" b="1" dirty="0" smtClean="0">
                <a:solidFill>
                  <a:schemeClr val="bg1"/>
                </a:solidFill>
                <a:sym typeface="Wingdings"/>
              </a:rPr>
              <a:t>s výrazným (překvapivým) zakončením (pointou)</a:t>
            </a:r>
          </a:p>
          <a:p>
            <a:pPr>
              <a:buClr>
                <a:schemeClr val="bg1"/>
              </a:buClr>
            </a:pPr>
            <a:r>
              <a:rPr lang="cs-CZ" sz="2000" u="sng" dirty="0">
                <a:solidFill>
                  <a:schemeClr val="bg1"/>
                </a:solidFill>
                <a:sym typeface="Wingdings"/>
              </a:rPr>
              <a:t>n</a:t>
            </a:r>
            <a:r>
              <a:rPr lang="cs-CZ" sz="2000" u="sng" dirty="0" smtClean="0">
                <a:solidFill>
                  <a:schemeClr val="bg1"/>
                </a:solidFill>
                <a:sym typeface="Wingdings"/>
              </a:rPr>
              <a:t>ejznámější dílo</a:t>
            </a:r>
            <a:r>
              <a:rPr lang="cs-CZ" sz="2000" dirty="0" smtClean="0">
                <a:solidFill>
                  <a:schemeClr val="bg1"/>
                </a:solidFill>
                <a:sym typeface="Wingdings"/>
              </a:rPr>
              <a:t>: </a:t>
            </a:r>
            <a:r>
              <a:rPr lang="cs-CZ" sz="2000" b="1" u="sng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Dekameron</a:t>
            </a:r>
          </a:p>
          <a:p>
            <a:pPr lvl="1">
              <a:buClr>
                <a:schemeClr val="bg1"/>
              </a:buClr>
            </a:pPr>
            <a:r>
              <a:rPr lang="cs-CZ" sz="2000" u="sng" dirty="0">
                <a:solidFill>
                  <a:schemeClr val="bg1"/>
                </a:solidFill>
                <a:sym typeface="Wingdings"/>
              </a:rPr>
              <a:t>s</a:t>
            </a:r>
            <a:r>
              <a:rPr lang="cs-CZ" sz="2000" u="sng" dirty="0" smtClean="0">
                <a:solidFill>
                  <a:schemeClr val="bg1"/>
                </a:solidFill>
                <a:sym typeface="Wingdings"/>
              </a:rPr>
              <a:t>oubor 100 novel</a:t>
            </a:r>
            <a:r>
              <a:rPr lang="cs-CZ" sz="2000" dirty="0" smtClean="0">
                <a:solidFill>
                  <a:schemeClr val="bg1"/>
                </a:solidFill>
                <a:sym typeface="Wingdings"/>
              </a:rPr>
              <a:t> (příběhů) </a:t>
            </a:r>
            <a:r>
              <a:rPr lang="cs-CZ" sz="2000" u="sng" dirty="0" smtClean="0">
                <a:solidFill>
                  <a:schemeClr val="bg1"/>
                </a:solidFill>
                <a:sym typeface="Wingdings"/>
              </a:rPr>
              <a:t>s vážnou i lechtivou tematikou</a:t>
            </a:r>
          </a:p>
          <a:p>
            <a:pPr lvl="1">
              <a:buClr>
                <a:schemeClr val="bg1"/>
              </a:buClr>
            </a:pPr>
            <a:r>
              <a:rPr lang="cs-CZ" sz="2000" dirty="0">
                <a:solidFill>
                  <a:schemeClr val="bg1"/>
                </a:solidFill>
                <a:sym typeface="Wingdings"/>
              </a:rPr>
              <a:t>v</a:t>
            </a:r>
            <a:r>
              <a:rPr lang="cs-CZ" sz="2000" dirty="0" smtClean="0">
                <a:solidFill>
                  <a:schemeClr val="bg1"/>
                </a:solidFill>
                <a:sym typeface="Wingdings"/>
              </a:rPr>
              <a:t>ypráví je 10 mladých lidí (7 dívek a 3 chlapci) po dobu 10 dnů</a:t>
            </a:r>
          </a:p>
          <a:p>
            <a:pPr lvl="1">
              <a:buClr>
                <a:schemeClr val="bg1"/>
              </a:buClr>
            </a:pPr>
            <a:r>
              <a:rPr lang="cs-CZ" sz="2000" dirty="0">
                <a:solidFill>
                  <a:schemeClr val="bg1"/>
                </a:solidFill>
                <a:sym typeface="Wingdings"/>
              </a:rPr>
              <a:t>r</a:t>
            </a:r>
            <a:r>
              <a:rPr lang="cs-CZ" sz="2000" dirty="0" smtClean="0">
                <a:solidFill>
                  <a:schemeClr val="bg1"/>
                </a:solidFill>
                <a:sym typeface="Wingdings"/>
              </a:rPr>
              <a:t>ozptylují se tak při útěku z </a:t>
            </a:r>
            <a:r>
              <a:rPr lang="cs-CZ" sz="2000" dirty="0">
                <a:solidFill>
                  <a:schemeClr val="bg1"/>
                </a:solidFill>
                <a:sym typeface="Wingdings"/>
              </a:rPr>
              <a:t>F</a:t>
            </a:r>
            <a:r>
              <a:rPr lang="cs-CZ" sz="2000" dirty="0" smtClean="0">
                <a:solidFill>
                  <a:schemeClr val="bg1"/>
                </a:solidFill>
                <a:sym typeface="Wingdings"/>
              </a:rPr>
              <a:t>lorencie, kde řádí mor</a:t>
            </a:r>
            <a:endParaRPr lang="cs-CZ" sz="2000" dirty="0" smtClean="0">
              <a:solidFill>
                <a:schemeClr val="bg1"/>
              </a:solidFill>
            </a:endParaRPr>
          </a:p>
        </p:txBody>
      </p:sp>
      <p:pic>
        <p:nvPicPr>
          <p:cNvPr id="2050" name="Picture 2" descr="File:Boccaccio by Morghen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74"/>
          <a:stretch/>
        </p:blipFill>
        <p:spPr bwMode="auto">
          <a:xfrm>
            <a:off x="5141180" y="1628800"/>
            <a:ext cx="3686175" cy="50051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36096" y="6118557"/>
            <a:ext cx="30963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/>
              <a:t>http://commons.wikimedia.org/wiki/File:Boccaccio_by_Morghen.jpg?uselang=cs</a:t>
            </a:r>
          </a:p>
        </p:txBody>
      </p:sp>
      <p:pic>
        <p:nvPicPr>
          <p:cNvPr id="2052" name="Picture 4" descr="File:Title page The Decameron printed by Isaac Iaggard London 1620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79" t="-5258" r="3919" b="9119"/>
          <a:stretch/>
        </p:blipFill>
        <p:spPr bwMode="auto">
          <a:xfrm>
            <a:off x="9118150" y="1055811"/>
            <a:ext cx="3683450" cy="557818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339695" y="6057092"/>
            <a:ext cx="32403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/>
              <a:t>http://commons.wikimedia.org/wiki/File:Title_page_The_Decameron_printed_by_Isaac_Iaggard_London_1620.jpg?uselang=cs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1738423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77613E-6 L -0.43767 -0.003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92" y="-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064896" cy="924475"/>
          </a:xfrm>
        </p:spPr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FRANCESCO PETRARCA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(1304 – 1374) 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5" y="1340769"/>
            <a:ext cx="5040559" cy="4896543"/>
          </a:xfrm>
          <a:solidFill>
            <a:schemeClr val="accent4">
              <a:lumMod val="40000"/>
              <a:lumOff val="60000"/>
            </a:schemeClr>
          </a:solidFill>
          <a:ln w="31750">
            <a:solidFill>
              <a:schemeClr val="bg1"/>
            </a:solidFill>
          </a:ln>
        </p:spPr>
        <p:txBody>
          <a:bodyPr>
            <a:normAutofit fontScale="92500" lnSpcReduction="20000"/>
          </a:bodyPr>
          <a:lstStyle/>
          <a:p>
            <a:pPr>
              <a:buClr>
                <a:schemeClr val="bg1"/>
              </a:buClr>
            </a:pPr>
            <a:endParaRPr lang="cs-CZ" sz="1500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cs-CZ" sz="2400" dirty="0" smtClean="0">
                <a:solidFill>
                  <a:schemeClr val="bg1"/>
                </a:solidFill>
              </a:rPr>
              <a:t>italský básník</a:t>
            </a:r>
          </a:p>
          <a:p>
            <a:pPr>
              <a:buClr>
                <a:schemeClr val="bg1"/>
              </a:buClr>
            </a:pPr>
            <a:r>
              <a:rPr lang="cs-CZ" sz="2400" u="sng" dirty="0">
                <a:solidFill>
                  <a:schemeClr val="bg1"/>
                </a:solidFill>
              </a:rPr>
              <a:t>o</a:t>
            </a:r>
            <a:r>
              <a:rPr lang="cs-CZ" sz="2400" u="sng" dirty="0" smtClean="0">
                <a:solidFill>
                  <a:schemeClr val="bg1"/>
                </a:solidFill>
              </a:rPr>
              <a:t>sobně se znal s </a:t>
            </a:r>
            <a:r>
              <a:rPr lang="cs-CZ" sz="2400" u="sng" dirty="0">
                <a:solidFill>
                  <a:schemeClr val="bg1"/>
                </a:solidFill>
              </a:rPr>
              <a:t>K</a:t>
            </a:r>
            <a:r>
              <a:rPr lang="cs-CZ" sz="2400" u="sng" dirty="0" smtClean="0">
                <a:solidFill>
                  <a:schemeClr val="bg1"/>
                </a:solidFill>
              </a:rPr>
              <a:t>arlem IV.</a:t>
            </a:r>
            <a:r>
              <a:rPr lang="cs-CZ" sz="2400" dirty="0" smtClean="0">
                <a:solidFill>
                  <a:schemeClr val="bg1"/>
                </a:solidFill>
              </a:rPr>
              <a:t> a roku 1356 přijal pozvání do Prahy</a:t>
            </a:r>
          </a:p>
          <a:p>
            <a:pPr>
              <a:buClr>
                <a:schemeClr val="bg1"/>
              </a:buClr>
            </a:pPr>
            <a:r>
              <a:rPr lang="cs-CZ" sz="2400" u="sng" dirty="0">
                <a:solidFill>
                  <a:schemeClr val="bg1"/>
                </a:solidFill>
              </a:rPr>
              <a:t>z</a:t>
            </a:r>
            <a:r>
              <a:rPr lang="cs-CZ" sz="2400" u="sng" dirty="0" smtClean="0">
                <a:solidFill>
                  <a:schemeClr val="bg1"/>
                </a:solidFill>
              </a:rPr>
              <a:t>akladatel sonetů (znělek)</a:t>
            </a:r>
          </a:p>
          <a:p>
            <a:pPr>
              <a:buClr>
                <a:schemeClr val="bg1"/>
              </a:buClr>
            </a:pPr>
            <a:r>
              <a:rPr lang="cs-CZ" sz="24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onet (znělka)</a:t>
            </a:r>
            <a:r>
              <a:rPr lang="cs-CZ" sz="2400" dirty="0" smtClean="0">
                <a:solidFill>
                  <a:schemeClr val="bg1"/>
                </a:solidFill>
              </a:rPr>
              <a:t>: z </a:t>
            </a:r>
            <a:r>
              <a:rPr lang="cs-CZ" sz="2400" dirty="0" err="1" smtClean="0">
                <a:solidFill>
                  <a:schemeClr val="bg1"/>
                </a:solidFill>
              </a:rPr>
              <a:t>ital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dirty="0" err="1">
                <a:solidFill>
                  <a:schemeClr val="bg1"/>
                </a:solidFill>
              </a:rPr>
              <a:t>s</a:t>
            </a:r>
            <a:r>
              <a:rPr lang="cs-CZ" sz="2400" dirty="0" err="1" smtClean="0">
                <a:solidFill>
                  <a:schemeClr val="bg1"/>
                </a:solidFill>
              </a:rPr>
              <a:t>onetto</a:t>
            </a:r>
            <a:r>
              <a:rPr lang="cs-CZ" sz="2400" dirty="0" smtClean="0">
                <a:solidFill>
                  <a:schemeClr val="bg1"/>
                </a:solidFill>
              </a:rPr>
              <a:t> = jemný zvuk; </a:t>
            </a:r>
            <a:r>
              <a:rPr lang="cs-CZ" sz="2400" b="1" dirty="0" smtClean="0">
                <a:solidFill>
                  <a:schemeClr val="bg1"/>
                </a:solidFill>
              </a:rPr>
              <a:t>báseň s ustálenou formou</a:t>
            </a:r>
            <a:r>
              <a:rPr lang="cs-CZ" sz="2400" dirty="0" smtClean="0">
                <a:solidFill>
                  <a:schemeClr val="bg1"/>
                </a:solidFill>
              </a:rPr>
              <a:t>, a to </a:t>
            </a:r>
            <a:r>
              <a:rPr lang="cs-CZ" sz="2400" b="1" dirty="0" smtClean="0">
                <a:solidFill>
                  <a:schemeClr val="bg1"/>
                </a:solidFill>
              </a:rPr>
              <a:t>14 veršů a 4 sloky (4+4+3+3 verše)</a:t>
            </a:r>
          </a:p>
          <a:p>
            <a:pPr>
              <a:buClr>
                <a:schemeClr val="bg1"/>
              </a:buClr>
            </a:pPr>
            <a:r>
              <a:rPr lang="cs-CZ" sz="2400" dirty="0">
                <a:solidFill>
                  <a:schemeClr val="bg1"/>
                </a:solidFill>
              </a:rPr>
              <a:t>n</a:t>
            </a:r>
            <a:r>
              <a:rPr lang="cs-CZ" sz="2400" dirty="0" smtClean="0">
                <a:solidFill>
                  <a:schemeClr val="bg1"/>
                </a:solidFill>
              </a:rPr>
              <a:t>ejvýznamnější dílo </a:t>
            </a:r>
            <a:r>
              <a:rPr lang="cs-CZ" sz="2400" b="1" u="sng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Zpěvník</a:t>
            </a:r>
            <a:r>
              <a:rPr lang="cs-CZ" sz="2400" dirty="0" smtClean="0">
                <a:solidFill>
                  <a:schemeClr val="bg1"/>
                </a:solidFill>
              </a:rPr>
              <a:t> – sb. milostné poezie k jeho neopětované lásce Lauře </a:t>
            </a:r>
          </a:p>
          <a:p>
            <a:pPr>
              <a:buClr>
                <a:schemeClr val="bg1"/>
              </a:buClr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6" name="Picture 4" descr="File:Francesco Petrarca0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568" y="1254137"/>
            <a:ext cx="3235449" cy="50726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40152" y="5805264"/>
            <a:ext cx="25922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/>
              <a:t>http://commons.wikimedia.org/wiki/File:Francesco_Petrarca00.jpg?uselang=cs</a:t>
            </a:r>
          </a:p>
        </p:txBody>
      </p:sp>
      <p:pic>
        <p:nvPicPr>
          <p:cNvPr id="3078" name="Picture 6" descr="File:Laura as Venus and Petrarch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918" y="-104383"/>
            <a:ext cx="8712967" cy="77896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7173416"/>
            <a:ext cx="76328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http://commons.wikimedia.org/wiki/File:Laura_as_Venus_and_Petrarch.jpg?uselang=cs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2356252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68952" cy="924475"/>
          </a:xfrm>
        </p:spPr>
        <p:txBody>
          <a:bodyPr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Ukázka sonetu… všimněte si struktury básně.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9"/>
            <a:ext cx="8352928" cy="4968552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cs-CZ" sz="2800" b="1" dirty="0" smtClean="0"/>
              <a:t>Rytmy</a:t>
            </a:r>
          </a:p>
          <a:p>
            <a:pPr marL="0" indent="0">
              <a:buNone/>
            </a:pPr>
            <a:r>
              <a:rPr lang="cs-CZ" sz="2800" b="1" dirty="0" smtClean="0"/>
              <a:t>Vítězslav Nezval</a:t>
            </a:r>
            <a:endParaRPr lang="cs-CZ" sz="2800" dirty="0"/>
          </a:p>
          <a:p>
            <a:pPr marL="0" indent="0">
              <a:buNone/>
            </a:pPr>
            <a:endParaRPr lang="cs-CZ" sz="200" dirty="0" smtClean="0"/>
          </a:p>
          <a:p>
            <a:pPr marL="0" indent="0">
              <a:buNone/>
            </a:pPr>
            <a:r>
              <a:rPr lang="cs-CZ" sz="2000" dirty="0" smtClean="0"/>
              <a:t>Raz </a:t>
            </a:r>
            <a:r>
              <a:rPr lang="cs-CZ" sz="2000" dirty="0"/>
              <a:t>dva tři čtyři držet krok </a:t>
            </a:r>
          </a:p>
          <a:p>
            <a:pPr marL="0" indent="0">
              <a:buNone/>
            </a:pPr>
            <a:r>
              <a:rPr lang="cs-CZ" sz="2000" dirty="0"/>
              <a:t>Svět vnucuje ti svoje rytmy </a:t>
            </a:r>
          </a:p>
          <a:p>
            <a:pPr marL="0" indent="0">
              <a:buNone/>
            </a:pPr>
            <a:r>
              <a:rPr lang="cs-CZ" sz="2000" dirty="0"/>
              <a:t>Můj démante </a:t>
            </a:r>
            <a:r>
              <a:rPr lang="cs-CZ" sz="2000" dirty="0" err="1"/>
              <a:t>tys</a:t>
            </a:r>
            <a:r>
              <a:rPr lang="cs-CZ" sz="2000" dirty="0"/>
              <a:t> </a:t>
            </a:r>
            <a:r>
              <a:rPr lang="cs-CZ" sz="2000" dirty="0" err="1"/>
              <a:t>nezasvit</a:t>
            </a:r>
            <a:r>
              <a:rPr lang="cs-CZ" sz="2000" dirty="0"/>
              <a:t> mi </a:t>
            </a:r>
          </a:p>
          <a:p>
            <a:pPr marL="0" indent="0">
              <a:buNone/>
            </a:pPr>
            <a:r>
              <a:rPr lang="cs-CZ" sz="2000" dirty="0"/>
              <a:t>Stát čelem vzad a vlevo bok!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Znám </a:t>
            </a:r>
            <a:r>
              <a:rPr lang="cs-CZ" sz="2000" dirty="0"/>
              <a:t>jiné vojsko myši stok </a:t>
            </a:r>
          </a:p>
          <a:p>
            <a:pPr marL="0" indent="0">
              <a:buNone/>
            </a:pPr>
            <a:r>
              <a:rPr lang="cs-CZ" sz="2000" dirty="0"/>
              <a:t>ty mlsné požíračky přítmí </a:t>
            </a:r>
          </a:p>
          <a:p>
            <a:pPr marL="0" indent="0">
              <a:buNone/>
            </a:pPr>
            <a:r>
              <a:rPr lang="cs-CZ" sz="2000" dirty="0"/>
              <a:t>Můj démante </a:t>
            </a:r>
            <a:r>
              <a:rPr lang="cs-CZ" sz="2000" dirty="0" err="1"/>
              <a:t>tys</a:t>
            </a:r>
            <a:r>
              <a:rPr lang="cs-CZ" sz="2000" dirty="0"/>
              <a:t> </a:t>
            </a:r>
            <a:r>
              <a:rPr lang="cs-CZ" sz="2000" dirty="0" err="1"/>
              <a:t>nezasvit</a:t>
            </a:r>
            <a:r>
              <a:rPr lang="cs-CZ" sz="2000" dirty="0"/>
              <a:t> mi </a:t>
            </a:r>
          </a:p>
          <a:p>
            <a:pPr marL="0" indent="0">
              <a:buNone/>
            </a:pPr>
            <a:r>
              <a:rPr lang="cs-CZ" sz="2000" dirty="0"/>
              <a:t>Jdu krokem povalečů z dok</a:t>
            </a:r>
          </a:p>
          <a:p>
            <a:pPr marL="0" indent="0">
              <a:buNone/>
            </a:pP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Mé </a:t>
            </a:r>
            <a:r>
              <a:rPr lang="cs-CZ" sz="2000" dirty="0"/>
              <a:t>srdce v tomtéž rytmu buší </a:t>
            </a:r>
          </a:p>
          <a:p>
            <a:pPr marL="0" indent="0">
              <a:buNone/>
            </a:pPr>
            <a:r>
              <a:rPr lang="cs-CZ" sz="2000" dirty="0"/>
              <a:t>Hodiny bijí spaste duši! </a:t>
            </a:r>
          </a:p>
          <a:p>
            <a:pPr marL="0" indent="0">
              <a:buNone/>
            </a:pPr>
            <a:r>
              <a:rPr lang="cs-CZ" sz="2000" dirty="0"/>
              <a:t>Blesk proměnil se v lilii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Déšť </a:t>
            </a:r>
            <a:r>
              <a:rPr lang="cs-CZ" sz="2000" dirty="0"/>
              <a:t>rozezvučel střepy zinku </a:t>
            </a:r>
          </a:p>
          <a:p>
            <a:pPr marL="0" indent="0">
              <a:buNone/>
            </a:pPr>
            <a:r>
              <a:rPr lang="cs-CZ" sz="2000" dirty="0"/>
              <a:t>Teď pochoduji při bubínku </a:t>
            </a:r>
          </a:p>
          <a:p>
            <a:pPr marL="0" indent="0">
              <a:buNone/>
            </a:pPr>
            <a:r>
              <a:rPr lang="cs-CZ" sz="2000" dirty="0"/>
              <a:t>jenž </a:t>
            </a:r>
            <a:r>
              <a:rPr lang="cs-CZ" sz="2000" dirty="0" err="1"/>
              <a:t>vpad</a:t>
            </a:r>
            <a:r>
              <a:rPr lang="cs-CZ" sz="2000" dirty="0"/>
              <a:t> mně do delirií</a:t>
            </a:r>
          </a:p>
          <a:p>
            <a:pPr marL="0" indent="0">
              <a:buNone/>
            </a:pPr>
            <a:r>
              <a:rPr lang="cs-CZ" sz="1400" dirty="0"/>
              <a:t/>
            </a:r>
            <a:br>
              <a:rPr lang="cs-CZ" sz="1400" dirty="0"/>
            </a:br>
            <a:endParaRPr lang="cs-CZ" sz="1400" dirty="0"/>
          </a:p>
          <a:p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1196752"/>
            <a:ext cx="424847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1. Kolik má báseň slok?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396536" y="1196752"/>
            <a:ext cx="7920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65285" y="1810817"/>
            <a:ext cx="424847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 Kolik má báseň veršů?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396536" y="1810816"/>
            <a:ext cx="7920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14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2424882"/>
            <a:ext cx="424847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3. Jaký má báseň rým?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396536" y="2438982"/>
            <a:ext cx="108012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abba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58784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85185E-6 L -0.12986 -0.0020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93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85185E-6 L -0.12986 -0.00208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93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85185E-6 L -0.12986 -0.00208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93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38436" y="1556792"/>
            <a:ext cx="6347048" cy="2625080"/>
          </a:xfrm>
          <a:solidFill>
            <a:schemeClr val="accent5">
              <a:lumMod val="40000"/>
              <a:lumOff val="60000"/>
            </a:schemeClr>
          </a:solidFill>
          <a:ln w="25400">
            <a:solidFill>
              <a:schemeClr val="bg1"/>
            </a:solidFill>
          </a:ln>
        </p:spPr>
        <p:txBody>
          <a:bodyPr>
            <a:normAutofit/>
          </a:bodyPr>
          <a:lstStyle/>
          <a:p>
            <a:endParaRPr lang="cs-CZ" sz="1800" dirty="0" smtClean="0">
              <a:hlinkClick r:id="rId2"/>
            </a:endParaRPr>
          </a:p>
          <a:p>
            <a:pPr>
              <a:buClr>
                <a:schemeClr val="bg1"/>
              </a:buClr>
            </a:pPr>
            <a:r>
              <a:rPr lang="cs-CZ" sz="2800" dirty="0" smtClean="0">
                <a:hlinkClick r:id="rId2"/>
              </a:rPr>
              <a:t>www.wikipedia.cz</a:t>
            </a:r>
            <a:endParaRPr lang="cs-CZ" sz="2800" dirty="0" smtClean="0"/>
          </a:p>
          <a:p>
            <a:pPr>
              <a:buClrTx/>
            </a:pPr>
            <a:r>
              <a:rPr lang="cs-CZ" sz="2800" dirty="0">
                <a:solidFill>
                  <a:schemeClr val="bg1"/>
                </a:solidFill>
              </a:rPr>
              <a:t>obrazové materiály jsou citovány v průběhu prezentace (pod každým obrazem)</a:t>
            </a:r>
          </a:p>
          <a:p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11960" y="5085184"/>
            <a:ext cx="4464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</a:t>
            </a:r>
            <a:endParaRPr lang="cs-CZ" sz="7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38400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189</TotalTime>
  <Words>769</Words>
  <Application>Microsoft Office PowerPoint</Application>
  <PresentationFormat>Předvádění na obrazovce (4:3)</PresentationFormat>
  <Paragraphs>116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Summer</vt:lpstr>
      <vt:lpstr>Prezentace aplikace PowerPoint</vt:lpstr>
      <vt:lpstr>Anotace</vt:lpstr>
      <vt:lpstr>Renesanční italská literatura</vt:lpstr>
      <vt:lpstr>Katedrála Santa Maria del Fiore ve Florencii –  jedna z nejvýznamnějších staveb Filippa Bruneleschiho </vt:lpstr>
      <vt:lpstr>SOCHA DAVIDA,</vt:lpstr>
      <vt:lpstr>RENESANCE</vt:lpstr>
      <vt:lpstr>Prezentace aplikace PowerPoint</vt:lpstr>
      <vt:lpstr>Prezentace aplikace PowerPoint</vt:lpstr>
      <vt:lpstr>HUMANISMUS</vt:lpstr>
      <vt:lpstr>Prezentace aplikace PowerPoint</vt:lpstr>
      <vt:lpstr>DANTE ALIGHIERI (1265 – 1321) </vt:lpstr>
      <vt:lpstr>GIOVANNI BOCCACCIO (1313 – 1375) </vt:lpstr>
      <vt:lpstr>FRANCESCO PETRARCA (1304 – 1374) </vt:lpstr>
      <vt:lpstr>Ukázka sonetu… všimněte si struktury básně.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Renesanční literatura</dc:title>
  <dc:creator>Admin</dc:creator>
  <cp:lastModifiedBy>Admin</cp:lastModifiedBy>
  <cp:revision>22</cp:revision>
  <dcterms:created xsi:type="dcterms:W3CDTF">2013-02-07T05:29:20Z</dcterms:created>
  <dcterms:modified xsi:type="dcterms:W3CDTF">2006-10-31T07:23:29Z</dcterms:modified>
</cp:coreProperties>
</file>