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59" r:id="rId11"/>
    <p:sldId id="265" r:id="rId12"/>
    <p:sldId id="266" r:id="rId13"/>
    <p:sldId id="267" r:id="rId14"/>
    <p:sldId id="268" r:id="rId15"/>
    <p:sldId id="258" r:id="rId16"/>
    <p:sldId id="269" r:id="rId17"/>
    <p:sldId id="270" r:id="rId18"/>
    <p:sldId id="272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raffael+santi&amp;source=images&amp;cd=&amp;cad=rja&amp;docid=I9NhmNtDtLIsuM&amp;tbnid=4yvq_1ZxPL1iGM:&amp;ved=0CAUQjRw&amp;url=http://www.altertuemliches.at/gemaelde/raffael-sanzio-1483-1520&amp;ei=TA4jUYH3IcfKtAagzYC4BA&amp;bvm=bv.42553238,d.bGE&amp;psig=AFQjCNEx0Lnp-FJGFIJ89TA1kUaWKH7ttA&amp;ust=1361338309658108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http://www.google.cz/url?sa=i&amp;rct=j&amp;q=villon&amp;source=images&amp;cd=&amp;cad=rja&amp;docid=jGMysAWDJUCfEM&amp;tbnid=AVDdV0Rb7012EM:&amp;ved=0CAUQjRw&amp;url=http://etc.usf.edu/clipart/2900/2914/villon_1.htm&amp;ei=7CwjUbeZIojtsgbBiYC4AQ&amp;bvm=bv.42553238,d.bGE&amp;psig=AFQjCNFpWpkfzLHtWip68LsVsx77Dtfi9Q&amp;ust=136133895495519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d/dc/Pisanello_010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8/8d/Francois_Rabelais_-_Portrait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gargantua+a+pantagruel&amp;source=images&amp;cd=&amp;cad=rja&amp;docid=E4KupcBhbXIRNM&amp;tbnid=CZYvwQySyVjinM:&amp;ved=0CAUQjRw&amp;url=http://www.gutenberg.org/files/1200/1200-h/1200-h.htm&amp;ei=om4sUaHJLs_NswaHgoHgDA&amp;bvm=bv.42965579,d.Yms&amp;psig=AFQjCNFIquh4djJlB_TypE2sCyUwagbQWA&amp;ust=1361952723305896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://www.google.cz/url?sa=i&amp;rct=j&amp;q=gargantua+a+pantagruel&amp;source=images&amp;cd=&amp;cad=rja&amp;docid=mBi8UTZGQXpSdM&amp;tbnid=yoBpafOT4_OyiM:&amp;ved=0CAUQjRw&amp;url=http://steroge.tumblr.com/post/31360639000/gargantua-and-pantagruel-1854-by-gustave-dore&amp;ei=8G4sUfDaJ4fEswb-1oCwDQ&amp;bvm=bv.42965579,d.Yms&amp;psig=AFQjCNFIquh4djJlB_TypE2sCyUwagbQWA&amp;ust=1361952723305896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//upload.wikimedia.org/wikipedia/commons/2/2a/Hw-shakespeare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7/7e/William_Shakespeares_birthplace,_Stratford-upon-Avon_26l2007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6/66/Cervates_jauregui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a/ac/Honor%C3%A9_Daumier_017_(Don_Quixote).jpg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quote.org/wiki/William_Shakespeare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806473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Renesanční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evropská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literatura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7821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95536" y="1340768"/>
            <a:ext cx="4968552" cy="5040560"/>
          </a:xfrm>
          <a:prstGeom prst="rect">
            <a:avLst/>
          </a:prstGeom>
          <a:solidFill>
            <a:schemeClr val="bg1">
              <a:lumMod val="75000"/>
            </a:schemeClr>
          </a:solidFill>
          <a:ln w="25400"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" dirty="0" smtClean="0"/>
          </a:p>
          <a:p>
            <a:r>
              <a:rPr lang="cs-CZ" sz="2800" dirty="0" smtClean="0"/>
              <a:t>Prezentace v PowerPointu </a:t>
            </a:r>
            <a:r>
              <a:rPr lang="cs-CZ" sz="2800" dirty="0" smtClean="0"/>
              <a:t>žákům rozšiřuje znalosti o </a:t>
            </a:r>
            <a:r>
              <a:rPr lang="cs-CZ" sz="2800" dirty="0"/>
              <a:t>představitelích </a:t>
            </a:r>
            <a:r>
              <a:rPr lang="cs-CZ" sz="2800" dirty="0" smtClean="0"/>
              <a:t>renesanční</a:t>
            </a:r>
            <a:r>
              <a:rPr lang="cs-CZ" sz="2800" smtClean="0"/>
              <a:t>, konkrétně západoevropské, </a:t>
            </a:r>
            <a:r>
              <a:rPr lang="cs-CZ" sz="2800" dirty="0"/>
              <a:t>literatury</a:t>
            </a:r>
            <a:r>
              <a:rPr lang="cs-CZ" sz="2800" dirty="0" smtClean="0"/>
              <a:t>. Seznámí se tak stručně s životem a dílem Villona, </a:t>
            </a:r>
            <a:r>
              <a:rPr lang="cs-CZ" sz="2800" dirty="0" err="1" smtClean="0"/>
              <a:t>Rabelaise</a:t>
            </a:r>
            <a:r>
              <a:rPr lang="cs-CZ" sz="2800" dirty="0" smtClean="0"/>
              <a:t>, Cervanta a taky Shakespeara. </a:t>
            </a:r>
            <a:r>
              <a:rPr lang="cs-CZ" sz="2800" dirty="0" smtClean="0"/>
              <a:t>Hojnost děl posledně jmenovaného autora je žáky využita k doplňovací zábavné hře.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21282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35896" y="3429000"/>
            <a:ext cx="5328592" cy="3240360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908720"/>
            <a:ext cx="5580112" cy="2304288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Renesanční evropská literatura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altertuemliches.at/files/Raffael_Raphael_Zwei_Engel_Sixtinische_Madonna_DC1_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680" y="3645024"/>
            <a:ext cx="3810000" cy="28384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47680" y="6483474"/>
            <a:ext cx="3810000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err="1"/>
              <a:t>Soubor:Raffael</a:t>
            </a:r>
            <a:r>
              <a:rPr lang="cs-CZ" sz="500" dirty="0"/>
              <a:t> </a:t>
            </a:r>
            <a:r>
              <a:rPr lang="cs-CZ" sz="500" dirty="0" smtClean="0"/>
              <a:t>051.jpg.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http://cs.wikipedia.org/wiki/Soubor:Raffael_051.jpg</a:t>
            </a:r>
          </a:p>
        </p:txBody>
      </p:sp>
    </p:spTree>
    <p:extLst>
      <p:ext uri="{BB962C8B-B14F-4D97-AF65-F5344CB8AC3E}">
        <p14:creationId xmlns:p14="http://schemas.microsoft.com/office/powerpoint/2010/main" val="365213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Admin\AppData\Local\Microsoft\Windows\Temporary Internet Files\Content.IE5\4BRYMIRE\MM90017249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37112"/>
            <a:ext cx="2146730" cy="1964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56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328192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</a:t>
            </a:r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</a:rPr>
              <a:t>çois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</a:rPr>
              <a:t> 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</a:rPr>
              <a:t>VILLON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</a:rPr>
              <a:t> </a:t>
            </a:r>
            <a:r>
              <a:rPr lang="cs-CZ" sz="2800" dirty="0" smtClean="0">
                <a:latin typeface="Candara"/>
              </a:rPr>
              <a:t>(asi 1431 – 1463) </a:t>
            </a:r>
            <a:br>
              <a:rPr lang="cs-CZ" sz="2800" dirty="0" smtClean="0">
                <a:latin typeface="Candara"/>
              </a:rPr>
            </a:br>
            <a:r>
              <a:rPr lang="cs-CZ" sz="2800" dirty="0" smtClean="0">
                <a:latin typeface="Candara"/>
              </a:rPr>
              <a:t>/</a:t>
            </a:r>
            <a:r>
              <a:rPr lang="cs-CZ" sz="2800" dirty="0" err="1" smtClean="0">
                <a:latin typeface="Candara"/>
              </a:rPr>
              <a:t>fransoa</a:t>
            </a:r>
            <a:r>
              <a:rPr lang="cs-CZ" sz="2800" dirty="0" smtClean="0">
                <a:latin typeface="Candara"/>
              </a:rPr>
              <a:t> </a:t>
            </a:r>
            <a:r>
              <a:rPr lang="cs-CZ" sz="2800" dirty="0" err="1" smtClean="0">
                <a:latin typeface="Candara"/>
              </a:rPr>
              <a:t>vijón</a:t>
            </a:r>
            <a:r>
              <a:rPr lang="cs-CZ" sz="2800" dirty="0" smtClean="0">
                <a:latin typeface="Candara"/>
              </a:rPr>
              <a:t>/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427984" y="1628800"/>
            <a:ext cx="4392488" cy="4607408"/>
          </a:xfrm>
          <a:solidFill>
            <a:schemeClr val="bg1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rancouzský básník</a:t>
            </a:r>
          </a:p>
          <a:p>
            <a:r>
              <a:rPr lang="cs-CZ" dirty="0"/>
              <a:t>r</a:t>
            </a:r>
            <a:r>
              <a:rPr lang="cs-CZ" dirty="0" smtClean="0"/>
              <a:t>odným příjmením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Montcorbier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nebo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Loges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</a:t>
            </a:r>
            <a:r>
              <a:rPr lang="cs-CZ" dirty="0" smtClean="0"/>
              <a:t>yrůstal v chudobě, později se ho ujal bohatý kněz </a:t>
            </a:r>
            <a:r>
              <a:rPr lang="cs-CZ" dirty="0" err="1" smtClean="0"/>
              <a:t>Guillaume</a:t>
            </a:r>
            <a:r>
              <a:rPr lang="cs-CZ" dirty="0" smtClean="0"/>
              <a:t> de Villon (</a:t>
            </a:r>
            <a:r>
              <a:rPr lang="cs-CZ" dirty="0" err="1" smtClean="0"/>
              <a:t>gijóm</a:t>
            </a:r>
            <a:r>
              <a:rPr lang="cs-CZ" dirty="0" smtClean="0"/>
              <a:t> d </a:t>
            </a:r>
            <a:r>
              <a:rPr lang="cs-CZ" dirty="0" err="1" smtClean="0"/>
              <a:t>vijón</a:t>
            </a:r>
            <a:r>
              <a:rPr lang="cs-CZ" dirty="0" smtClean="0"/>
              <a:t>/ (odtud básníkovo příjmení), který ho finančně podporoval na studiích na Sorbonně v Paříži</a:t>
            </a:r>
          </a:p>
          <a:p>
            <a:r>
              <a:rPr lang="cs-CZ" dirty="0"/>
              <a:t>p</a:t>
            </a:r>
            <a:r>
              <a:rPr lang="cs-CZ" dirty="0" smtClean="0"/>
              <a:t>řesto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vedl básník bohémský život hraničící s životem kriminálníka </a:t>
            </a:r>
            <a:r>
              <a:rPr lang="cs-CZ" dirty="0" smtClean="0"/>
              <a:t>(výtržnictví, loupeže, vražda) </a:t>
            </a:r>
            <a:r>
              <a:rPr lang="cs-CZ" dirty="0" smtClean="0">
                <a:sym typeface="Wingdings"/>
              </a:rPr>
              <a:t> 1455 odchází z Paříže</a:t>
            </a:r>
            <a:r>
              <a:rPr lang="cs-CZ" dirty="0" smtClean="0"/>
              <a:t> a jeho další životní kroky již neznáme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http://etc.usf.edu/clipart/2900/2914/villon_1_lg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34432"/>
            <a:ext cx="3924300" cy="4610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244532"/>
            <a:ext cx="367240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/>
              <a:t>http://etc.usf.edu/clipart/2900/2914/villon_1.htm</a:t>
            </a:r>
          </a:p>
        </p:txBody>
      </p:sp>
    </p:spTree>
    <p:extLst>
      <p:ext uri="{BB962C8B-B14F-4D97-AF65-F5344CB8AC3E}">
        <p14:creationId xmlns:p14="http://schemas.microsoft.com/office/powerpoint/2010/main" val="418299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5809848" cy="4937760"/>
          </a:xfrm>
          <a:solidFill>
            <a:schemeClr val="bg1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endParaRPr lang="cs-CZ" sz="900" dirty="0" smtClean="0"/>
          </a:p>
          <a:p>
            <a:r>
              <a:rPr lang="cs-CZ" sz="2400" dirty="0" smtClean="0"/>
              <a:t>psal především balady, které podle jím dané formy nazýváme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villonská balada </a:t>
            </a:r>
            <a:r>
              <a:rPr lang="cs-CZ" sz="2400" dirty="0" smtClean="0">
                <a:sym typeface="Wingdings"/>
              </a:rPr>
              <a:t>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BALADA</a:t>
            </a:r>
            <a:r>
              <a:rPr lang="cs-CZ" sz="2400" dirty="0" smtClean="0">
                <a:sym typeface="Wingdings"/>
              </a:rPr>
              <a:t>: lyrickoepický útvar s ponurým dějem a tragickým koncem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VILLONSKÁ BALADA</a:t>
            </a:r>
            <a:r>
              <a:rPr lang="cs-CZ" sz="2400" dirty="0" smtClean="0">
                <a:sym typeface="Wingdings"/>
              </a:rPr>
              <a:t>: balada, která se skládá ze 4 slok</a:t>
            </a:r>
          </a:p>
          <a:p>
            <a:pPr lvl="2">
              <a:buFont typeface="Wingdings" pitchFamily="2" charset="2"/>
              <a:buChar char="§"/>
            </a:pPr>
            <a:r>
              <a:rPr lang="cs-CZ" sz="2000" dirty="0">
                <a:sym typeface="Wingdings"/>
              </a:rPr>
              <a:t>p</a:t>
            </a:r>
            <a:r>
              <a:rPr lang="cs-CZ" sz="2000" dirty="0" smtClean="0">
                <a:sym typeface="Wingdings"/>
              </a:rPr>
              <a:t>rvní 3 sloky mají 8 – 12 veršů, </a:t>
            </a:r>
          </a:p>
          <a:p>
            <a:pPr lvl="2">
              <a:buFont typeface="Wingdings" pitchFamily="2" charset="2"/>
              <a:buChar char="§"/>
            </a:pPr>
            <a:r>
              <a:rPr lang="cs-CZ" sz="2000" dirty="0" smtClean="0">
                <a:sym typeface="Wingdings"/>
              </a:rPr>
              <a:t>čtvrtá (závěrečná) sloka se nazývá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poslání</a:t>
            </a:r>
            <a:r>
              <a:rPr lang="cs-CZ" sz="2000" dirty="0" smtClean="0">
                <a:sym typeface="Wingdings"/>
              </a:rPr>
              <a:t> a má poloviční počet veršů (4 – 6 veršů),</a:t>
            </a:r>
          </a:p>
          <a:p>
            <a:pPr lvl="2">
              <a:buFont typeface="Wingdings" pitchFamily="2" charset="2"/>
              <a:buChar char="§"/>
            </a:pPr>
            <a:r>
              <a:rPr lang="cs-CZ" sz="2000" dirty="0">
                <a:sym typeface="Wingdings"/>
              </a:rPr>
              <a:t>p</a:t>
            </a:r>
            <a:r>
              <a:rPr lang="cs-CZ" sz="2000" dirty="0" smtClean="0">
                <a:sym typeface="Wingdings"/>
              </a:rPr>
              <a:t>oslední verš u všech slok je vždy stejný (tzv.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refrén</a:t>
            </a:r>
            <a:r>
              <a:rPr lang="cs-CZ" sz="2000" dirty="0" smtClean="0">
                <a:sym typeface="Wingdings"/>
              </a:rPr>
              <a:t>)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b. básní </a:t>
            </a:r>
            <a:r>
              <a:rPr lang="cs-CZ" sz="2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testament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Závěť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sz="2400" dirty="0" smtClean="0"/>
              <a:t>– vysmívá se době i sobě samému</a:t>
            </a:r>
            <a:endParaRPr lang="cs-CZ" sz="2400" dirty="0"/>
          </a:p>
        </p:txBody>
      </p:sp>
      <p:pic>
        <p:nvPicPr>
          <p:cNvPr id="6146" name="Picture 2" descr="http://2.bp.blogspot.com/-DvFmtsMXJuQ/TYNwD6LBLWI/AAAAAAAACQ0/7DofK1CO2C0/s1600/Rooftop%2BFrancois%2BVillon%2B1431-146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028" y="1268760"/>
            <a:ext cx="2638452" cy="49304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7101408"/>
            <a:ext cx="6002508" cy="427809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1600" b="1" i="1" dirty="0" smtClean="0"/>
          </a:p>
          <a:p>
            <a:r>
              <a:rPr lang="cs-CZ" sz="3000" b="1" i="1" dirty="0" smtClean="0"/>
              <a:t>Ach</a:t>
            </a:r>
            <a:r>
              <a:rPr lang="cs-CZ" sz="3000" b="1" i="1" dirty="0"/>
              <a:t>, kdybych já byl studoval</a:t>
            </a:r>
            <a:r>
              <a:rPr lang="cs-CZ" sz="3000" b="1" dirty="0"/>
              <a:t/>
            </a:r>
            <a:br>
              <a:rPr lang="cs-CZ" sz="3000" b="1" dirty="0"/>
            </a:br>
            <a:r>
              <a:rPr lang="cs-CZ" sz="3000" b="1" i="1" dirty="0"/>
              <a:t>v svém mládí bláznivém, můj Bože,</a:t>
            </a:r>
            <a:r>
              <a:rPr lang="cs-CZ" sz="3000" b="1" dirty="0"/>
              <a:t/>
            </a:r>
            <a:br>
              <a:rPr lang="cs-CZ" sz="3000" b="1" dirty="0"/>
            </a:br>
            <a:r>
              <a:rPr lang="cs-CZ" sz="3000" b="1" i="1" dirty="0"/>
              <a:t>a na dobré se mravy dal,</a:t>
            </a:r>
            <a:r>
              <a:rPr lang="cs-CZ" sz="3000" b="1" dirty="0"/>
              <a:t/>
            </a:r>
            <a:br>
              <a:rPr lang="cs-CZ" sz="3000" b="1" dirty="0"/>
            </a:br>
            <a:r>
              <a:rPr lang="cs-CZ" sz="3000" b="1" i="1" dirty="0"/>
              <a:t>teď měl bych dům a měkké lože.</a:t>
            </a:r>
            <a:r>
              <a:rPr lang="cs-CZ" sz="3000" b="1" dirty="0"/>
              <a:t/>
            </a:r>
            <a:br>
              <a:rPr lang="cs-CZ" sz="3000" b="1" dirty="0"/>
            </a:br>
            <a:r>
              <a:rPr lang="cs-CZ" sz="3000" b="1" i="1" dirty="0"/>
              <a:t>Však způsobné já dítě? Cože?</a:t>
            </a:r>
            <a:r>
              <a:rPr lang="cs-CZ" sz="3000" b="1" dirty="0"/>
              <a:t/>
            </a:r>
            <a:br>
              <a:rPr lang="cs-CZ" sz="3000" b="1" dirty="0"/>
            </a:br>
            <a:r>
              <a:rPr lang="cs-CZ" sz="3000" b="1" i="1" dirty="0"/>
              <a:t>Já za školu jen chodil, běda.</a:t>
            </a:r>
            <a:r>
              <a:rPr lang="cs-CZ" sz="3000" b="1" dirty="0"/>
              <a:t/>
            </a:r>
            <a:br>
              <a:rPr lang="cs-CZ" sz="3000" b="1" dirty="0"/>
            </a:br>
            <a:r>
              <a:rPr lang="cs-CZ" sz="3000" b="1" i="1" dirty="0"/>
              <a:t>To slovo bolí jak hrot nože</a:t>
            </a:r>
            <a:r>
              <a:rPr lang="cs-CZ" sz="3000" b="1" dirty="0"/>
              <a:t/>
            </a:r>
            <a:br>
              <a:rPr lang="cs-CZ" sz="3000" b="1" dirty="0"/>
            </a:br>
            <a:r>
              <a:rPr lang="cs-CZ" sz="3000" b="1" i="1" dirty="0"/>
              <a:t>a skoro dál mi psát už nedá</a:t>
            </a:r>
            <a:r>
              <a:rPr lang="cs-CZ" sz="3000" b="1" i="1" dirty="0" smtClean="0"/>
              <a:t>.</a:t>
            </a:r>
          </a:p>
          <a:p>
            <a:endParaRPr lang="cs-CZ" sz="1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54028" y="6309320"/>
            <a:ext cx="26384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 err="1"/>
              <a:t>Soubor:Francois</a:t>
            </a:r>
            <a:r>
              <a:rPr lang="cs-CZ" sz="500" dirty="0"/>
              <a:t> Villon </a:t>
            </a:r>
            <a:r>
              <a:rPr lang="cs-CZ" sz="500" dirty="0" smtClean="0"/>
              <a:t>1489.jpg.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http://cs.wikipedia.org/wiki/Soubor:Francois_Villon_1489.jpg</a:t>
            </a:r>
          </a:p>
        </p:txBody>
      </p:sp>
    </p:spTree>
    <p:extLst>
      <p:ext uri="{BB962C8B-B14F-4D97-AF65-F5344CB8AC3E}">
        <p14:creationId xmlns:p14="http://schemas.microsoft.com/office/powerpoint/2010/main" val="1967192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518E-6 L -0.00538 -0.877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" y="-438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0" y="1298448"/>
            <a:ext cx="4297680" cy="4937760"/>
          </a:xfrm>
          <a:solidFill>
            <a:schemeClr val="bg1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Villon je pro svůj způsob života a své dílo označován jako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prokletý básník</a:t>
            </a:r>
          </a:p>
          <a:p>
            <a:r>
              <a:rPr lang="cs-CZ" dirty="0"/>
              <a:t>j</a:t>
            </a:r>
            <a:r>
              <a:rPr lang="cs-CZ" dirty="0" smtClean="0"/>
              <a:t>eho život a dílo popsala v životopisném románu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Navzdory básník zpívá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JARMILA LOUKOTKOVÁ</a:t>
            </a:r>
          </a:p>
          <a:p>
            <a:r>
              <a:rPr lang="cs-CZ" dirty="0" err="1"/>
              <a:t>u</a:t>
            </a:r>
            <a:r>
              <a:rPr lang="cs-CZ" dirty="0" err="1" smtClean="0"/>
              <a:t>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7317432"/>
            <a:ext cx="4248472" cy="156966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i="1" dirty="0"/>
              <a:t>Františku, už tě nepotěší,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že Francouz jsi a ze vsi zdejší;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teď na krk oprátku ti věší;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ať pozná, oč je zadek těžší</a:t>
            </a:r>
            <a:r>
              <a:rPr lang="cs-CZ" sz="2400" i="1" dirty="0" smtClean="0"/>
              <a:t>.</a:t>
            </a:r>
            <a:endParaRPr lang="cs-CZ" sz="2400" dirty="0"/>
          </a:p>
        </p:txBody>
      </p:sp>
      <p:pic>
        <p:nvPicPr>
          <p:cNvPr id="7170" name="Picture 2" descr="Soubor:Pisanello 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55" y="1310130"/>
            <a:ext cx="4085630" cy="49440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2355" y="6254156"/>
            <a:ext cx="4085630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 err="1"/>
              <a:t>Soubor:Pisanello</a:t>
            </a:r>
            <a:r>
              <a:rPr lang="cs-CZ" sz="500" dirty="0"/>
              <a:t> </a:t>
            </a:r>
            <a:r>
              <a:rPr lang="cs-CZ" sz="500" dirty="0" smtClean="0"/>
              <a:t>010.jpg.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http://cs.wikipedia.org/wiki/Soubor:Pisanello_010.jpg</a:t>
            </a:r>
            <a:r>
              <a:rPr lang="cs-CZ" sz="500" dirty="0" smtClean="0"/>
              <a:t> </a:t>
            </a:r>
            <a:endParaRPr lang="cs-CZ" sz="500" dirty="0"/>
          </a:p>
        </p:txBody>
      </p:sp>
    </p:spTree>
    <p:extLst>
      <p:ext uri="{BB962C8B-B14F-4D97-AF65-F5344CB8AC3E}">
        <p14:creationId xmlns:p14="http://schemas.microsoft.com/office/powerpoint/2010/main" val="2404412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73821E-6 L -0.00399 -0.439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219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328192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</a:t>
            </a:r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</a:rPr>
              <a:t>çois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</a:rPr>
              <a:t> 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</a:rPr>
              <a:t>RABELAIS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</a:rPr>
              <a:t> </a:t>
            </a:r>
            <a:r>
              <a:rPr lang="cs-CZ" sz="2800" dirty="0" smtClean="0">
                <a:latin typeface="Candara"/>
              </a:rPr>
              <a:t>(asi 1494 – 1553) </a:t>
            </a:r>
            <a:br>
              <a:rPr lang="cs-CZ" sz="2800" dirty="0" smtClean="0">
                <a:latin typeface="Candara"/>
              </a:rPr>
            </a:br>
            <a:r>
              <a:rPr lang="cs-CZ" sz="2800" dirty="0" smtClean="0">
                <a:latin typeface="Candara"/>
              </a:rPr>
              <a:t>/</a:t>
            </a:r>
            <a:r>
              <a:rPr lang="cs-CZ" sz="2800" dirty="0" err="1" smtClean="0">
                <a:latin typeface="Candara"/>
              </a:rPr>
              <a:t>fransoa</a:t>
            </a:r>
            <a:r>
              <a:rPr lang="cs-CZ" sz="2800" dirty="0" smtClean="0">
                <a:latin typeface="Candara"/>
              </a:rPr>
              <a:t> </a:t>
            </a:r>
            <a:r>
              <a:rPr lang="cs-CZ" sz="2800" dirty="0" err="1" smtClean="0">
                <a:latin typeface="Candara"/>
              </a:rPr>
              <a:t>rablé</a:t>
            </a:r>
            <a:r>
              <a:rPr lang="cs-CZ" sz="2800" dirty="0" smtClean="0">
                <a:latin typeface="Candara"/>
              </a:rPr>
              <a:t>/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67544" y="1700808"/>
            <a:ext cx="4392488" cy="4607408"/>
          </a:xfrm>
          <a:solidFill>
            <a:schemeClr val="bg1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endParaRPr lang="cs-CZ" sz="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francouzský prozaik</a:t>
            </a:r>
          </a:p>
          <a:p>
            <a:r>
              <a:rPr lang="cs-CZ" sz="2500" dirty="0"/>
              <a:t>p</a:t>
            </a:r>
            <a:r>
              <a:rPr lang="cs-CZ" sz="2500" dirty="0" smtClean="0"/>
              <a:t>ůvodně kněz, posléze lékař </a:t>
            </a:r>
          </a:p>
          <a:p>
            <a:r>
              <a:rPr lang="cs-CZ" sz="2500" dirty="0" smtClean="0"/>
              <a:t>nejznámější dílo: </a:t>
            </a:r>
            <a:r>
              <a:rPr lang="cs-CZ" sz="25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GARGANTUA a PANTAGRUEL</a:t>
            </a:r>
            <a:r>
              <a:rPr lang="cs-CZ" sz="2500" dirty="0" smtClean="0"/>
              <a:t> /</a:t>
            </a:r>
            <a:r>
              <a:rPr lang="cs-CZ" sz="2500" dirty="0" err="1" smtClean="0"/>
              <a:t>gargantya</a:t>
            </a:r>
            <a:r>
              <a:rPr lang="cs-CZ" sz="2500" dirty="0" smtClean="0"/>
              <a:t> a </a:t>
            </a:r>
            <a:r>
              <a:rPr lang="cs-CZ" sz="2500" dirty="0" err="1" smtClean="0"/>
              <a:t>pantagryel</a:t>
            </a:r>
            <a:r>
              <a:rPr lang="cs-CZ" sz="2500" dirty="0" smtClean="0"/>
              <a:t>/ – pětidílný román o putování hl. hrdiny po Francii a jiných (fiktivních) zemích; celé dílo je parodií na středověkou literaturu a ostrou satirou (kritikou) společnosti – vysmívá se církvi, soudům školství; podporuje vlastní rozum a logiku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Soubor:Francois Rabelais - Portrai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9" y="1700808"/>
            <a:ext cx="3746528" cy="46348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-1323528"/>
            <a:ext cx="4436493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„Smích je pro člověka  nejvyšší dobro.“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4789039" y="3140968"/>
            <a:ext cx="4536524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„Život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možná fraška, ale stojí za to jej žít. Jen nuda v něm nemá místa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.“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7245424"/>
            <a:ext cx="4436493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„A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hola!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Vězte: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zábavu máte celý život, a celou smrt na odpočívání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.“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4049" y="6335688"/>
            <a:ext cx="3746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 err="1"/>
              <a:t>Soubor:Francois</a:t>
            </a:r>
            <a:r>
              <a:rPr lang="cs-CZ" sz="500" dirty="0"/>
              <a:t> </a:t>
            </a:r>
            <a:r>
              <a:rPr lang="cs-CZ" sz="500" dirty="0" err="1"/>
              <a:t>Rabelais</a:t>
            </a:r>
            <a:r>
              <a:rPr lang="cs-CZ" sz="500" dirty="0"/>
              <a:t> - </a:t>
            </a:r>
            <a:r>
              <a:rPr lang="cs-CZ" sz="500" dirty="0" smtClean="0"/>
              <a:t>Portrait.jpg.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http://cs.wikipedia.org/wiki/Soubor:Francois_Rabelais_-_Portrait.jpg</a:t>
            </a:r>
          </a:p>
        </p:txBody>
      </p:sp>
    </p:spTree>
    <p:extLst>
      <p:ext uri="{BB962C8B-B14F-4D97-AF65-F5344CB8AC3E}">
        <p14:creationId xmlns:p14="http://schemas.microsoft.com/office/powerpoint/2010/main" val="259449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50509E-6 L 0.00173 0.475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237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6.38298E-7 L 0.56302 -0.0064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42" y="-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27475E-6 L 0.00157 -0.3841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" y="-19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gutenberg.org/files/1200/1200-h/images/titlepag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89" y="0"/>
            <a:ext cx="4231703" cy="68499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24.media.tumblr.com/tumblr_ma7igwarS41qmvhifo1_50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413" y="970456"/>
            <a:ext cx="4722700" cy="59064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88413" y="188640"/>
            <a:ext cx="4722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Pantagruel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cestách…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844" y="6476772"/>
            <a:ext cx="4259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/>
              <a:t>http://www.google.cz/imgres?q=gargantua+a+pantagruel&amp;hl=cs&amp;biw=1280&amp;bih=603&amp;tbm=isch&amp;tbnid=CZYvwQySyVjinM:&amp;imgrefurl=http://www.gutenberg.org/files/8169/8169-h/8169-h.htm&amp;docid=NFBdW-Su76hjDM&amp;imgurl=http://www.gutenberg.org/files/8169/8169-h/images/titlepage.jpg&amp;w=632&amp;h=1023&amp;ei=ZyW0Uam6JeeU7QbOv4HQBw&amp;zoom=1&amp;iact=rc&amp;dur=15&amp;page=1&amp;tbnh=152&amp;tbnw=104&amp;start=0&amp;ndsp=24&amp;ved=1t:429,r:1,s:0,i:84&amp;tx=78&amp;ty=73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402105" y="6646049"/>
            <a:ext cx="4722700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/>
              <a:t>http://www.cavetocanvas.com/post/21569441817/gustave-dore-illustrations-1854-for-gargantua</a:t>
            </a:r>
          </a:p>
        </p:txBody>
      </p:sp>
    </p:spTree>
    <p:extLst>
      <p:ext uri="{BB962C8B-B14F-4D97-AF65-F5344CB8AC3E}">
        <p14:creationId xmlns:p14="http://schemas.microsoft.com/office/powerpoint/2010/main" val="4014704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Admin\AppData\Local\Microsoft\Windows\Temporary Internet Files\Content.IE5\8YVB6YJZ\MM9001725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869160"/>
            <a:ext cx="3173771" cy="156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919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328192"/>
          </a:xfrm>
        </p:spPr>
        <p:txBody>
          <a:bodyPr>
            <a:normAutofit fontScale="90000"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William </a:t>
            </a:r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SHAKESPEARE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(1564 </a:t>
            </a:r>
            <a:r>
              <a:rPr lang="cs-CZ" dirty="0"/>
              <a:t>– </a:t>
            </a:r>
            <a:r>
              <a:rPr lang="cs-CZ" dirty="0" smtClean="0"/>
              <a:t>1616)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/</a:t>
            </a:r>
            <a:r>
              <a:rPr lang="cs-CZ" dirty="0" err="1" smtClean="0"/>
              <a:t>vilijem</a:t>
            </a:r>
            <a:r>
              <a:rPr lang="cs-CZ" dirty="0" smtClean="0"/>
              <a:t> </a:t>
            </a:r>
            <a:r>
              <a:rPr lang="cs-CZ" dirty="0" err="1" smtClean="0"/>
              <a:t>šejkspír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74320" y="1553615"/>
            <a:ext cx="5233784" cy="3243537"/>
          </a:xfrm>
          <a:solidFill>
            <a:schemeClr val="bg1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/>
          <a:lstStyle/>
          <a:p>
            <a:endParaRPr lang="cs-CZ" sz="1200" dirty="0" smtClean="0"/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anglický</a:t>
            </a:r>
            <a:r>
              <a:rPr lang="cs-CZ" sz="2800" dirty="0" smtClean="0"/>
              <a:t> herec, básník a především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dramatik světového formátu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mu připisováno autorství </a:t>
            </a:r>
            <a:r>
              <a:rPr lang="cs-CZ" sz="2800" u="sng" dirty="0" smtClean="0"/>
              <a:t>37 divadelních her</a:t>
            </a:r>
            <a:r>
              <a:rPr lang="cs-CZ" sz="2800" dirty="0" smtClean="0"/>
              <a:t>, </a:t>
            </a:r>
            <a:r>
              <a:rPr lang="cs-CZ" sz="2800" u="sng" dirty="0" smtClean="0"/>
              <a:t>154 sonetů</a:t>
            </a:r>
            <a:r>
              <a:rPr lang="cs-CZ" sz="2800" dirty="0" smtClean="0"/>
              <a:t> a </a:t>
            </a:r>
            <a:r>
              <a:rPr lang="cs-CZ" sz="2800" u="sng" dirty="0" smtClean="0"/>
              <a:t>2 epických básní </a:t>
            </a:r>
            <a:endParaRPr lang="cs-CZ" sz="2800" u="sng" dirty="0"/>
          </a:p>
        </p:txBody>
      </p:sp>
      <p:pic>
        <p:nvPicPr>
          <p:cNvPr id="1026" name="Picture 2" descr="Soubor:Hw-shakespeare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402" y="1412776"/>
            <a:ext cx="3418794" cy="483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5988783"/>
            <a:ext cx="30963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err="1" smtClean="0"/>
              <a:t>Soubor:Hw-shakespeare.png</a:t>
            </a:r>
            <a:r>
              <a:rPr lang="cs-CZ" sz="500" dirty="0" smtClean="0"/>
              <a:t>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</a:t>
            </a:r>
            <a:r>
              <a:rPr lang="cs-CZ" sz="500" dirty="0" smtClean="0"/>
              <a:t> http</a:t>
            </a:r>
            <a:r>
              <a:rPr lang="cs-CZ" sz="500" dirty="0"/>
              <a:t>://cs.wikipedia.org/wiki/Soubor:Hw-shakespeare.png</a:t>
            </a:r>
          </a:p>
        </p:txBody>
      </p:sp>
      <p:pic>
        <p:nvPicPr>
          <p:cNvPr id="1028" name="Picture 4" descr="http://upload.wikimedia.org/wikipedia/commons/7/71/Shakspeare_signatur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68475"/>
            <a:ext cx="5256584" cy="70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3225" y="5924888"/>
            <a:ext cx="4896544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err="1"/>
              <a:t>Soubor:Shakspeare</a:t>
            </a:r>
            <a:r>
              <a:rPr lang="cs-CZ" sz="500" dirty="0"/>
              <a:t> </a:t>
            </a:r>
            <a:r>
              <a:rPr lang="cs-CZ" sz="500" dirty="0" smtClean="0"/>
              <a:t>signature.jpg.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</a:t>
            </a:r>
            <a:r>
              <a:rPr lang="cs-CZ" sz="500" dirty="0" smtClean="0"/>
              <a:t> http</a:t>
            </a:r>
            <a:r>
              <a:rPr lang="cs-CZ" sz="500" dirty="0"/>
              <a:t>://cs.wikipedia.org/wiki/Soubor:Shakspeare_signature.jpg</a:t>
            </a:r>
          </a:p>
        </p:txBody>
      </p:sp>
    </p:spTree>
    <p:extLst>
      <p:ext uri="{BB962C8B-B14F-4D97-AF65-F5344CB8AC3E}">
        <p14:creationId xmlns:p14="http://schemas.microsoft.com/office/powerpoint/2010/main" val="220827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0192" y="1196752"/>
            <a:ext cx="2495574" cy="1066801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Život…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3699931"/>
            <a:ext cx="8595360" cy="2969429"/>
          </a:xfrm>
          <a:solidFill>
            <a:schemeClr val="bg1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třídavě trávil ve svém rodném městě v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Stratfordu</a:t>
            </a:r>
            <a:r>
              <a:rPr lang="cs-CZ" sz="2400" dirty="0" smtClean="0"/>
              <a:t> a v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Londýně</a:t>
            </a:r>
          </a:p>
          <a:p>
            <a:r>
              <a:rPr lang="cs-CZ" sz="2400" dirty="0" smtClean="0"/>
              <a:t>byl ženat, měl 3 děti, ale dospělosti se dožily jen 2 dcery</a:t>
            </a:r>
          </a:p>
          <a:p>
            <a:r>
              <a:rPr lang="cs-CZ" sz="2400" dirty="0" smtClean="0"/>
              <a:t>přesto zůstává několik nezodpovězených otázek:</a:t>
            </a:r>
          </a:p>
          <a:p>
            <a:pPr marL="627952" lvl="1" indent="-457200">
              <a:buFont typeface="+mj-lt"/>
              <a:buAutoNum type="arabicPeriod"/>
            </a:pPr>
            <a:r>
              <a:rPr lang="cs-CZ" sz="2400" dirty="0" smtClean="0"/>
              <a:t>Mohl jeden člověk napsat sám tak rozsáhlé dílo?</a:t>
            </a:r>
          </a:p>
          <a:p>
            <a:pPr marL="627952" lvl="1" indent="-457200">
              <a:buFont typeface="+mj-lt"/>
              <a:buAutoNum type="arabicPeriod"/>
            </a:pPr>
            <a:r>
              <a:rPr lang="cs-CZ" sz="2400" dirty="0" smtClean="0"/>
              <a:t>Byl (vzhledem k obsahu milostných básní) Shakespeare skutečně heterosexuál?</a:t>
            </a:r>
            <a:endParaRPr lang="cs-CZ" sz="2400" dirty="0"/>
          </a:p>
        </p:txBody>
      </p:sp>
      <p:pic>
        <p:nvPicPr>
          <p:cNvPr id="2050" name="Picture 2" descr="Soubor:William Shakespeares birthplace, Stratford-upon-Avon 26l200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7"/>
            <a:ext cx="5904656" cy="32106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188640"/>
            <a:ext cx="655272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 err="1"/>
              <a:t>Soubor:William</a:t>
            </a:r>
            <a:r>
              <a:rPr lang="cs-CZ" sz="500" dirty="0"/>
              <a:t> </a:t>
            </a:r>
            <a:r>
              <a:rPr lang="cs-CZ" sz="500" dirty="0" err="1"/>
              <a:t>Shakespeares</a:t>
            </a:r>
            <a:r>
              <a:rPr lang="cs-CZ" sz="500" dirty="0"/>
              <a:t> </a:t>
            </a:r>
            <a:r>
              <a:rPr lang="cs-CZ" sz="500" dirty="0" err="1"/>
              <a:t>birthplace</a:t>
            </a:r>
            <a:r>
              <a:rPr lang="cs-CZ" sz="500" dirty="0"/>
              <a:t>, Stratford-</a:t>
            </a:r>
            <a:r>
              <a:rPr lang="cs-CZ" sz="500" dirty="0" err="1"/>
              <a:t>upon</a:t>
            </a:r>
            <a:r>
              <a:rPr lang="cs-CZ" sz="500" dirty="0"/>
              <a:t>-Avon </a:t>
            </a:r>
            <a:r>
              <a:rPr lang="cs-CZ" sz="500" dirty="0" smtClean="0"/>
              <a:t>26l2007.jpg.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http://cs.wikipedia.org/wiki/Soubor:William_Shakespeares_birthplace,_Stratford-upon-Avon_26l2007.jpg</a:t>
            </a:r>
          </a:p>
        </p:txBody>
      </p:sp>
    </p:spTree>
    <p:extLst>
      <p:ext uri="{BB962C8B-B14F-4D97-AF65-F5344CB8AC3E}">
        <p14:creationId xmlns:p14="http://schemas.microsoft.com/office/powerpoint/2010/main" val="402615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5665832" cy="5298904"/>
          </a:xfrm>
          <a:solidFill>
            <a:schemeClr val="bg1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endParaRPr lang="cs-CZ" sz="700" dirty="0" smtClean="0"/>
          </a:p>
          <a:p>
            <a:r>
              <a:rPr lang="cs-CZ" sz="2400" dirty="0" smtClean="0"/>
              <a:t>nejvýznamnější jsou jeho dramata: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u="sng" dirty="0"/>
              <a:t>k</a:t>
            </a:r>
            <a:r>
              <a:rPr lang="cs-CZ" sz="2400" u="sng" dirty="0" smtClean="0"/>
              <a:t>omedie</a:t>
            </a:r>
            <a:r>
              <a:rPr lang="cs-CZ" sz="2400" dirty="0" smtClean="0"/>
              <a:t>: 	</a:t>
            </a:r>
            <a:r>
              <a:rPr lang="cs-CZ" sz="2400" b="1" dirty="0" smtClean="0"/>
              <a:t>Zkrocení zlé ženy</a:t>
            </a:r>
          </a:p>
          <a:p>
            <a:pPr marL="170752" lvl="1" indent="0">
              <a:buNone/>
            </a:pPr>
            <a:r>
              <a:rPr lang="cs-CZ" sz="2400" b="1" dirty="0" smtClean="0"/>
              <a:t>		Sen  noci svatojánské</a:t>
            </a:r>
          </a:p>
          <a:p>
            <a:pPr marL="170752" lvl="1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Veselé paničky windsorské</a:t>
            </a:r>
          </a:p>
          <a:p>
            <a:pPr marL="170752" lvl="1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Jak se vám líbí</a:t>
            </a:r>
          </a:p>
          <a:p>
            <a:pPr marL="170752" lvl="1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Večer tříkrálový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u="sng" dirty="0"/>
              <a:t>t</a:t>
            </a:r>
            <a:r>
              <a:rPr lang="cs-CZ" sz="2400" u="sng" dirty="0" smtClean="0"/>
              <a:t>ragédie</a:t>
            </a:r>
            <a:r>
              <a:rPr lang="cs-CZ" sz="2400" dirty="0" smtClean="0"/>
              <a:t>:</a:t>
            </a:r>
            <a:r>
              <a:rPr lang="cs-CZ" sz="2400" b="1" dirty="0" smtClean="0"/>
              <a:t>	Romeo a Julie</a:t>
            </a:r>
          </a:p>
          <a:p>
            <a:pPr marL="170752" lvl="1" indent="0">
              <a:buNone/>
            </a:pPr>
            <a:r>
              <a:rPr lang="cs-CZ" sz="2400" b="1" dirty="0" smtClean="0"/>
              <a:t>		Hamlet</a:t>
            </a:r>
          </a:p>
          <a:p>
            <a:pPr marL="170752" lvl="1" indent="0">
              <a:buNone/>
            </a:pPr>
            <a:r>
              <a:rPr lang="cs-CZ" sz="2400" b="1" dirty="0" smtClean="0"/>
              <a:t>		Othello</a:t>
            </a:r>
          </a:p>
          <a:p>
            <a:pPr marL="170752" lvl="1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b="1" dirty="0" err="1" smtClean="0"/>
              <a:t>Macbeth</a:t>
            </a:r>
            <a:endParaRPr lang="cs-CZ" sz="2400" b="1" dirty="0" smtClean="0"/>
          </a:p>
          <a:p>
            <a:pPr marL="170752" lvl="1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Král Lear</a:t>
            </a:r>
          </a:p>
          <a:p>
            <a:pPr marL="170752" lvl="1" indent="0">
              <a:buNone/>
            </a:pPr>
            <a:r>
              <a:rPr lang="cs-CZ" sz="2400" dirty="0"/>
              <a:t>a</a:t>
            </a:r>
            <a:r>
              <a:rPr lang="cs-CZ" sz="2400" dirty="0" smtClean="0"/>
              <a:t> spousta dalších…	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50839" y="1384355"/>
            <a:ext cx="25922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SEN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50839" y="2132856"/>
            <a:ext cx="25922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LEAR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43032" y="2852936"/>
            <a:ext cx="25922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ROMEO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71841" y="3571532"/>
            <a:ext cx="25922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VÁM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69625" y="5949280"/>
            <a:ext cx="25922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VEČER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71841" y="5157192"/>
            <a:ext cx="25922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VESELÉ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63432" y="4365104"/>
            <a:ext cx="25922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ŽENY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2195736" y="2347726"/>
            <a:ext cx="504056" cy="3896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79473" y="5517233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65975" y="3933056"/>
            <a:ext cx="979781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59832" y="3083768"/>
            <a:ext cx="511729" cy="417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851920" y="1846020"/>
            <a:ext cx="576064" cy="5017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95736" y="2737383"/>
            <a:ext cx="864096" cy="346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65975" y="3501008"/>
            <a:ext cx="749841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37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Shakespeare řekl…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772816"/>
            <a:ext cx="7776864" cy="39395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1"/>
            <a:endParaRPr lang="cs-CZ" sz="2400" b="1" dirty="0" smtClean="0"/>
          </a:p>
          <a:p>
            <a:pPr lvl="1"/>
            <a:r>
              <a:rPr lang="cs-CZ" sz="2400" b="1" dirty="0" smtClean="0"/>
              <a:t>Je </a:t>
            </a:r>
            <a:r>
              <a:rPr lang="cs-CZ" sz="2400" b="1" dirty="0"/>
              <a:t>cosi shnilého ve státě dánském</a:t>
            </a:r>
            <a:r>
              <a:rPr lang="cs-CZ" sz="2400" b="1" dirty="0" smtClean="0"/>
              <a:t>.</a:t>
            </a:r>
          </a:p>
          <a:p>
            <a:pPr lvl="1"/>
            <a:endParaRPr lang="cs-CZ" sz="1000" b="1" dirty="0"/>
          </a:p>
          <a:p>
            <a:pPr lvl="1"/>
            <a:r>
              <a:rPr lang="cs-CZ" sz="2400" b="1" dirty="0"/>
              <a:t>Moudrá slova pospí si v uších hlupáků</a:t>
            </a:r>
            <a:r>
              <a:rPr lang="cs-CZ" sz="2400" b="1" dirty="0" smtClean="0"/>
              <a:t>.</a:t>
            </a:r>
          </a:p>
          <a:p>
            <a:pPr lvl="1"/>
            <a:endParaRPr lang="cs-CZ" sz="1000" b="1" dirty="0"/>
          </a:p>
          <a:p>
            <a:pPr lvl="1"/>
            <a:r>
              <a:rPr lang="cs-CZ" sz="2400" b="1" dirty="0"/>
              <a:t>Nad všecko věren buď sobě samému. A z toho pojde pak jako z noci den, že nebudeš nikomu </a:t>
            </a:r>
            <a:r>
              <a:rPr lang="cs-CZ" sz="2400" b="1" dirty="0" err="1"/>
              <a:t>nevěren</a:t>
            </a:r>
            <a:r>
              <a:rPr lang="cs-CZ" sz="2400" b="1" dirty="0" smtClean="0"/>
              <a:t>.</a:t>
            </a:r>
            <a:endParaRPr lang="cs-CZ" sz="2400" b="1" baseline="30000" dirty="0"/>
          </a:p>
          <a:p>
            <a:pPr lvl="1"/>
            <a:endParaRPr lang="cs-CZ" sz="1000" b="1" dirty="0"/>
          </a:p>
          <a:p>
            <a:pPr lvl="1"/>
            <a:r>
              <a:rPr lang="cs-CZ" sz="2400" b="1" dirty="0"/>
              <a:t>Nic není buď dobré nebo špatné, naše myšlení dělá věci dobrými nebo špatnými</a:t>
            </a:r>
            <a:r>
              <a:rPr lang="cs-CZ" sz="2400" b="1" dirty="0" smtClean="0"/>
              <a:t>.</a:t>
            </a:r>
          </a:p>
          <a:p>
            <a:pPr lvl="1"/>
            <a:endParaRPr lang="cs-CZ" sz="1000" b="1" dirty="0"/>
          </a:p>
          <a:p>
            <a:pPr lvl="1"/>
            <a:r>
              <a:rPr lang="cs-CZ" sz="2400" b="1" dirty="0"/>
              <a:t>Být či nebýt, to je oč tu běží.</a:t>
            </a:r>
          </a:p>
          <a:p>
            <a:r>
              <a:rPr lang="cs-CZ" sz="1000" dirty="0" smtClean="0"/>
              <a:t>							</a:t>
            </a:r>
            <a:r>
              <a:rPr lang="cs-CZ" dirty="0" smtClean="0"/>
              <a:t>(Hamlet)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7704856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Dobré srdce ženy než pěkná tvář upoutá mou lásku</a:t>
            </a:r>
            <a:r>
              <a:rPr lang="cs-CZ" sz="2400" b="1" dirty="0" smtClean="0"/>
              <a:t>.</a:t>
            </a:r>
          </a:p>
          <a:p>
            <a:r>
              <a:rPr lang="cs-CZ" sz="2400" b="1" dirty="0"/>
              <a:t>Chyť okamžik za pačesy</a:t>
            </a:r>
            <a:r>
              <a:rPr lang="cs-CZ" sz="2400" b="1" dirty="0" smtClean="0"/>
              <a:t>!</a:t>
            </a:r>
          </a:p>
          <a:p>
            <a:r>
              <a:rPr lang="cs-CZ" sz="2400" b="1" dirty="0"/>
              <a:t>Když jsou dva na koni, jeden musí sedět vzadu</a:t>
            </a:r>
            <a:r>
              <a:rPr lang="cs-CZ" sz="2400" b="1" dirty="0" smtClean="0"/>
              <a:t>.</a:t>
            </a:r>
          </a:p>
          <a:p>
            <a:r>
              <a:rPr lang="cs-CZ" sz="2400" b="1" dirty="0"/>
              <a:t>Lépe být dobře oběšen než špatně ženat</a:t>
            </a:r>
            <a:r>
              <a:rPr lang="cs-CZ" sz="2400" b="1" dirty="0" smtClean="0"/>
              <a:t>.</a:t>
            </a:r>
          </a:p>
          <a:p>
            <a:r>
              <a:rPr lang="cs-CZ" sz="2400" b="1" dirty="0"/>
              <a:t>Mnohem lepší je žít bez štěstí než bez lásky</a:t>
            </a:r>
            <a:r>
              <a:rPr lang="cs-CZ" sz="2400" b="1" dirty="0" smtClean="0"/>
              <a:t>.</a:t>
            </a:r>
          </a:p>
          <a:p>
            <a:r>
              <a:rPr lang="cs-CZ" sz="2400" b="1" dirty="0"/>
              <a:t>Nemoc je nakažlivá, kéž by byla i láska</a:t>
            </a:r>
            <a:r>
              <a:rPr lang="cs-CZ" sz="2400" b="1" dirty="0" smtClean="0"/>
              <a:t>.</a:t>
            </a:r>
          </a:p>
          <a:p>
            <a:r>
              <a:rPr lang="cs-CZ" sz="2400" b="1" dirty="0"/>
              <a:t>Odvaha roste s příležitostí</a:t>
            </a:r>
            <a:r>
              <a:rPr lang="cs-CZ" sz="2400" b="1" dirty="0" smtClean="0"/>
              <a:t>.</a:t>
            </a:r>
          </a:p>
          <a:p>
            <a:r>
              <a:rPr lang="cs-CZ" sz="2400" b="1" dirty="0"/>
              <a:t>Víme, co jsme, ale nevíme, co můžeme být</a:t>
            </a:r>
            <a:r>
              <a:rPr lang="cs-CZ" sz="2400" b="1" dirty="0" smtClean="0"/>
              <a:t>.</a:t>
            </a:r>
          </a:p>
          <a:p>
            <a:r>
              <a:rPr lang="cs-CZ" sz="2400" b="1" dirty="0"/>
              <a:t>V srdci lidském je stálý boj dvou nepřátel: zlé vůle a </a:t>
            </a:r>
            <a:r>
              <a:rPr lang="cs-CZ" sz="2400" b="1" dirty="0" smtClean="0"/>
              <a:t>dobroty.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06556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Admin\AppData\Local\Microsoft\Windows\Temporary Internet Files\Content.IE5\STO87JJM\MM90028310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90613"/>
            <a:ext cx="1824980" cy="2013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154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Miguel de 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CERVANTES y SAAVEDRA  </a:t>
            </a:r>
            <a:r>
              <a:rPr lang="cs-CZ" sz="2400" dirty="0" smtClean="0"/>
              <a:t>/</a:t>
            </a:r>
            <a:r>
              <a:rPr lang="cs-CZ" sz="2400" dirty="0" err="1" smtClean="0"/>
              <a:t>migel</a:t>
            </a:r>
            <a:r>
              <a:rPr lang="cs-CZ" sz="2400" dirty="0" smtClean="0"/>
              <a:t> de </a:t>
            </a:r>
            <a:r>
              <a:rPr lang="cs-CZ" sz="2400" dirty="0" err="1"/>
              <a:t>s</a:t>
            </a:r>
            <a:r>
              <a:rPr lang="cs-CZ" sz="2400" dirty="0" err="1" smtClean="0"/>
              <a:t>ervantes</a:t>
            </a:r>
            <a:r>
              <a:rPr lang="cs-CZ" sz="2400" dirty="0" smtClean="0"/>
              <a:t>/ </a:t>
            </a:r>
            <a:r>
              <a:rPr lang="cs-CZ" sz="2800" dirty="0" smtClean="0"/>
              <a:t>(1547 </a:t>
            </a:r>
            <a:r>
              <a:rPr lang="cs-CZ" sz="2800" dirty="0"/>
              <a:t>– 1616)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74320" y="1607840"/>
            <a:ext cx="4873744" cy="4628368"/>
          </a:xfrm>
          <a:solidFill>
            <a:schemeClr val="bg1">
              <a:lumMod val="75000"/>
            </a:schemeClr>
          </a:solidFill>
          <a:ln w="31750"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1050" dirty="0" smtClean="0"/>
          </a:p>
          <a:p>
            <a:r>
              <a:rPr lang="cs-CZ" sz="2400" dirty="0" smtClean="0"/>
              <a:t>španělský spisovatel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omán </a:t>
            </a:r>
            <a:r>
              <a:rPr lang="cs-CZ" sz="2400" b="1" dirty="0"/>
              <a:t>D</a:t>
            </a:r>
            <a:r>
              <a:rPr lang="cs-CZ" sz="2400" b="1" dirty="0" smtClean="0"/>
              <a:t>ůmyslný rytíř Don Quijote de la </a:t>
            </a:r>
            <a:r>
              <a:rPr lang="cs-CZ" sz="2400" b="1" dirty="0" err="1" smtClean="0"/>
              <a:t>Mancha</a:t>
            </a:r>
            <a:r>
              <a:rPr lang="cs-CZ" sz="2400" dirty="0" smtClean="0"/>
              <a:t> /don </a:t>
            </a:r>
            <a:r>
              <a:rPr lang="cs-CZ" sz="2400" dirty="0" err="1" smtClean="0"/>
              <a:t>kichot</a:t>
            </a:r>
            <a:r>
              <a:rPr lang="cs-CZ" sz="2400" dirty="0" smtClean="0"/>
              <a:t> de la </a:t>
            </a:r>
            <a:r>
              <a:rPr lang="cs-CZ" sz="2400" dirty="0" err="1" smtClean="0"/>
              <a:t>manča</a:t>
            </a:r>
            <a:r>
              <a:rPr lang="cs-CZ" sz="2400" dirty="0" smtClean="0"/>
              <a:t>/ - pomatený zchudlý šlechtic se rozhodl dle rytířských románů – se svým sluhou </a:t>
            </a:r>
            <a:r>
              <a:rPr lang="cs-CZ" sz="2400" dirty="0" err="1" smtClean="0"/>
              <a:t>Sancho</a:t>
            </a:r>
            <a:r>
              <a:rPr lang="cs-CZ" sz="2400" dirty="0" smtClean="0"/>
              <a:t> </a:t>
            </a:r>
            <a:r>
              <a:rPr lang="cs-CZ" sz="2400" dirty="0" err="1" smtClean="0"/>
              <a:t>Panzou</a:t>
            </a:r>
            <a:r>
              <a:rPr lang="cs-CZ" sz="2400" dirty="0" smtClean="0"/>
              <a:t> cestuje a snaží se konat dobré skutky, aby získal lásku smyšlené dívky Dulciney </a:t>
            </a:r>
            <a:r>
              <a:rPr lang="cs-CZ" sz="2400" dirty="0" smtClean="0">
                <a:sym typeface="Wingdings"/>
              </a:rPr>
              <a:t> sklízí posměch a zjišťuje, že jeho ideály nelze uskutečnit</a:t>
            </a:r>
            <a:endParaRPr lang="cs-CZ" sz="2400" dirty="0"/>
          </a:p>
        </p:txBody>
      </p:sp>
      <p:pic>
        <p:nvPicPr>
          <p:cNvPr id="1026" name="Picture 2" descr="Soubor:Cervates jauregu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07840"/>
            <a:ext cx="3422086" cy="46348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6242720"/>
            <a:ext cx="342208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 err="1"/>
              <a:t>Soubor:Cervates</a:t>
            </a:r>
            <a:r>
              <a:rPr lang="cs-CZ" sz="500" dirty="0"/>
              <a:t> </a:t>
            </a:r>
            <a:r>
              <a:rPr lang="cs-CZ" sz="500" dirty="0" smtClean="0"/>
              <a:t>jauregui.jpg.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http://cs.wikipedia.org/wiki/Soubor:Cervates_jauregui.jpg</a:t>
            </a:r>
          </a:p>
        </p:txBody>
      </p:sp>
    </p:spTree>
    <p:extLst>
      <p:ext uri="{BB962C8B-B14F-4D97-AF65-F5344CB8AC3E}">
        <p14:creationId xmlns:p14="http://schemas.microsoft.com/office/powerpoint/2010/main" val="402477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Víte, že…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115" y="1412776"/>
            <a:ext cx="4284476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…</a:t>
            </a:r>
            <a:r>
              <a:rPr lang="cs-CZ" sz="2400" b="1" dirty="0" smtClean="0"/>
              <a:t>Důmyslný rytíř Don Quijote</a:t>
            </a:r>
            <a:r>
              <a:rPr lang="cs-CZ" sz="2400" dirty="0" smtClean="0"/>
              <a:t> je druhou nejpřekládanější knihou světa?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3678" y="2712740"/>
            <a:ext cx="4281400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…označení </a:t>
            </a:r>
            <a:r>
              <a:rPr lang="cs-CZ" sz="2400" b="1" dirty="0" smtClean="0"/>
              <a:t>"</a:t>
            </a:r>
            <a:r>
              <a:rPr lang="cs-CZ" sz="2400" b="1" dirty="0"/>
              <a:t>donkichot</a:t>
            </a:r>
            <a:r>
              <a:rPr lang="cs-CZ" sz="2400" b="1" dirty="0" smtClean="0"/>
              <a:t>"</a:t>
            </a:r>
            <a:r>
              <a:rPr lang="cs-CZ" sz="2400" dirty="0" smtClean="0"/>
              <a:t> </a:t>
            </a:r>
            <a:r>
              <a:rPr lang="cs-CZ" sz="2400" dirty="0"/>
              <a:t>se vžilo pro lidi, kteří se, podobně jako tento rytíř, snaží dosáhnout nemožného, věčně sní a nedívají se na </a:t>
            </a:r>
            <a:r>
              <a:rPr lang="cs-CZ" sz="2400" dirty="0" smtClean="0"/>
              <a:t>realitu</a:t>
            </a:r>
            <a:r>
              <a:rPr lang="cs-CZ" sz="2400" dirty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3166" y="4793704"/>
            <a:ext cx="4262425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…jako </a:t>
            </a:r>
            <a:r>
              <a:rPr lang="cs-CZ" sz="2400" b="1" dirty="0"/>
              <a:t>"boj s větrnými mlýny" </a:t>
            </a:r>
            <a:r>
              <a:rPr lang="cs-CZ" sz="2400" dirty="0"/>
              <a:t>se pak myslí nějaká zbytečná snaha, nerovný boj nebo boj s fiktivním </a:t>
            </a:r>
            <a:r>
              <a:rPr lang="cs-CZ" sz="2400" dirty="0" smtClean="0"/>
              <a:t>nepřítelem</a:t>
            </a:r>
            <a:r>
              <a:rPr lang="cs-CZ" sz="2400" dirty="0"/>
              <a:t>?</a:t>
            </a:r>
          </a:p>
        </p:txBody>
      </p:sp>
      <p:pic>
        <p:nvPicPr>
          <p:cNvPr id="2050" name="Picture 2" descr="Soubor:Honoré Daumier 017 (Don Quixote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003" y="718570"/>
            <a:ext cx="3962400" cy="57054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4003" y="6021288"/>
            <a:ext cx="3962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 err="1"/>
              <a:t>Soubor:Honoré</a:t>
            </a:r>
            <a:r>
              <a:rPr lang="cs-CZ" sz="500" dirty="0"/>
              <a:t> </a:t>
            </a:r>
            <a:r>
              <a:rPr lang="cs-CZ" sz="500" dirty="0" err="1"/>
              <a:t>Daumier</a:t>
            </a:r>
            <a:r>
              <a:rPr lang="cs-CZ" sz="500" dirty="0"/>
              <a:t> 017 (Don </a:t>
            </a:r>
            <a:r>
              <a:rPr lang="cs-CZ" sz="500" dirty="0" err="1"/>
              <a:t>Quixote</a:t>
            </a:r>
            <a:r>
              <a:rPr lang="cs-CZ" sz="500" dirty="0"/>
              <a:t>).</a:t>
            </a:r>
            <a:r>
              <a:rPr lang="cs-CZ" sz="500" dirty="0" err="1" smtClean="0"/>
              <a:t>jpg</a:t>
            </a:r>
            <a:r>
              <a:rPr lang="cs-CZ" sz="500" dirty="0" smtClean="0"/>
              <a:t>. </a:t>
            </a:r>
            <a:r>
              <a:rPr lang="cs-CZ" sz="500" i="1" dirty="0" err="1"/>
              <a:t>Wikipedia</a:t>
            </a:r>
            <a:r>
              <a:rPr lang="cs-CZ" sz="500" i="1" dirty="0"/>
              <a:t>. </a:t>
            </a:r>
            <a:r>
              <a:rPr lang="cs-CZ" sz="500" i="1" dirty="0" err="1"/>
              <a:t>org</a:t>
            </a:r>
            <a:r>
              <a:rPr lang="cs-CZ" sz="500" i="1" dirty="0"/>
              <a:t> </a:t>
            </a:r>
            <a:r>
              <a:rPr lang="cs-CZ" sz="500" dirty="0"/>
              <a:t>[online]. [cit. 2013-01-05]. Dostupné z: http://cs.wikipedia.org/wiki/Soubor:Honor%C3%A9_Daumier_017_(Don_Quixote).jpg</a:t>
            </a:r>
          </a:p>
        </p:txBody>
      </p:sp>
    </p:spTree>
    <p:extLst>
      <p:ext uri="{BB962C8B-B14F-4D97-AF65-F5344CB8AC3E}">
        <p14:creationId xmlns:p14="http://schemas.microsoft.com/office/powerpoint/2010/main" val="3693907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700808"/>
            <a:ext cx="4752528" cy="2520280"/>
          </a:xfrm>
          <a:solidFill>
            <a:schemeClr val="bg1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r>
              <a:rPr lang="cs-CZ" sz="2600" dirty="0" smtClean="0">
                <a:hlinkClick r:id="rId2"/>
              </a:rPr>
              <a:t>www.wikipedia.cz</a:t>
            </a:r>
            <a:endParaRPr lang="cs-CZ" sz="2600" dirty="0" smtClean="0"/>
          </a:p>
          <a:p>
            <a:r>
              <a:rPr lang="cs-CZ" sz="2600" dirty="0" smtClean="0">
                <a:hlinkClick r:id="rId3"/>
              </a:rPr>
              <a:t>http</a:t>
            </a:r>
            <a:r>
              <a:rPr lang="cs-CZ" sz="2600" dirty="0">
                <a:hlinkClick r:id="rId3"/>
              </a:rPr>
              <a:t>://</a:t>
            </a:r>
            <a:r>
              <a:rPr lang="cs-CZ" sz="2600" dirty="0" smtClean="0">
                <a:hlinkClick r:id="rId3"/>
              </a:rPr>
              <a:t>cs.wikiquote.org/wiki/William_Shakespeare</a:t>
            </a:r>
            <a:endParaRPr lang="cs-CZ" sz="2600" dirty="0" smtClean="0"/>
          </a:p>
          <a:p>
            <a:r>
              <a:rPr lang="cs-CZ" sz="3000" dirty="0">
                <a:solidFill>
                  <a:schemeClr val="tx1"/>
                </a:solidFill>
              </a:rPr>
              <a:t>obrazové materiály jsou citovány v průběhu prezentace (pod každým obrazem</a:t>
            </a:r>
            <a:r>
              <a:rPr lang="cs-CZ" sz="3000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sz="3200" dirty="0">
                <a:solidFill>
                  <a:schemeClr val="tx1"/>
                </a:solidFill>
              </a:rPr>
              <a:t>o</a:t>
            </a:r>
            <a:r>
              <a:rPr lang="cs-CZ" sz="3200" dirty="0" smtClean="0">
                <a:solidFill>
                  <a:schemeClr val="tx1"/>
                </a:solidFill>
              </a:rPr>
              <a:t>statní použité </a:t>
            </a:r>
            <a:r>
              <a:rPr lang="cs-CZ" sz="3200" dirty="0">
                <a:solidFill>
                  <a:schemeClr val="tx1"/>
                </a:solidFill>
              </a:rPr>
              <a:t>obrázky jsou součástí programu Microsoft </a:t>
            </a:r>
            <a:r>
              <a:rPr lang="cs-CZ" sz="3200" dirty="0" smtClean="0">
                <a:solidFill>
                  <a:schemeClr val="tx1"/>
                </a:solidFill>
              </a:rPr>
              <a:t>Office</a:t>
            </a:r>
            <a:endParaRPr lang="cs-CZ" sz="3200" dirty="0">
              <a:solidFill>
                <a:schemeClr val="tx1"/>
              </a:solidFill>
            </a:endParaRPr>
          </a:p>
          <a:p>
            <a:endParaRPr lang="cs-CZ" sz="30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733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35494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451</TotalTime>
  <Words>1059</Words>
  <Application>Microsoft Office PowerPoint</Application>
  <PresentationFormat>Předvádění na obrazovce (4:3)</PresentationFormat>
  <Paragraphs>131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Soho</vt:lpstr>
      <vt:lpstr>Prezentace aplikace PowerPoint</vt:lpstr>
      <vt:lpstr>Anotace</vt:lpstr>
      <vt:lpstr>Renesanční evropská literatura</vt:lpstr>
      <vt:lpstr>FRANCIE</vt:lpstr>
      <vt:lpstr>François VILLON (asi 1431 – 1463)  /fransoa vijón/</vt:lpstr>
      <vt:lpstr>Dílo</vt:lpstr>
      <vt:lpstr>Závěr…</vt:lpstr>
      <vt:lpstr>François RABELAIS (asi 1494 – 1553)  /fransoa rablé/</vt:lpstr>
      <vt:lpstr>Prezentace aplikace PowerPoint</vt:lpstr>
      <vt:lpstr>ANGLIE</vt:lpstr>
      <vt:lpstr>William SHAKESPEARE (1564 – 1616)  /vilijem šejkspír/</vt:lpstr>
      <vt:lpstr>Život…</vt:lpstr>
      <vt:lpstr>Dílo…</vt:lpstr>
      <vt:lpstr>Shakespeare řekl…</vt:lpstr>
      <vt:lpstr>ŠPANĚLSKO</vt:lpstr>
      <vt:lpstr>Miguel de CERVANTES y SAAVEDRA  /migel de servantes/ (1547 – 1616)</vt:lpstr>
      <vt:lpstr>Víte, že…</vt:lpstr>
      <vt:lpstr>Zdroj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Renesanční evropská literatura</dc:title>
  <dc:creator>Admin</dc:creator>
  <cp:lastModifiedBy>Admin</cp:lastModifiedBy>
  <cp:revision>38</cp:revision>
  <dcterms:created xsi:type="dcterms:W3CDTF">2013-02-19T05:19:55Z</dcterms:created>
  <dcterms:modified xsi:type="dcterms:W3CDTF">2006-10-30T07:04:08Z</dcterms:modified>
</cp:coreProperties>
</file>