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1" r:id="rId8"/>
    <p:sldId id="263" r:id="rId9"/>
    <p:sldId id="264" r:id="rId10"/>
    <p:sldId id="260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244" y="-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4/40/Czekhoslovakia-hradcany-1918.jpg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1/1c/Podac%C3%AD_l%C3%ADstek.jpg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zekhoslovakia-hradcany-1918.jpg" TargetMode="External"/><Relationship Id="rId2" Type="http://schemas.openxmlformats.org/officeDocument/2006/relationships/hyperlink" Target="http://cs.wikipedia.org/wiki/Soubor:Podac%C3%AD_l%C3%ADstek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eskaposta.cz/cz/sluzby/e-sluzby/dopisonline/dopisonline-id26537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4356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>
                <a:tableStyleId>{35758FB7-9AC5-4552-8A53-C91805E547FA}</a:tableStyleId>
              </a:tblPr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 NÁZEV ŠKOLY: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Masarykova základní škola a mateřská škola Melč, okres Opava, příspěvková organizace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PROJEKTU: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CZ.1.07/1.4.00/21.2623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</a:t>
                      </a:r>
                      <a:r>
                        <a:rPr lang="cs-CZ" sz="1200" dirty="0" smtClean="0">
                          <a:effectLst/>
                        </a:rPr>
                        <a:t>Vendulka</a:t>
                      </a:r>
                      <a:r>
                        <a:rPr lang="cs-CZ" sz="1200" baseline="0" dirty="0" smtClean="0">
                          <a:effectLst/>
                        </a:rPr>
                        <a:t> Ottová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NÁZEV: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VY_32_Inovace_Český</a:t>
                      </a:r>
                      <a:r>
                        <a:rPr lang="cs-CZ" sz="1200" baseline="0" dirty="0" smtClean="0">
                          <a:effectLst/>
                        </a:rPr>
                        <a:t>_jazyk</a:t>
                      </a:r>
                      <a:r>
                        <a:rPr lang="cs-CZ" sz="1200" dirty="0" smtClean="0">
                          <a:effectLst/>
                        </a:rPr>
                        <a:t>_8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</a:t>
                      </a:r>
                      <a:r>
                        <a:rPr lang="cs-CZ" sz="1200" smtClean="0">
                          <a:effectLst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11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Žádost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7.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OBDOBÍ REALIZACE: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5/2013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184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5803750" cy="41982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endParaRPr lang="cs-CZ" sz="1000" dirty="0" smtClean="0"/>
          </a:p>
          <a:p>
            <a:r>
              <a:rPr lang="cs-CZ" sz="3200" dirty="0" smtClean="0"/>
              <a:t>Prezentace v PowerPointu </a:t>
            </a:r>
            <a:r>
              <a:rPr lang="cs-CZ" sz="3200" dirty="0" smtClean="0"/>
              <a:t>seznamuje žáky s formální a věcnou stránkou žádosti. Na praktických úkolech </a:t>
            </a:r>
            <a:r>
              <a:rPr lang="cs-CZ" sz="3200" dirty="0" smtClean="0"/>
              <a:t>si žáci osvojí nejenom formu žádosti jako takové, ale i náležité vyplňování dopisní obálky a podacího lístku.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5968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i="0" dirty="0"/>
              <a:t>krok za krokem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Žádost</a:t>
            </a:r>
            <a:endParaRPr lang="cs-CZ" dirty="0"/>
          </a:p>
        </p:txBody>
      </p:sp>
      <p:pic>
        <p:nvPicPr>
          <p:cNvPr id="1028" name="Picture 4" descr="C:\Users\Admin\AppData\Local\Microsoft\Windows\Temporary Internet Files\Content.IE5\3I2RGY1U\MC9002822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284984"/>
            <a:ext cx="3253483" cy="346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08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628800"/>
            <a:ext cx="7680960" cy="4464496"/>
          </a:xfrm>
          <a:solidFill>
            <a:schemeClr val="tx1">
              <a:lumMod val="85000"/>
            </a:schemeClr>
          </a:solidFill>
          <a:ln w="25400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q"/>
            </a:pPr>
            <a:endParaRPr lang="cs-CZ" sz="24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1"/>
                </a:solidFill>
              </a:rPr>
              <a:t>útvar </a:t>
            </a:r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administrativního stylu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úřední dopis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oužíváme neutrální jazykové prostředky</a:t>
            </a:r>
            <a:r>
              <a:rPr lang="cs-CZ" sz="3200" dirty="0" smtClean="0">
                <a:solidFill>
                  <a:schemeClr val="bg1"/>
                </a:solidFill>
              </a:rPr>
              <a:t> (bez citového zabarvení)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bsahem je</a:t>
            </a:r>
            <a:r>
              <a:rPr lang="cs-CZ" sz="3200" dirty="0" smtClean="0">
                <a:solidFill>
                  <a:schemeClr val="bg1"/>
                </a:solidFill>
              </a:rPr>
              <a:t> nějaký </a:t>
            </a:r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požadavek</a:t>
            </a:r>
            <a:r>
              <a:rPr lang="cs-CZ" sz="3200" dirty="0" smtClean="0">
                <a:solidFill>
                  <a:schemeClr val="bg1"/>
                </a:solidFill>
              </a:rPr>
              <a:t> či prosba, </a:t>
            </a:r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je formulován stručně a výstižně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</a:t>
            </a:r>
            <a:r>
              <a:rPr lang="cs-CZ" cap="all" dirty="0" smtClean="0"/>
              <a:t>žádosti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242654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solidFill>
            <a:schemeClr val="tx1">
              <a:lumMod val="85000"/>
            </a:schemeClr>
          </a:solidFill>
        </p:spPr>
        <p:txBody>
          <a:bodyPr>
            <a:normAutofit fontScale="92500"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8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bg1"/>
                </a:solidFill>
              </a:rPr>
              <a:t>žádost by měla být (pokud možno) na psána na PC či na psacím stroji a musí obsahovat:</a:t>
            </a:r>
          </a:p>
          <a:p>
            <a:pPr marL="630238" lvl="2" indent="-285750">
              <a:buFont typeface="Wingdings" pitchFamily="2" charset="2"/>
              <a:buChar char="Ø"/>
            </a:pPr>
            <a:r>
              <a:rPr lang="cs-CZ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adresu odesílatele</a:t>
            </a:r>
          </a:p>
          <a:p>
            <a:pPr marL="630238" lvl="2" indent="-285750">
              <a:buFont typeface="Wingdings" pitchFamily="2" charset="2"/>
              <a:buChar char="Ø"/>
            </a:pPr>
            <a:r>
              <a:rPr lang="cs-CZ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adresu příjemce</a:t>
            </a:r>
          </a:p>
          <a:p>
            <a:pPr marL="630238" lvl="2" indent="-285750">
              <a:buFont typeface="Wingdings" pitchFamily="2" charset="2"/>
              <a:buChar char="Ø"/>
            </a:pPr>
            <a:r>
              <a:rPr lang="cs-CZ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ísto a datum sepsání žádosti</a:t>
            </a:r>
          </a:p>
          <a:p>
            <a:pPr marL="687388" lvl="2" indent="-342900">
              <a:buFont typeface="Wingdings" pitchFamily="2" charset="2"/>
              <a:buChar char="Ø"/>
            </a:pPr>
            <a:r>
              <a:rPr lang="cs-CZ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tručný název žádosti </a:t>
            </a:r>
          </a:p>
          <a:p>
            <a:pPr marL="630238" lvl="2" indent="-285750">
              <a:buFont typeface="Wingdings" pitchFamily="2" charset="2"/>
              <a:buChar char="Ø"/>
            </a:pPr>
            <a:r>
              <a:rPr lang="cs-CZ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lastní text žádosti s poděkováním za kladné vyřízení</a:t>
            </a:r>
          </a:p>
          <a:p>
            <a:pPr marL="630238" lvl="2" indent="-285750">
              <a:buFont typeface="Wingdings" pitchFamily="2" charset="2"/>
              <a:buChar char="Ø"/>
            </a:pPr>
            <a:r>
              <a:rPr lang="cs-CZ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lastnoruční podpis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Forma ŽÁDOSTI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676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2987824" y="188640"/>
            <a:ext cx="5045562" cy="655272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2131342" cy="6440760"/>
          </a:xfrm>
        </p:spPr>
        <p:txBody>
          <a:bodyPr>
            <a:normAutofit fontScale="90000"/>
          </a:bodyPr>
          <a:lstStyle/>
          <a:p>
            <a:r>
              <a:rPr lang="cs-CZ" sz="5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Napravte počínání skřítka neposedy, jenž úplně zpřeházel jednotlivé části žádosti.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73737" y="3131769"/>
            <a:ext cx="172819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Marie Černá</a:t>
            </a: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Mikolajice 120</a:t>
            </a: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747 84 MELČ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20126" y="303039"/>
            <a:ext cx="273630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cs-CZ" dirty="0" smtClean="0">
                <a:solidFill>
                  <a:schemeClr val="bg1"/>
                </a:solidFill>
              </a:rPr>
              <a:t>Mgr. Pavel </a:t>
            </a:r>
            <a:r>
              <a:rPr lang="cs-CZ" dirty="0" err="1" smtClean="0">
                <a:solidFill>
                  <a:schemeClr val="bg1"/>
                </a:solidFill>
              </a:rPr>
              <a:t>Piskovský</a:t>
            </a:r>
            <a:endParaRPr lang="cs-CZ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cs-CZ" dirty="0" smtClean="0">
                <a:solidFill>
                  <a:schemeClr val="bg1"/>
                </a:solidFill>
              </a:rPr>
              <a:t>Masarykova ZŠ a MŠ Melč</a:t>
            </a:r>
            <a:endParaRPr lang="cs-CZ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747 84 </a:t>
            </a:r>
            <a:r>
              <a:rPr lang="cs-CZ" dirty="0" smtClean="0">
                <a:solidFill>
                  <a:schemeClr val="bg1"/>
                </a:solidFill>
              </a:rPr>
              <a:t>MELČ 192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47649" y="2857725"/>
            <a:ext cx="2952328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solidFill>
                  <a:schemeClr val="bg1"/>
                </a:solidFill>
              </a:rPr>
              <a:t>V Mikolajicích 7. května 2013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83793" y="4221088"/>
            <a:ext cx="2952328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Žádost o uvolnění z výuky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44062" y="1412776"/>
            <a:ext cx="468052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dovoluji si Vás tímto požádat o uvolnění mé dcery a žákyně 6. ročníku Jany z výuky, a to ve dnech 20. – 30. června 2013 z důvodu zdravotního pobytu u moře.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88278" y="4797152"/>
            <a:ext cx="273630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Vážený pane řediteli,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47649" y="5445224"/>
            <a:ext cx="468052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Za kladné vyřízení žádosti předem děkuji.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20153" y="580038"/>
            <a:ext cx="126014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Marie Černá</a:t>
            </a:r>
            <a:endParaRPr lang="cs-CZ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1" t="2946" r="21552" b="2068"/>
          <a:stretch/>
        </p:blipFill>
        <p:spPr bwMode="auto">
          <a:xfrm>
            <a:off x="9324528" y="244749"/>
            <a:ext cx="5085439" cy="6593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4913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-0.71111 0.004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56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2987824" y="188640"/>
            <a:ext cx="5045562" cy="655272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2563390" cy="1784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Pamatujte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poprvé!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03848" y="404664"/>
            <a:ext cx="1728192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cs-CZ" sz="2400" dirty="0" smtClean="0">
                <a:solidFill>
                  <a:schemeClr val="bg1"/>
                </a:solidFill>
              </a:rPr>
              <a:t>Adresa odesílatele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03848" y="1301859"/>
            <a:ext cx="1728192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cs-CZ" sz="2400" dirty="0" smtClean="0">
                <a:solidFill>
                  <a:schemeClr val="bg1"/>
                </a:solidFill>
              </a:rPr>
              <a:t>Adresa </a:t>
            </a:r>
          </a:p>
          <a:p>
            <a:pPr>
              <a:spcBef>
                <a:spcPts val="0"/>
              </a:spcBef>
            </a:pPr>
            <a:r>
              <a:rPr lang="cs-CZ" sz="2400" dirty="0" smtClean="0">
                <a:solidFill>
                  <a:schemeClr val="bg1"/>
                </a:solidFill>
              </a:rPr>
              <a:t>příjemce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13278" y="2153133"/>
            <a:ext cx="3096343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solidFill>
                  <a:schemeClr val="bg1"/>
                </a:solidFill>
              </a:rPr>
              <a:t>Místo a datum sepsání žádosti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44063" y="2649284"/>
            <a:ext cx="220045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Název žádosti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47435" y="3638369"/>
            <a:ext cx="468052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Věcný a výstižný text žádosti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44062" y="3145229"/>
            <a:ext cx="220045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Uctivé oslovení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55058" y="4149330"/>
            <a:ext cx="468052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Poděkování za vyřízení žádosti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61449" y="4869160"/>
            <a:ext cx="1548172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Vlastnoruční podpis</a:t>
            </a:r>
            <a:endParaRPr lang="cs-CZ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43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2987824" y="188640"/>
            <a:ext cx="5045562" cy="655272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Wingdings" pitchFamily="2" charset="2"/>
              <a:buChar char="q"/>
            </a:pPr>
            <a:endParaRPr lang="cs-CZ" sz="2000" dirty="0" smtClean="0"/>
          </a:p>
          <a:p>
            <a:pPr marL="457200" indent="-457200">
              <a:spcBef>
                <a:spcPts val="0"/>
              </a:spcBef>
              <a:buFont typeface="Wingdings" pitchFamily="2" charset="2"/>
              <a:buChar char="q"/>
            </a:pPr>
            <a:r>
              <a:rPr lang="cs-CZ" sz="3200" dirty="0" smtClean="0"/>
              <a:t>žádost je </a:t>
            </a:r>
            <a:r>
              <a:rPr lang="cs-CZ" sz="3200" u="sng" dirty="0" smtClean="0"/>
              <a:t>bez pravopisných chyb</a:t>
            </a:r>
          </a:p>
          <a:p>
            <a:pPr marL="457200" indent="-457200">
              <a:spcBef>
                <a:spcPts val="0"/>
              </a:spcBef>
              <a:buFont typeface="Wingdings" pitchFamily="2" charset="2"/>
              <a:buChar char="q"/>
            </a:pPr>
            <a:r>
              <a:rPr lang="cs-CZ" sz="3200" u="sng" dirty="0"/>
              <a:t>t</a:t>
            </a:r>
            <a:r>
              <a:rPr lang="cs-CZ" sz="3200" u="sng" dirty="0" smtClean="0"/>
              <a:t>ext</a:t>
            </a:r>
            <a:r>
              <a:rPr lang="cs-CZ" sz="3200" dirty="0" smtClean="0"/>
              <a:t> žádosti </a:t>
            </a:r>
            <a:r>
              <a:rPr lang="cs-CZ" sz="3200" u="sng" dirty="0" smtClean="0"/>
              <a:t>je</a:t>
            </a:r>
            <a:r>
              <a:rPr lang="cs-CZ" sz="3200" dirty="0" smtClean="0"/>
              <a:t> na listu papíru </a:t>
            </a:r>
            <a:r>
              <a:rPr lang="cs-CZ" sz="3200" u="sng" dirty="0" smtClean="0"/>
              <a:t>rozložen rovnoměrně</a:t>
            </a:r>
          </a:p>
          <a:p>
            <a:pPr marL="457200" indent="-457200">
              <a:spcBef>
                <a:spcPts val="0"/>
              </a:spcBef>
              <a:buFont typeface="Wingdings" pitchFamily="2" charset="2"/>
              <a:buChar char="q"/>
            </a:pPr>
            <a:r>
              <a:rPr lang="cs-CZ" sz="3200" dirty="0"/>
              <a:t>ž</a:t>
            </a:r>
            <a:r>
              <a:rPr lang="cs-CZ" sz="3200" dirty="0" smtClean="0"/>
              <a:t>ádost </a:t>
            </a:r>
            <a:r>
              <a:rPr lang="cs-CZ" sz="3200" u="sng" dirty="0" smtClean="0"/>
              <a:t>posíláme včas </a:t>
            </a:r>
            <a:r>
              <a:rPr lang="cs-CZ" sz="3200" dirty="0" smtClean="0"/>
              <a:t>(příjemce má 30denní lhůtu na vyřízení žádosti)</a:t>
            </a:r>
          </a:p>
          <a:p>
            <a:pPr marL="457200" indent="-457200">
              <a:spcBef>
                <a:spcPts val="0"/>
              </a:spcBef>
              <a:buFont typeface="Wingdings" pitchFamily="2" charset="2"/>
              <a:buChar char="q"/>
            </a:pPr>
            <a:r>
              <a:rPr lang="cs-CZ" sz="3200" dirty="0"/>
              <a:t>ž</a:t>
            </a:r>
            <a:r>
              <a:rPr lang="cs-CZ" sz="3200" dirty="0" smtClean="0"/>
              <a:t>ádost </a:t>
            </a:r>
            <a:r>
              <a:rPr lang="cs-CZ" sz="3200" u="sng" dirty="0" smtClean="0"/>
              <a:t>posíláme příjemci prokazatelně do jeho rukou</a:t>
            </a:r>
            <a:r>
              <a:rPr lang="cs-CZ" sz="3200" dirty="0" smtClean="0"/>
              <a:t>, nejlépe </a:t>
            </a:r>
            <a:r>
              <a:rPr lang="cs-CZ" sz="3200" u="sng" dirty="0" smtClean="0"/>
              <a:t>formou doporučeného dopisu</a:t>
            </a:r>
            <a:endParaRPr lang="cs-CZ" sz="3200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2563390" cy="17843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Pamatujte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podruhé!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96522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Obálka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1772816"/>
            <a:ext cx="9144000" cy="453650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5" idx="1"/>
            <a:endCxn id="5" idx="3"/>
          </p:cNvCxnSpPr>
          <p:nvPr/>
        </p:nvCxnSpPr>
        <p:spPr>
          <a:xfrm>
            <a:off x="0" y="4041068"/>
            <a:ext cx="914400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5" idx="0"/>
            <a:endCxn id="5" idx="2"/>
          </p:cNvCxnSpPr>
          <p:nvPr/>
        </p:nvCxnSpPr>
        <p:spPr>
          <a:xfrm>
            <a:off x="4572000" y="1772816"/>
            <a:ext cx="0" cy="4536504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36439" y="2132856"/>
            <a:ext cx="302433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cs-CZ" sz="2800" dirty="0">
                <a:solidFill>
                  <a:schemeClr val="bg1"/>
                </a:solidFill>
              </a:rPr>
              <a:t>Marie Černá</a:t>
            </a:r>
          </a:p>
          <a:p>
            <a:pPr>
              <a:spcBef>
                <a:spcPts val="0"/>
              </a:spcBef>
            </a:pPr>
            <a:r>
              <a:rPr lang="cs-CZ" sz="2800" dirty="0">
                <a:solidFill>
                  <a:schemeClr val="bg1"/>
                </a:solidFill>
              </a:rPr>
              <a:t>Mikolajice 120</a:t>
            </a:r>
          </a:p>
          <a:p>
            <a:pPr>
              <a:spcBef>
                <a:spcPts val="0"/>
              </a:spcBef>
            </a:pPr>
            <a:r>
              <a:rPr lang="cs-CZ" sz="2800" dirty="0">
                <a:solidFill>
                  <a:schemeClr val="bg1"/>
                </a:solidFill>
              </a:rPr>
              <a:t>747 84 MELČ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2132856"/>
            <a:ext cx="4032448" cy="132343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Adresa odesílatele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88024" y="4437112"/>
            <a:ext cx="403244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cs-CZ" sz="2800" dirty="0">
                <a:solidFill>
                  <a:schemeClr val="bg1"/>
                </a:solidFill>
              </a:rPr>
              <a:t>Mgr. Pavel </a:t>
            </a:r>
            <a:r>
              <a:rPr lang="cs-CZ" sz="2800" dirty="0" err="1">
                <a:solidFill>
                  <a:schemeClr val="bg1"/>
                </a:solidFill>
              </a:rPr>
              <a:t>Piskovský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cs-CZ" sz="2800" dirty="0">
                <a:solidFill>
                  <a:schemeClr val="bg1"/>
                </a:solidFill>
              </a:rPr>
              <a:t>Masarykova ZŠ a MŠ Melč</a:t>
            </a:r>
          </a:p>
          <a:p>
            <a:pPr>
              <a:spcBef>
                <a:spcPts val="0"/>
              </a:spcBef>
            </a:pPr>
            <a:r>
              <a:rPr lang="cs-CZ" sz="2800" dirty="0">
                <a:solidFill>
                  <a:schemeClr val="bg1"/>
                </a:solidFill>
              </a:rPr>
              <a:t>747 84 MELČ 192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4437112"/>
            <a:ext cx="4032448" cy="132343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Adresa </a:t>
            </a:r>
          </a:p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příjemce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Soubor:Czekhoslovakia-hradcany-191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210" y="2132856"/>
            <a:ext cx="1515262" cy="1358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932040" y="2132856"/>
            <a:ext cx="3888432" cy="132343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Místo vyhrazené poště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4" name="Picture 4" descr="http://www.ceskaposta.cz/assets/sluzby/e-sluzby/DopisOnline/dopisonline_doporucene_1.gif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71" t="66376" r="50000" b="26197"/>
          <a:stretch/>
        </p:blipFill>
        <p:spPr bwMode="auto">
          <a:xfrm>
            <a:off x="308426" y="4763620"/>
            <a:ext cx="1940181" cy="47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432929" y="4437112"/>
            <a:ext cx="3888432" cy="132343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Místo vyhrazené poště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305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692696"/>
            <a:ext cx="2923430" cy="2016224"/>
          </a:xfrm>
        </p:spPr>
        <p:txBody>
          <a:bodyPr>
            <a:normAutofit/>
          </a:bodyPr>
          <a:lstStyle/>
          <a:p>
            <a:r>
              <a:rPr lang="cs-CZ" dirty="0" smtClean="0"/>
              <a:t>Jak na podací lístek?</a:t>
            </a:r>
            <a:endParaRPr lang="cs-CZ" dirty="0"/>
          </a:p>
        </p:txBody>
      </p:sp>
      <p:pic>
        <p:nvPicPr>
          <p:cNvPr id="3074" name="Picture 2" descr="Soubor:Podací líste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548680"/>
            <a:ext cx="4909045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3707904" y="2852936"/>
            <a:ext cx="72008" cy="230425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779912" y="5157192"/>
            <a:ext cx="30243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6804248" y="3789040"/>
            <a:ext cx="0" cy="136815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04248" y="3789040"/>
            <a:ext cx="136815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8172400" y="2852936"/>
            <a:ext cx="0" cy="93610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3707904" y="2852936"/>
            <a:ext cx="446449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4602870" y="2893488"/>
            <a:ext cx="1728192" cy="92333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Marie Černá</a:t>
            </a: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Mikolajice 120</a:t>
            </a: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747 84 MELČ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12487" y="4149080"/>
            <a:ext cx="2759186" cy="92333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Mgr. Pavel </a:t>
            </a:r>
            <a:r>
              <a:rPr lang="cs-CZ" dirty="0" err="1">
                <a:solidFill>
                  <a:schemeClr val="bg1"/>
                </a:solidFill>
              </a:rPr>
              <a:t>Piskovský</a:t>
            </a:r>
            <a:endParaRPr lang="cs-CZ" dirty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Masarykova ZŠ a MŠ Melč</a:t>
            </a:r>
          </a:p>
          <a:p>
            <a:pPr>
              <a:spcBef>
                <a:spcPts val="0"/>
              </a:spcBef>
            </a:pPr>
            <a:r>
              <a:rPr lang="cs-CZ" dirty="0">
                <a:solidFill>
                  <a:schemeClr val="bg1"/>
                </a:solidFill>
              </a:rPr>
              <a:t>747 84 MELČ 192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88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4363590" cy="4126200"/>
          </a:xfrm>
          <a:solidFill>
            <a:schemeClr val="tx1">
              <a:lumMod val="85000"/>
            </a:schemeClr>
          </a:solidFill>
          <a:ln w="25400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dirty="0" err="1">
                <a:solidFill>
                  <a:schemeClr val="accent1"/>
                </a:solidFill>
              </a:rPr>
              <a:t>Soubor:Podací</a:t>
            </a:r>
            <a:r>
              <a:rPr lang="cs-CZ" dirty="0">
                <a:solidFill>
                  <a:schemeClr val="accent1"/>
                </a:solidFill>
              </a:rPr>
              <a:t> </a:t>
            </a:r>
            <a:r>
              <a:rPr lang="cs-CZ" dirty="0" smtClean="0">
                <a:solidFill>
                  <a:schemeClr val="accent1"/>
                </a:solidFill>
              </a:rPr>
              <a:t>lístek.jpg. </a:t>
            </a:r>
            <a:r>
              <a:rPr lang="cs-CZ" i="1" dirty="0" err="1">
                <a:solidFill>
                  <a:schemeClr val="accent1"/>
                </a:solidFill>
              </a:rPr>
              <a:t>Wikipedia</a:t>
            </a:r>
            <a:r>
              <a:rPr lang="cs-CZ" i="1" dirty="0">
                <a:solidFill>
                  <a:schemeClr val="accent1"/>
                </a:solidFill>
              </a:rPr>
              <a:t>. </a:t>
            </a:r>
            <a:r>
              <a:rPr lang="cs-CZ" i="1" dirty="0" err="1">
                <a:solidFill>
                  <a:schemeClr val="accent1"/>
                </a:solidFill>
              </a:rPr>
              <a:t>org</a:t>
            </a:r>
            <a:r>
              <a:rPr lang="cs-CZ" i="1" dirty="0">
                <a:solidFill>
                  <a:schemeClr val="accent1"/>
                </a:solidFill>
              </a:rPr>
              <a:t> </a:t>
            </a:r>
            <a:r>
              <a:rPr lang="cs-CZ" dirty="0">
                <a:solidFill>
                  <a:schemeClr val="accent1"/>
                </a:solidFill>
              </a:rPr>
              <a:t>[online]. [cit. 2013-01-05]. Dostupné z: </a:t>
            </a:r>
            <a:r>
              <a:rPr lang="cs-CZ" dirty="0">
                <a:solidFill>
                  <a:schemeClr val="accent1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accent1"/>
                </a:solidFill>
                <a:hlinkClick r:id="rId2"/>
              </a:rPr>
              <a:t>cs.wikipedia.org/wiki/Soubor:Podac%C3%AD_l%C3%ADstek.jpg</a:t>
            </a:r>
            <a:endParaRPr lang="cs-CZ" dirty="0" smtClean="0">
              <a:solidFill>
                <a:schemeClr val="accent1"/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solidFill>
                  <a:schemeClr val="accent1"/>
                </a:solidFill>
              </a:rPr>
              <a:t>Soubor:Czekhoslovakia-hradcany-1918.jpg. </a:t>
            </a:r>
            <a:r>
              <a:rPr lang="cs-CZ" dirty="0">
                <a:solidFill>
                  <a:schemeClr val="accent1"/>
                </a:solidFill>
              </a:rPr>
              <a:t>. </a:t>
            </a:r>
            <a:r>
              <a:rPr lang="cs-CZ" i="1" dirty="0" err="1">
                <a:solidFill>
                  <a:schemeClr val="accent1"/>
                </a:solidFill>
              </a:rPr>
              <a:t>Wikipedia</a:t>
            </a:r>
            <a:r>
              <a:rPr lang="cs-CZ" i="1" dirty="0">
                <a:solidFill>
                  <a:schemeClr val="accent1"/>
                </a:solidFill>
              </a:rPr>
              <a:t>. </a:t>
            </a:r>
            <a:r>
              <a:rPr lang="cs-CZ" i="1" dirty="0" err="1">
                <a:solidFill>
                  <a:schemeClr val="accent1"/>
                </a:solidFill>
              </a:rPr>
              <a:t>org</a:t>
            </a:r>
            <a:r>
              <a:rPr lang="cs-CZ" i="1" dirty="0">
                <a:solidFill>
                  <a:schemeClr val="accent1"/>
                </a:solidFill>
              </a:rPr>
              <a:t> </a:t>
            </a:r>
            <a:r>
              <a:rPr lang="cs-CZ" dirty="0">
                <a:solidFill>
                  <a:schemeClr val="accent1"/>
                </a:solidFill>
              </a:rPr>
              <a:t>[online]. [cit. 2013-01-05]. Dostupné z: </a:t>
            </a:r>
            <a:r>
              <a:rPr lang="cs-CZ" dirty="0">
                <a:solidFill>
                  <a:schemeClr val="accent1"/>
                </a:solidFill>
                <a:hlinkClick r:id="rId3"/>
              </a:rPr>
              <a:t>http://</a:t>
            </a:r>
            <a:r>
              <a:rPr lang="cs-CZ" dirty="0" smtClean="0">
                <a:solidFill>
                  <a:schemeClr val="accent1"/>
                </a:solidFill>
                <a:hlinkClick r:id="rId3"/>
              </a:rPr>
              <a:t>cs.wikipedia.org/wiki/Soubor:Czekhoslovakia-hradcany-1918.jpg</a:t>
            </a:r>
            <a:endParaRPr lang="cs-CZ" dirty="0" smtClean="0">
              <a:solidFill>
                <a:schemeClr val="accent1"/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dirty="0">
                <a:solidFill>
                  <a:schemeClr val="accent1"/>
                </a:solidFill>
                <a:hlinkClick r:id="rId4"/>
              </a:rPr>
              <a:t>http://www.ceskaposta.cz/cz/sluzby/e-sluzby/dopisonline/dopisonline-id26537</a:t>
            </a:r>
            <a:r>
              <a:rPr lang="cs-CZ" dirty="0" smtClean="0">
                <a:solidFill>
                  <a:schemeClr val="accent1"/>
                </a:solidFill>
                <a:hlinkClick r:id="rId4"/>
              </a:rPr>
              <a:t>/</a:t>
            </a:r>
            <a:endParaRPr lang="cs-CZ" dirty="0" smtClean="0">
              <a:solidFill>
                <a:schemeClr val="accent1"/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>
                <a:solidFill>
                  <a:schemeClr val="accent1"/>
                </a:solidFill>
              </a:rPr>
              <a:t>Další použité </a:t>
            </a:r>
            <a:r>
              <a:rPr lang="cs-CZ" dirty="0">
                <a:solidFill>
                  <a:schemeClr val="accent1"/>
                </a:solidFill>
              </a:rPr>
              <a:t>obrázky jsou součástí programu Microsoft Office.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dirty="0" smtClean="0">
              <a:solidFill>
                <a:schemeClr val="accent1"/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064" y="5373216"/>
            <a:ext cx="36724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Konec</a:t>
            </a:r>
            <a:endParaRPr lang="cs-CZ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209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158</TotalTime>
  <Words>409</Words>
  <Application>Microsoft Office PowerPoint</Application>
  <PresentationFormat>Předvádění na obrazovce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Mylar</vt:lpstr>
      <vt:lpstr>Prezentace aplikace PowerPoint</vt:lpstr>
      <vt:lpstr>Anotace</vt:lpstr>
      <vt:lpstr>Žádost</vt:lpstr>
      <vt:lpstr>Charakteristika žádosti</vt:lpstr>
      <vt:lpstr>Forma ŽÁDOSTI</vt:lpstr>
      <vt:lpstr>Úkol: Napravte počínání skřítka neposedy, jenž úplně zpřeházel jednotlivé části žádosti.</vt:lpstr>
      <vt:lpstr>Pamatujte poprvé!</vt:lpstr>
      <vt:lpstr>Pamatujte podruhé!</vt:lpstr>
      <vt:lpstr>Obálka </vt:lpstr>
      <vt:lpstr>Jak na podací lístek?</vt:lpstr>
      <vt:lpstr>Zdroj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Žádost</dc:title>
  <cp:lastModifiedBy>Admin</cp:lastModifiedBy>
  <cp:revision>21</cp:revision>
  <dcterms:modified xsi:type="dcterms:W3CDTF">2013-06-11T12:21:46Z</dcterms:modified>
</cp:coreProperties>
</file>