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8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6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31.10.2006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barokn%C3%AD+literatura&amp;source=images&amp;cd=&amp;cad=rja&amp;docid=hwsRKQwz5Vp-SM&amp;tbnid=OLRqvbkmjAJmLM:&amp;ved=0CAUQjRw&amp;url=http://www.eucebnice.cz/literatura/baroko.html&amp;ei=45tKUZPrL8bdtAbe4oDgDg&amp;bvm=bv.44158598,d.Yms&amp;psig=AFQjCNEqYuUCohyahuUuYNErPEtUMjYPCQ&amp;ust=1363930269394681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c/ce/Johan_amos_comenius_1592-167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www.google.cz/url?sa=i&amp;rct=j&amp;q=adam+michna+z+otradovic&amp;source=images&amp;cd=&amp;cad=rja&amp;docid=qnR1uzM_iblkSM&amp;tbnid=pf8HcA6jsIEdrM:&amp;ved=0CAUQjRw&amp;url=http://picture.fm/adam-michna-z-otradovic/&amp;ei=16BKUZyzKcXNsgbB74GACw&amp;bvm=bv.44158598,d.Yms&amp;psig=AFQjCNFWloWnOuqWF5-44eeP5q1_v_9SAg&amp;ust=1363931713443277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dejiny.ceskatelevize.cz/208552116230020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b/Fulnek,_Komensk%C3%BD_square_2.jpg" TargetMode="External"/><Relationship Id="rId13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12" Type="http://schemas.openxmlformats.org/officeDocument/2006/relationships/hyperlink" Target="//upload.wikimedia.org/wikipedia/commons/b/b9/Jan_Amos_Komensk%C3%BD.jpg" TargetMode="External"/><Relationship Id="rId2" Type="http://schemas.openxmlformats.org/officeDocument/2006/relationships/hyperlink" Target="//upload.wikimedia.org/wikipedia/commons/f/fd/BirthplaceOfJAKUherskyBro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0/0b/Nivnice_CZ_CoA.jpg" TargetMode="External"/><Relationship Id="rId11" Type="http://schemas.openxmlformats.org/officeDocument/2006/relationships/image" Target="../media/image11.jpeg"/><Relationship Id="rId5" Type="http://schemas.openxmlformats.org/officeDocument/2006/relationships/image" Target="../media/image8.jpeg"/><Relationship Id="rId10" Type="http://schemas.openxmlformats.org/officeDocument/2006/relationships/hyperlink" Target="//upload.wikimedia.org/wikipedia/commons/8/8c/Naarden_kl.JPG" TargetMode="External"/><Relationship Id="rId4" Type="http://schemas.openxmlformats.org/officeDocument/2006/relationships/hyperlink" Target="//upload.wikimedia.org/wikipedia/commons/9/94/Nivnice,_pohled.jpg" TargetMode="External"/><Relationship Id="rId9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8/8c/Opera_didactic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3/39/Labyrint_sv%C4%9Bt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9/94/Oldest_manuscript_of_Comenius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3/Michna_Ceska_maryanska_muzyka.jpg" TargetMode="External"/><Relationship Id="rId2" Type="http://schemas.openxmlformats.org/officeDocument/2006/relationships/hyperlink" Target="http://www.youtube.com/watch?v=vkW1L4blYe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ivnice,_pohled.jpg" TargetMode="External"/><Relationship Id="rId13" Type="http://schemas.openxmlformats.org/officeDocument/2006/relationships/hyperlink" Target="http://cs.wikipedia.org/wiki/Soubor:Michna_Ceska_maryanska_muzyka.jpg" TargetMode="External"/><Relationship Id="rId3" Type="http://schemas.openxmlformats.org/officeDocument/2006/relationships/hyperlink" Target="http://cs.wikipedia.org/wiki/Soubor:Johan_amos_comenius_1592-1671.jpg" TargetMode="External"/><Relationship Id="rId7" Type="http://schemas.openxmlformats.org/officeDocument/2006/relationships/hyperlink" Target="http://cs.wikipedia.org/wiki/Soubor:Labyrint_sv%C4%9Bta.jpg" TargetMode="External"/><Relationship Id="rId12" Type="http://schemas.openxmlformats.org/officeDocument/2006/relationships/hyperlink" Target="http://cs.wikipedia.org/wiki/Soubor:Fulnek,_Komensk%C3%BD_square_2.jpg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Oldest_manuscript_of_Comenius.jpg" TargetMode="External"/><Relationship Id="rId11" Type="http://schemas.openxmlformats.org/officeDocument/2006/relationships/hyperlink" Target="http://commons.wikimedia.org/wiki/File:Grave_of_Comenius_in_Naarden.JPG?uselang=cs" TargetMode="External"/><Relationship Id="rId5" Type="http://schemas.openxmlformats.org/officeDocument/2006/relationships/hyperlink" Target="http://cs.wikipedia.org/wiki/Soubor:Opera_didactica.jpg" TargetMode="External"/><Relationship Id="rId10" Type="http://schemas.openxmlformats.org/officeDocument/2006/relationships/hyperlink" Target="http://cs.wikipedia.org/wiki/Soubor:Naarden_kl.JPG" TargetMode="External"/><Relationship Id="rId4" Type="http://schemas.openxmlformats.org/officeDocument/2006/relationships/hyperlink" Target="http://cs.wikipedia.org/wiki/Soubor:BirthplaceOfJAKUherskyBrod.JPG" TargetMode="External"/><Relationship Id="rId9" Type="http://schemas.openxmlformats.org/officeDocument/2006/relationships/hyperlink" Target="http://cs.wikipedia.org/wiki/Soubor:Nivnice_CZ_CoA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8079822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Česká barokní literatura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4866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1916832"/>
            <a:ext cx="8280920" cy="4248472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" dirty="0" smtClean="0"/>
          </a:p>
          <a:p>
            <a:r>
              <a:rPr lang="cs-CZ" sz="2800" dirty="0" smtClean="0"/>
              <a:t>Prezentace v PowerPointu žáky seznámí s dvěma hlavními představiteli české barokní literatury – J. A. Komenským a A. Michnou. Nabízený doprovodný text žákům poslouží k zápisu do sešitu a k získání elementárních znalostí o obou zmiňovaných osobnostech i o době barokní jako takové. Pro zajímavost i pobavení se žáci pokusí rozluštit vlastnoruční Komenského rukopis.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05446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eucebnice.cz/literatura/baroko_cechy/baroko_labyrin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2132856"/>
            <a:ext cx="4733925" cy="4572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04056"/>
            <a:ext cx="8229600" cy="18288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ČESKÁ Barokní </a:t>
            </a:r>
            <a:r>
              <a:rPr lang="cs-CZ" sz="5400" dirty="0" smtClean="0"/>
              <a:t>literatura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6237312"/>
            <a:ext cx="51125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/>
              <a:t>http://www.google.cz/imgres?q=komensk%C3%BD+labyrint+sv%C4%9Bta+a+r%C3%A1j+srdce&amp;um=1&amp;sa=N&amp;hl=cs&amp;biw=1280&amp;bih=603&amp;tbm=isch&amp;tbnid=l8jkIVeDUq13xM:&amp;imgrefurl=http://www.labyrint.cz/cs/&amp;docid=LxW3rG0uwI40GM&amp;imgurl=http://www.labyrint.cz/img/labyrint-sveta.jpg&amp;w=480&amp;h=425&amp;ei=EPG1UefEF6_b4QSbtIH4DQ&amp;zoom=1&amp;iact=rc&amp;dur=141&amp;page=1&amp;tbnh=143&amp;tbnw=168&amp;start=0&amp;ndsp=27&amp;ved=1t:429,r:0,s:0,i:84&amp;tx=106&amp;ty=77</a:t>
            </a:r>
          </a:p>
        </p:txBody>
      </p:sp>
    </p:spTree>
    <p:extLst>
      <p:ext uri="{BB962C8B-B14F-4D97-AF65-F5344CB8AC3E}">
        <p14:creationId xmlns:p14="http://schemas.microsoft.com/office/powerpoint/2010/main" val="28084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Úvod…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84"/>
          </a:xfrm>
          <a:solidFill>
            <a:schemeClr val="accent1"/>
          </a:solidFill>
          <a:ln w="3175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Clr>
                <a:schemeClr val="bg1"/>
              </a:buClr>
            </a:pPr>
            <a:endParaRPr lang="cs-CZ" sz="800" u="sng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cs-CZ" u="sng" dirty="0" smtClean="0">
                <a:solidFill>
                  <a:schemeClr val="bg1"/>
                </a:solidFill>
              </a:rPr>
              <a:t>výrazně ovlivněná</a:t>
            </a:r>
            <a:r>
              <a:rPr lang="cs-CZ" dirty="0" smtClean="0">
                <a:solidFill>
                  <a:schemeClr val="bg1"/>
                </a:solidFill>
              </a:rPr>
              <a:t> jednak </a:t>
            </a:r>
            <a:r>
              <a:rPr lang="cs-CZ" u="sng" dirty="0" smtClean="0">
                <a:solidFill>
                  <a:schemeClr val="bg1"/>
                </a:solidFill>
              </a:rPr>
              <a:t>barokním uměleckým směrem</a:t>
            </a:r>
            <a:r>
              <a:rPr lang="cs-CZ" dirty="0" smtClean="0">
                <a:solidFill>
                  <a:schemeClr val="bg1"/>
                </a:solidFill>
              </a:rPr>
              <a:t> jako takovým, jednak s </a:t>
            </a:r>
            <a:r>
              <a:rPr lang="cs-CZ" u="sng" dirty="0" smtClean="0">
                <a:solidFill>
                  <a:schemeClr val="bg1"/>
                </a:solidFill>
              </a:rPr>
              <a:t>rekatolizací</a:t>
            </a:r>
            <a:r>
              <a:rPr lang="cs-CZ" dirty="0" smtClean="0">
                <a:solidFill>
                  <a:schemeClr val="bg1"/>
                </a:solidFill>
              </a:rPr>
              <a:t>, která po třicetileté válce zasáhla evropská území, jimž vládli Habsburkové </a:t>
            </a:r>
            <a:r>
              <a:rPr lang="cs-CZ" dirty="0" smtClean="0">
                <a:solidFill>
                  <a:schemeClr val="bg1"/>
                </a:solidFill>
                <a:sym typeface="Wingdings"/>
              </a:rPr>
              <a:t></a:t>
            </a:r>
          </a:p>
          <a:p>
            <a:pPr>
              <a:buClr>
                <a:schemeClr val="bg1"/>
              </a:buClr>
            </a:pPr>
            <a:r>
              <a:rPr lang="cs-CZ" u="sng" dirty="0">
                <a:solidFill>
                  <a:schemeClr val="bg1"/>
                </a:solidFill>
              </a:rPr>
              <a:t>b</a:t>
            </a:r>
            <a:r>
              <a:rPr lang="cs-CZ" u="sng" dirty="0" smtClean="0">
                <a:solidFill>
                  <a:schemeClr val="bg1"/>
                </a:solidFill>
              </a:rPr>
              <a:t>arokní texty oslavují katolickou církev, jsou silně nábožensky zaměřené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  <a:sym typeface="Wingdings"/>
              </a:rPr>
              <a:t>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řesto u nás působí min. 2 spisovatelé, jejichž díla zůstala nesmrtelná – 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AMOS KOMENSKÝ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ADAM MICHNA z OTRADOVIC </a:t>
            </a:r>
          </a:p>
          <a:p>
            <a:pPr>
              <a:buClr>
                <a:schemeClr val="bg1"/>
              </a:buClr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093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051720" y="1641058"/>
            <a:ext cx="4948944" cy="3876174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Soubor:Johan amos comenius 1592-167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3528392" cy="399154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picture.fm/pictures/thumbs/adam-michna-z-otradovic_5bpChGJDJ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63497"/>
            <a:ext cx="3129136" cy="41773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437112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 A. Komenský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1102449"/>
            <a:ext cx="31291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 Michna </a:t>
            </a: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Otradovic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4735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hlinkClick r:id="rId2"/>
              </a:rPr>
              <a:t>JAN AMOS KOMENSKÝ</a:t>
            </a:r>
            <a:r>
              <a:rPr lang="cs-CZ" dirty="0" smtClean="0"/>
              <a:t> </a:t>
            </a:r>
            <a:r>
              <a:rPr lang="cs-CZ" sz="3100" b="0" dirty="0" smtClean="0"/>
              <a:t>(1592 – 1670) </a:t>
            </a:r>
            <a:endParaRPr lang="cs-CZ" sz="31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  <a:solidFill>
            <a:schemeClr val="accent1"/>
          </a:solidFill>
          <a:ln w="3175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137160" indent="0">
              <a:buClr>
                <a:schemeClr val="bg1"/>
              </a:buClr>
              <a:buNone/>
            </a:pPr>
            <a:endParaRPr lang="cs-CZ" sz="1700" dirty="0" smtClean="0">
              <a:solidFill>
                <a:schemeClr val="bg1"/>
              </a:solidFill>
            </a:endParaRPr>
          </a:p>
          <a:p>
            <a:pPr marL="137160" indent="0">
              <a:buClr>
                <a:schemeClr val="bg1"/>
              </a:buClr>
              <a:buNone/>
            </a:pPr>
            <a:r>
              <a:rPr lang="cs-CZ" sz="3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</a:p>
          <a:p>
            <a:pPr>
              <a:buClr>
                <a:schemeClr val="bg1"/>
              </a:buClr>
            </a:pPr>
            <a:r>
              <a:rPr lang="cs-CZ" u="sng" dirty="0" smtClean="0">
                <a:solidFill>
                  <a:schemeClr val="bg1"/>
                </a:solidFill>
              </a:rPr>
              <a:t>narodil se na Moravě</a:t>
            </a:r>
            <a:r>
              <a:rPr lang="cs-CZ" dirty="0" smtClean="0">
                <a:solidFill>
                  <a:schemeClr val="bg1"/>
                </a:solidFill>
              </a:rPr>
              <a:t>, vystudoval v Německu a </a:t>
            </a:r>
            <a:r>
              <a:rPr lang="cs-CZ" u="sng" dirty="0" smtClean="0">
                <a:solidFill>
                  <a:schemeClr val="bg1"/>
                </a:solidFill>
              </a:rPr>
              <a:t>působil jako učitel</a:t>
            </a:r>
          </a:p>
          <a:p>
            <a:pPr>
              <a:buClr>
                <a:schemeClr val="bg1"/>
              </a:buClr>
            </a:pPr>
            <a:r>
              <a:rPr lang="cs-CZ" u="sng" dirty="0">
                <a:solidFill>
                  <a:schemeClr val="bg1"/>
                </a:solidFill>
              </a:rPr>
              <a:t>b</a:t>
            </a:r>
            <a:r>
              <a:rPr lang="cs-CZ" u="sng" dirty="0" smtClean="0">
                <a:solidFill>
                  <a:schemeClr val="bg1"/>
                </a:solidFill>
              </a:rPr>
              <a:t>iskup jednoty bratrské</a:t>
            </a:r>
            <a:r>
              <a:rPr lang="cs-CZ" dirty="0" smtClean="0">
                <a:solidFill>
                  <a:schemeClr val="bg1"/>
                </a:solidFill>
              </a:rPr>
              <a:t> (protestantská církev)</a:t>
            </a:r>
          </a:p>
          <a:p>
            <a:pPr>
              <a:buClr>
                <a:schemeClr val="bg1"/>
              </a:buClr>
            </a:pPr>
            <a:r>
              <a:rPr lang="cs-CZ" u="sng" dirty="0" smtClean="0">
                <a:solidFill>
                  <a:schemeClr val="bg1"/>
                </a:solidFill>
              </a:rPr>
              <a:t>1620 </a:t>
            </a:r>
            <a:r>
              <a:rPr lang="cs-CZ" u="sng" dirty="0" smtClean="0">
                <a:solidFill>
                  <a:schemeClr val="bg1"/>
                </a:solidFill>
                <a:hlinkClick r:id="rId2"/>
              </a:rPr>
              <a:t>Bílá hora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  <a:sym typeface="Wingdings"/>
              </a:rPr>
              <a:t> obrovská změna v jeho životě – jednak mu zemřela celá rodina na mor, jednak mu politická situace po Bílé hoře nedovoluje setrvat v českých zemích (zejm. po r. 1627/28, kdy bylo vydáno Obnovené zřízení zemské) </a:t>
            </a:r>
          </a:p>
          <a:p>
            <a:pPr>
              <a:buClr>
                <a:schemeClr val="bg1"/>
              </a:buClr>
            </a:pPr>
            <a:r>
              <a:rPr lang="cs-CZ" u="sng" dirty="0">
                <a:solidFill>
                  <a:schemeClr val="bg1"/>
                </a:solidFill>
                <a:sym typeface="Wingdings"/>
              </a:rPr>
              <a:t>e</a:t>
            </a:r>
            <a:r>
              <a:rPr lang="cs-CZ" u="sng" dirty="0" smtClean="0">
                <a:solidFill>
                  <a:schemeClr val="bg1"/>
                </a:solidFill>
                <a:sym typeface="Wingdings"/>
              </a:rPr>
              <a:t>migruje do Polska</a:t>
            </a:r>
            <a:r>
              <a:rPr lang="cs-CZ" dirty="0" smtClean="0">
                <a:solidFill>
                  <a:schemeClr val="bg1"/>
                </a:solidFill>
                <a:sym typeface="Wingdings"/>
              </a:rPr>
              <a:t> (Lešno) </a:t>
            </a:r>
            <a:r>
              <a:rPr lang="cs-CZ" u="sng" dirty="0" smtClean="0">
                <a:solidFill>
                  <a:schemeClr val="bg1"/>
                </a:solidFill>
                <a:sym typeface="Wingdings"/>
              </a:rPr>
              <a:t>a</a:t>
            </a:r>
            <a:r>
              <a:rPr lang="cs-CZ" dirty="0" smtClean="0">
                <a:solidFill>
                  <a:schemeClr val="bg1"/>
                </a:solidFill>
                <a:sym typeface="Wingdings"/>
              </a:rPr>
              <a:t> poté </a:t>
            </a:r>
            <a:r>
              <a:rPr lang="cs-CZ" u="sng" dirty="0" smtClean="0">
                <a:solidFill>
                  <a:schemeClr val="bg1"/>
                </a:solidFill>
                <a:sym typeface="Wingdings"/>
              </a:rPr>
              <a:t>do</a:t>
            </a:r>
            <a:r>
              <a:rPr lang="cs-CZ" dirty="0" smtClean="0">
                <a:solidFill>
                  <a:schemeClr val="bg1"/>
                </a:solidFill>
                <a:sym typeface="Wingdings"/>
              </a:rPr>
              <a:t> západní Evropy (</a:t>
            </a:r>
            <a:r>
              <a:rPr lang="cs-CZ" u="sng" dirty="0" smtClean="0">
                <a:solidFill>
                  <a:schemeClr val="bg1"/>
                </a:solidFill>
                <a:sym typeface="Wingdings"/>
              </a:rPr>
              <a:t>Nizozemí</a:t>
            </a:r>
            <a:r>
              <a:rPr lang="cs-CZ" dirty="0" smtClean="0">
                <a:solidFill>
                  <a:schemeClr val="bg1"/>
                </a:solidFill>
                <a:sym typeface="Wingdings"/>
              </a:rPr>
              <a:t>, kde je také pohřben v Naarden)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07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945" y="4416824"/>
            <a:ext cx="59766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Možná rodiště J. A. Komenského</a:t>
            </a:r>
          </a:p>
          <a:p>
            <a:pPr algn="ctr"/>
            <a:r>
              <a:rPr lang="cs-CZ" sz="2800" b="1" dirty="0" smtClean="0"/>
              <a:t>UHERSKÝ BROD</a:t>
            </a:r>
            <a:r>
              <a:rPr lang="cs-CZ" sz="2800" dirty="0" smtClean="0"/>
              <a:t> nebo </a:t>
            </a:r>
            <a:r>
              <a:rPr lang="cs-CZ" sz="2800" b="1" dirty="0" smtClean="0"/>
              <a:t>NIVNICE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3074" name="Picture 2" descr="Soubor:BirthplaceOfJAKUherskyBro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04" y="1132318"/>
            <a:ext cx="4214371" cy="31607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Nivnice, pohle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644" y="1124744"/>
            <a:ext cx="4224470" cy="31683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Nivnice CZ Co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879" y="3212976"/>
            <a:ext cx="2042530" cy="24076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6013766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NAARDEN</a:t>
            </a:r>
            <a:r>
              <a:rPr lang="cs-CZ" sz="2800" dirty="0" smtClean="0"/>
              <a:t> (Nizozemí)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34606"/>
            <a:ext cx="48561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FULNEK</a:t>
            </a:r>
            <a:endParaRPr lang="cs-CZ" sz="2800" b="1" dirty="0"/>
          </a:p>
        </p:txBody>
      </p:sp>
      <p:pic>
        <p:nvPicPr>
          <p:cNvPr id="3" name="Picture 2" descr="Soubor:Fulnek, Komenský square 2.jpg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68" b="14311"/>
          <a:stretch/>
        </p:blipFill>
        <p:spPr bwMode="auto">
          <a:xfrm>
            <a:off x="155575" y="-5245768"/>
            <a:ext cx="7343775" cy="41388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oubor:Naarden kl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4194" y="762419"/>
            <a:ext cx="6138017" cy="46085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le:Jan Amos Komenský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9310" y="829190"/>
            <a:ext cx="4492144" cy="51845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310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01499E-6 L -0.00521 0.928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464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75671E-6 L 0.69532 0.011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57" y="5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2858E-6 L -0.53646 -0.0092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23" y="-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83896" y="406005"/>
            <a:ext cx="4485612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Reformy ve školství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01188" y="1628800"/>
            <a:ext cx="4612432" cy="4752528"/>
          </a:xfrm>
          <a:solidFill>
            <a:schemeClr val="accent1"/>
          </a:solidFill>
          <a:ln w="3175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euznával mechanické učení</a:t>
            </a:r>
          </a:p>
          <a:p>
            <a:pPr>
              <a:buClr>
                <a:schemeClr val="bg1"/>
              </a:buClr>
            </a:pPr>
            <a:r>
              <a:rPr lang="cs-CZ" dirty="0">
                <a:solidFill>
                  <a:schemeClr val="bg1"/>
                </a:solidFill>
              </a:rPr>
              <a:t>z</a:t>
            </a:r>
            <a:r>
              <a:rPr lang="cs-CZ" dirty="0" smtClean="0">
                <a:solidFill>
                  <a:schemeClr val="bg1"/>
                </a:solidFill>
              </a:rPr>
              <a:t>a nezbytnou při výuce považoval názornost a příklady</a:t>
            </a:r>
          </a:p>
          <a:p>
            <a:pPr>
              <a:buClr>
                <a:schemeClr val="bg1"/>
              </a:buClr>
            </a:pPr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siloval o vzdělání pro všechny (bohaté i chudé; chlapce i dívky) </a:t>
            </a:r>
          </a:p>
          <a:p>
            <a:pPr marL="137160" indent="0">
              <a:buClr>
                <a:schemeClr val="bg1"/>
              </a:buClr>
              <a:buNone/>
            </a:pPr>
            <a:r>
              <a:rPr lang="cs-CZ" dirty="0" smtClean="0">
                <a:solidFill>
                  <a:schemeClr val="bg1"/>
                </a:solidFill>
                <a:sym typeface="Wingdings"/>
              </a:rPr>
              <a:t> právem označován jako    „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UČITEL NÁRODŮ“ </a:t>
            </a: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Clr>
                <a:schemeClr val="bg1"/>
              </a:buClr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0" name="Picture 4" descr="Soubor:Opera didactic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3877660" cy="62438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9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Nejznámější díla…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  <a:solidFill>
            <a:schemeClr val="accent1"/>
          </a:solidFill>
          <a:ln w="3175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137160" indent="0">
              <a:buClr>
                <a:schemeClr val="bg1"/>
              </a:buClr>
              <a:buNone/>
            </a:pPr>
            <a:endParaRPr lang="cs-CZ" sz="1050" b="1" dirty="0" smtClean="0">
              <a:solidFill>
                <a:schemeClr val="bg1"/>
              </a:solidFill>
            </a:endParaRPr>
          </a:p>
          <a:p>
            <a:pPr marL="137160" indent="0">
              <a:buClr>
                <a:schemeClr val="bg1"/>
              </a:buClr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PEDAGOGICKÉ SPISY:</a:t>
            </a:r>
          </a:p>
          <a:p>
            <a:pPr>
              <a:buClr>
                <a:schemeClr val="bg1"/>
              </a:buClr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Brána jazyků otevřená</a:t>
            </a:r>
          </a:p>
          <a:p>
            <a:pPr>
              <a:buClr>
                <a:schemeClr val="bg1"/>
              </a:buClr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Svět v obrazech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(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rbis pictus)</a:t>
            </a:r>
          </a:p>
          <a:p>
            <a:pPr>
              <a:buClr>
                <a:schemeClr val="bg1"/>
              </a:buClr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Velká didaktika</a:t>
            </a:r>
          </a:p>
          <a:p>
            <a:pPr marL="137160" indent="0">
              <a:buClr>
                <a:schemeClr val="bg1"/>
              </a:buClr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ALEGORICKÝ SPIS</a:t>
            </a:r>
            <a:r>
              <a:rPr lang="cs-CZ" sz="3200" dirty="0" smtClean="0">
                <a:solidFill>
                  <a:schemeClr val="bg1"/>
                </a:solidFill>
              </a:rPr>
              <a:t> (alegorie = jinotaj):</a:t>
            </a:r>
            <a:endParaRPr lang="cs-CZ" sz="3200" dirty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Labyrint světa a ráj srdce</a:t>
            </a:r>
            <a:r>
              <a:rPr lang="cs-CZ" dirty="0" smtClean="0">
                <a:solidFill>
                  <a:schemeClr val="bg1"/>
                </a:solidFill>
              </a:rPr>
              <a:t> – hl. postavou je poutník, kterého doprovázejí na cestě světem </a:t>
            </a:r>
            <a:r>
              <a:rPr lang="cs-CZ" dirty="0" err="1" smtClean="0">
                <a:solidFill>
                  <a:schemeClr val="bg1"/>
                </a:solidFill>
              </a:rPr>
              <a:t>Všudybud</a:t>
            </a:r>
            <a:r>
              <a:rPr lang="cs-CZ" dirty="0" smtClean="0">
                <a:solidFill>
                  <a:schemeClr val="bg1"/>
                </a:solidFill>
              </a:rPr>
              <a:t> (symbol zvědavosti) a Mámení (symbol pohodlnosti) a který nakonec zjišťuje, že svět je zlý a falešný a že ráj může najít pouze ve svém srdci, kde jedinou jeho oporou je Bůh</a:t>
            </a:r>
          </a:p>
          <a:p>
            <a:pPr marL="137160" indent="0">
              <a:buClr>
                <a:schemeClr val="bg1"/>
              </a:buClr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681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Labyrint svět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648200" cy="57054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149915"/>
            <a:ext cx="4648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Titulní list 1. vydání Labyrintu světa </a:t>
            </a:r>
            <a:endParaRPr lang="cs-CZ" sz="2000" dirty="0"/>
          </a:p>
        </p:txBody>
      </p:sp>
      <p:pic>
        <p:nvPicPr>
          <p:cNvPr id="5124" name="Picture 4" descr="Soubor:Oldest manuscript of Comeniu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297" y="260648"/>
            <a:ext cx="3448050" cy="57054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03297" y="6165304"/>
            <a:ext cx="3448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Rukopis J. A. Komenského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70112" y="3501008"/>
            <a:ext cx="3744416" cy="2246769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i="1" dirty="0">
                <a:solidFill>
                  <a:schemeClr val="bg1"/>
                </a:solidFill>
              </a:rPr>
              <a:t>V mladosti má člověk pamatovati, kterak by dobře živ byl, a v starosti kterak by dobře umřel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470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77613E-6 L -0.47726 -0.006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72" y="-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000" dirty="0" smtClean="0"/>
              <a:t>ADAM MICHNA z OTRADOVIC </a:t>
            </a:r>
            <a:r>
              <a:rPr lang="cs-CZ" sz="2000" dirty="0" smtClean="0"/>
              <a:t>(1600 – 1676)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5040560" cy="4709160"/>
          </a:xfrm>
          <a:solidFill>
            <a:schemeClr val="accent1"/>
          </a:solidFill>
          <a:ln w="3175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>
              <a:buClr>
                <a:schemeClr val="bg1"/>
              </a:buClr>
            </a:pPr>
            <a:r>
              <a:rPr lang="cs-CZ" dirty="0">
                <a:solidFill>
                  <a:schemeClr val="bg1"/>
                </a:solidFill>
              </a:rPr>
              <a:t>ž</a:t>
            </a:r>
            <a:r>
              <a:rPr lang="cs-CZ" dirty="0" smtClean="0">
                <a:solidFill>
                  <a:schemeClr val="bg1"/>
                </a:solidFill>
              </a:rPr>
              <a:t>ivot strávil v Jindřichově Hradci</a:t>
            </a:r>
          </a:p>
          <a:p>
            <a:pPr>
              <a:buClr>
                <a:schemeClr val="bg1"/>
              </a:buClr>
            </a:pPr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ásník, hudební skladatel a varhaník</a:t>
            </a:r>
          </a:p>
          <a:p>
            <a:pPr>
              <a:buClr>
                <a:schemeClr val="bg1"/>
              </a:buClr>
            </a:pPr>
            <a:r>
              <a:rPr lang="cs-CZ" dirty="0">
                <a:solidFill>
                  <a:schemeClr val="bg1"/>
                </a:solidFill>
              </a:rPr>
              <a:t>s</a:t>
            </a:r>
            <a:r>
              <a:rPr lang="cs-CZ" dirty="0" smtClean="0">
                <a:solidFill>
                  <a:schemeClr val="bg1"/>
                </a:solidFill>
              </a:rPr>
              <a:t>oubory písňových textů:</a:t>
            </a:r>
          </a:p>
          <a:p>
            <a:pPr lvl="1">
              <a:buClr>
                <a:schemeClr val="bg1"/>
              </a:buClr>
            </a:pPr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</a:rPr>
              <a:t>Loutna česká</a:t>
            </a:r>
          </a:p>
          <a:p>
            <a:pPr lvl="1">
              <a:buClr>
                <a:schemeClr val="bg1"/>
              </a:buClr>
            </a:pPr>
            <a:r>
              <a:rPr lang="cs-CZ" sz="2800" b="1" u="sng" dirty="0" err="1" smtClean="0">
                <a:solidFill>
                  <a:schemeClr val="accent6">
                    <a:lumMod val="75000"/>
                  </a:schemeClr>
                </a:solidFill>
              </a:rPr>
              <a:t>Svatoroční</a:t>
            </a:r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</a:rPr>
              <a:t> muzika</a:t>
            </a:r>
          </a:p>
          <a:p>
            <a:pPr lvl="1">
              <a:buClr>
                <a:schemeClr val="bg1"/>
              </a:buClr>
            </a:pPr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</a:rPr>
              <a:t>Česká mariánská muzika</a:t>
            </a:r>
          </a:p>
          <a:p>
            <a:pPr>
              <a:buClr>
                <a:schemeClr val="bg1"/>
              </a:buClr>
            </a:pPr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ejznámější Michnova píseň: </a:t>
            </a:r>
            <a:r>
              <a:rPr lang="cs-CZ" b="1" dirty="0" smtClean="0">
                <a:solidFill>
                  <a:schemeClr val="bg1"/>
                </a:solidFill>
                <a:hlinkClick r:id="rId2"/>
              </a:rPr>
              <a:t>Chtíc, aby spal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Soubor:Michna Ceska maryanska muzyk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2603" y="1556792"/>
            <a:ext cx="3614849" cy="476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951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/>
          </a:solidFill>
          <a:ln w="25400">
            <a:solidFill>
              <a:schemeClr val="tx1"/>
            </a:solidFill>
          </a:ln>
        </p:spPr>
        <p:txBody>
          <a:bodyPr>
            <a:normAutofit fontScale="47500" lnSpcReduction="20000"/>
          </a:bodyPr>
          <a:lstStyle/>
          <a:p>
            <a:endParaRPr lang="cs-CZ" b="1" dirty="0" smtClean="0"/>
          </a:p>
          <a:p>
            <a:r>
              <a:rPr lang="cs-CZ" b="1" dirty="0" smtClean="0">
                <a:hlinkClick r:id="rId2"/>
              </a:rPr>
              <a:t>www.wikipedia.cz</a:t>
            </a:r>
            <a:endParaRPr lang="cs-CZ" b="1" dirty="0" smtClean="0"/>
          </a:p>
          <a:p>
            <a:r>
              <a:rPr lang="cs-CZ" b="1" dirty="0" err="1" smtClean="0"/>
              <a:t>Soubor:Johan</a:t>
            </a:r>
            <a:r>
              <a:rPr lang="cs-CZ" b="1" dirty="0" smtClean="0"/>
              <a:t> </a:t>
            </a:r>
            <a:r>
              <a:rPr lang="cs-CZ" b="1" dirty="0" err="1"/>
              <a:t>amos</a:t>
            </a:r>
            <a:r>
              <a:rPr lang="cs-CZ" b="1" dirty="0"/>
              <a:t> </a:t>
            </a:r>
            <a:r>
              <a:rPr lang="cs-CZ" b="1" dirty="0" err="1"/>
              <a:t>comenius</a:t>
            </a:r>
            <a:r>
              <a:rPr lang="cs-CZ" b="1" dirty="0"/>
              <a:t> </a:t>
            </a:r>
            <a:r>
              <a:rPr lang="cs-CZ" b="1" dirty="0" smtClean="0"/>
              <a:t>1592-1671.jpg.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cs.wikipedia.org/wiki/Soubor:Johan_amos_comenius_1592-1671.jpg</a:t>
            </a:r>
            <a:endParaRPr lang="cs-CZ" dirty="0" smtClean="0"/>
          </a:p>
          <a:p>
            <a:r>
              <a:rPr lang="cs-CZ" b="1" dirty="0" err="1" smtClean="0"/>
              <a:t>Soubor:BirthplaceOfJAKUherskyBrod.JPG</a:t>
            </a:r>
            <a:r>
              <a:rPr lang="cs-CZ" b="1" dirty="0" smtClean="0"/>
              <a:t>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cs.wikipedia.org/wiki/Soubor:BirthplaceOfJAKUherskyBrod.JPG</a:t>
            </a:r>
            <a:endParaRPr lang="cs-CZ" dirty="0" smtClean="0"/>
          </a:p>
          <a:p>
            <a:r>
              <a:rPr lang="cs-CZ" b="1" dirty="0" err="1"/>
              <a:t>Soubor:Opera</a:t>
            </a:r>
            <a:r>
              <a:rPr lang="cs-CZ" b="1" dirty="0"/>
              <a:t> </a:t>
            </a:r>
            <a:r>
              <a:rPr lang="cs-CZ" b="1" dirty="0" smtClean="0"/>
              <a:t>didactica.jpg.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cs.wikipedia.org/wiki/Soubor:Opera_didactica.jpg</a:t>
            </a:r>
            <a:endParaRPr lang="cs-CZ" dirty="0" smtClean="0"/>
          </a:p>
          <a:p>
            <a:r>
              <a:rPr lang="cs-CZ" b="1" dirty="0" err="1"/>
              <a:t>Soubor:Oldest</a:t>
            </a:r>
            <a:r>
              <a:rPr lang="cs-CZ" b="1" dirty="0"/>
              <a:t> </a:t>
            </a:r>
            <a:r>
              <a:rPr lang="cs-CZ" b="1" dirty="0" err="1"/>
              <a:t>manuscript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smtClean="0"/>
              <a:t>Comenius.jpg.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cs.wikipedia.org/wiki/Soubor:Oldest_manuscript_of_Comenius.jpg</a:t>
            </a:r>
            <a:endParaRPr lang="cs-CZ" dirty="0" smtClean="0"/>
          </a:p>
          <a:p>
            <a:r>
              <a:rPr lang="cs-CZ" b="1" dirty="0" err="1"/>
              <a:t>Soubor:Labyrint</a:t>
            </a:r>
            <a:r>
              <a:rPr lang="cs-CZ" b="1" dirty="0"/>
              <a:t> </a:t>
            </a:r>
            <a:r>
              <a:rPr lang="cs-CZ" b="1" dirty="0" smtClean="0"/>
              <a:t>světa.jpg.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cs.wikipedia.org/wiki/Soubor:Labyrint_sv%C4%9Bta.jpg</a:t>
            </a:r>
            <a:endParaRPr lang="cs-CZ" dirty="0" smtClean="0"/>
          </a:p>
          <a:p>
            <a:r>
              <a:rPr lang="cs-CZ" b="1" dirty="0" err="1"/>
              <a:t>Soubor:Nivnice</a:t>
            </a:r>
            <a:r>
              <a:rPr lang="cs-CZ" b="1" dirty="0"/>
              <a:t>, </a:t>
            </a:r>
            <a:r>
              <a:rPr lang="cs-CZ" b="1" dirty="0" smtClean="0"/>
              <a:t>pohled.jpg.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8"/>
              </a:rPr>
              <a:t>http://cs.wikipedia.org/wiki/Soubor:Nivnice,_</a:t>
            </a:r>
            <a:r>
              <a:rPr lang="cs-CZ" dirty="0" smtClean="0">
                <a:hlinkClick r:id="rId8"/>
              </a:rPr>
              <a:t>pohled.jpg</a:t>
            </a:r>
            <a:endParaRPr lang="cs-CZ" dirty="0" smtClean="0"/>
          </a:p>
          <a:p>
            <a:r>
              <a:rPr lang="cs-CZ" b="1" dirty="0" err="1"/>
              <a:t>Soubor:Nivnice</a:t>
            </a:r>
            <a:r>
              <a:rPr lang="cs-CZ" b="1" dirty="0"/>
              <a:t> CZ </a:t>
            </a:r>
            <a:r>
              <a:rPr lang="cs-CZ" b="1" dirty="0" smtClean="0"/>
              <a:t>CoA.jpg.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cs.wikipedia.org/wiki/Soubor:Nivnice_CZ_CoA.jpg</a:t>
            </a:r>
            <a:endParaRPr lang="cs-CZ" dirty="0" smtClean="0"/>
          </a:p>
          <a:p>
            <a:r>
              <a:rPr lang="cs-CZ" b="1" dirty="0" err="1"/>
              <a:t>Soubor:Naarden</a:t>
            </a:r>
            <a:r>
              <a:rPr lang="cs-CZ" b="1" dirty="0"/>
              <a:t> </a:t>
            </a:r>
            <a:r>
              <a:rPr lang="cs-CZ" b="1" dirty="0" smtClean="0"/>
              <a:t>kl.JPG.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cs.wikipedia.org/wiki/Soubor:Naarden_kl.JPG</a:t>
            </a:r>
            <a:endParaRPr lang="cs-CZ" dirty="0" smtClean="0"/>
          </a:p>
          <a:p>
            <a:r>
              <a:rPr lang="cs-CZ" b="1" dirty="0"/>
              <a:t>File:Grave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Comenius</a:t>
            </a:r>
            <a:r>
              <a:rPr lang="cs-CZ" b="1" dirty="0"/>
              <a:t> in </a:t>
            </a:r>
            <a:r>
              <a:rPr lang="cs-CZ" b="1" dirty="0" smtClean="0"/>
              <a:t>Naarden.JPG. </a:t>
            </a:r>
            <a:r>
              <a:rPr lang="cs-CZ" b="1" i="1" dirty="0" smtClean="0"/>
              <a:t>Wikimedia.org</a:t>
            </a:r>
            <a:r>
              <a:rPr lang="cs-CZ" b="1" dirty="0" smtClean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commons.wikimedia.org/wiki/File:Grave_of_Comenius_in_Naarden.JPG?uselang=cs</a:t>
            </a:r>
            <a:endParaRPr lang="cs-CZ" dirty="0" smtClean="0"/>
          </a:p>
          <a:p>
            <a:r>
              <a:rPr lang="cs-CZ" b="1" dirty="0" err="1"/>
              <a:t>Soubor:Fulnek</a:t>
            </a:r>
            <a:r>
              <a:rPr lang="cs-CZ" b="1" dirty="0"/>
              <a:t>, Komenský square </a:t>
            </a:r>
            <a:r>
              <a:rPr lang="cs-CZ" b="1" dirty="0" smtClean="0"/>
              <a:t>2.jpg.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12"/>
              </a:rPr>
              <a:t>http://cs.wikipedia.org/wiki/Soubor:Fulnek,_</a:t>
            </a:r>
            <a:r>
              <a:rPr lang="cs-CZ" dirty="0" smtClean="0">
                <a:hlinkClick r:id="rId12"/>
              </a:rPr>
              <a:t>Komensk%C3%BD_square_2.jpg</a:t>
            </a:r>
            <a:endParaRPr lang="cs-CZ" dirty="0" smtClean="0"/>
          </a:p>
          <a:p>
            <a:r>
              <a:rPr lang="cs-CZ" b="1" dirty="0" err="1"/>
              <a:t>Soubor:Michna</a:t>
            </a:r>
            <a:r>
              <a:rPr lang="cs-CZ" b="1" dirty="0"/>
              <a:t> </a:t>
            </a:r>
            <a:r>
              <a:rPr lang="cs-CZ" b="1" dirty="0" err="1"/>
              <a:t>Ceska</a:t>
            </a:r>
            <a:r>
              <a:rPr lang="cs-CZ" b="1" dirty="0"/>
              <a:t> </a:t>
            </a:r>
            <a:r>
              <a:rPr lang="cs-CZ" b="1" dirty="0" err="1"/>
              <a:t>maryanska</a:t>
            </a:r>
            <a:r>
              <a:rPr lang="cs-CZ" b="1" dirty="0"/>
              <a:t> </a:t>
            </a:r>
            <a:r>
              <a:rPr lang="cs-CZ" b="1" dirty="0" smtClean="0"/>
              <a:t>muzyka.jpg. </a:t>
            </a:r>
            <a:r>
              <a:rPr lang="cs-CZ" i="1" dirty="0" err="1"/>
              <a:t>Wikipedia</a:t>
            </a:r>
            <a:r>
              <a:rPr lang="cs-CZ" i="1" dirty="0"/>
              <a:t>. </a:t>
            </a:r>
            <a:r>
              <a:rPr lang="cs-CZ" i="1" dirty="0" err="1"/>
              <a:t>org</a:t>
            </a:r>
            <a:r>
              <a:rPr lang="cs-CZ" i="1" dirty="0"/>
              <a:t> </a:t>
            </a:r>
            <a:r>
              <a:rPr lang="cs-CZ" dirty="0"/>
              <a:t>[online]. [cit. 2013-01-05].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cs.wikipedia.org/wiki/Soubor:Michna_Ceska_maryanska_muzyka.jpg</a:t>
            </a:r>
            <a:endParaRPr lang="cs-CZ" dirty="0" smtClean="0"/>
          </a:p>
          <a:p>
            <a:r>
              <a:rPr lang="cs-CZ" dirty="0"/>
              <a:t>http://picture.fm/pic/299905/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422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92494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6014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236</TotalTime>
  <Words>729</Words>
  <Application>Microsoft Office PowerPoint</Application>
  <PresentationFormat>Předvádění na obrazovce (4:3)</PresentationFormat>
  <Paragraphs>80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Prezentace aplikace PowerPoint</vt:lpstr>
      <vt:lpstr>Anotace</vt:lpstr>
      <vt:lpstr>ČESKÁ Barokní literatura</vt:lpstr>
      <vt:lpstr>Úvod…</vt:lpstr>
      <vt:lpstr>Prezentace aplikace PowerPoint</vt:lpstr>
      <vt:lpstr>JAN AMOS KOMENSKÝ (1592 – 1670) </vt:lpstr>
      <vt:lpstr>Prezentace aplikace PowerPoint</vt:lpstr>
      <vt:lpstr>Reformy ve školství</vt:lpstr>
      <vt:lpstr>Nejznámější díla…</vt:lpstr>
      <vt:lpstr>Prezentace aplikace PowerPoint</vt:lpstr>
      <vt:lpstr>ADAM MICHNA z OTRADOVIC (1600 – 1676) </vt:lpstr>
      <vt:lpstr>Zdroj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21</cp:revision>
  <dcterms:created xsi:type="dcterms:W3CDTF">2013-03-21T05:18:36Z</dcterms:created>
  <dcterms:modified xsi:type="dcterms:W3CDTF">2006-10-31T07:05:22Z</dcterms:modified>
</cp:coreProperties>
</file>