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9" r:id="rId4"/>
    <p:sldId id="260" r:id="rId5"/>
    <p:sldId id="261" r:id="rId6"/>
    <p:sldId id="262" r:id="rId7"/>
    <p:sldId id="263" r:id="rId8"/>
    <p:sldId id="256" r:id="rId9"/>
    <p:sldId id="257" r:id="rId10"/>
    <p:sldId id="258" r:id="rId11"/>
    <p:sldId id="265" r:id="rId12"/>
    <p:sldId id="264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244" y="-5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ota+pavel&amp;source=images&amp;cd=&amp;cad=rja&amp;docid=t3dvlb73MutV_M&amp;tbnid=Bcq-sHXZkipdiM:&amp;ved=0CAUQjRw&amp;url=http://www.czautohits.com/ota-pavel/&amp;ei=TNamUbTbPMar0gWjqoCYDA&amp;bvm=bv.47244034,d.ZGU&amp;psig=AFQjCNEDVfbWH1PVbUJvdf16GHZIpc9TRw&amp;ust=1369974720564457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ota+pavel&amp;source=images&amp;cd=&amp;cad=rja&amp;docid=t3dvlb73MutV_M&amp;tbnid=pqIywfiwKqdHdM:&amp;ved=0CAUQjRw&amp;url=http://www.czautohits.com/ota-pavel/&amp;ei=FNmmUb6XK8WS0QXFsoHoDw&amp;bvm=bv.47244034,d.ZGU&amp;psig=AFQjCNEDVfbWH1PVbUJvdf16GHZIpc9TRw&amp;ust=136997472056445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VsfJyhZH9I" TargetMode="External"/><Relationship Id="rId7" Type="http://schemas.openxmlformats.org/officeDocument/2006/relationships/image" Target="../media/image7.jpeg"/><Relationship Id="rId2" Type="http://schemas.openxmlformats.org/officeDocument/2006/relationships/hyperlink" Target="http://www.youtube.com/watch?v=phnEJZ3vVQ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ota+pavel&amp;source=images&amp;cd=&amp;cad=rja&amp;docid=t3dvlb73MutV_M&amp;tbnid=pqIywfiwKqdHdM:&amp;ved=0CAUQjRw&amp;url=http://www.czautohits.com/ota-pavel/&amp;ei=r-CmUczEM-Xz0gXulIG4DQ&amp;bvm=bv.47244034,d.ZGU&amp;psig=AFQjCNEDVfbWH1PVbUJvdf16GHZIpc9TRw&amp;ust=1369974720564457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://sport.lidovky.cz/spisovatel-ota-pavel-byl-vyjimecny-vypravec-f3h-/ostatni-sporty.aspx?c=A120216_192830_ln-sport-ostatni_s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port.lidovky.cz/spisovatel-ota-pavel-byl-vyjimecny-vypravec-f3h-/ostatni-sporty.aspx?c=A120216_192830_ln-sport-ostatni_sm" TargetMode="External"/><Relationship Id="rId4" Type="http://schemas.openxmlformats.org/officeDocument/2006/relationships/hyperlink" Target="http://www.czautohits.com/ota-pavel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994710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Povídka – Ota Pavel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832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12776"/>
            <a:ext cx="2387620" cy="197946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03848" y="1412776"/>
            <a:ext cx="5040560" cy="482453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pPr>
              <a:buFont typeface="Wingdings" pitchFamily="2" charset="2"/>
              <a:buChar char="v"/>
            </a:pPr>
            <a:endParaRPr lang="cs-CZ" sz="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Prezentace </a:t>
            </a:r>
            <a:r>
              <a:rPr lang="cs-CZ" sz="2800" dirty="0" smtClean="0"/>
              <a:t>v PowerPointu </a:t>
            </a:r>
            <a:r>
              <a:rPr lang="cs-CZ" sz="2800" dirty="0" smtClean="0"/>
              <a:t>žákům nabízí nejenom ucelenou charakteristiku povídky coby jednoho z důležitějších pojmů literární teorie, ale i seznámení s typickým českým „povídkářem“ Otou Pavlem. V rámci sebereflexe žáci v závěru vytvářejí PĚTILÍSTEK povídky.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516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povídka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0" name="Picture 6" descr="C:\Documents and Settings\Admin\Local Settings\Temporary Internet Files\Content.IE5\F3JN95T2\MP9001748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024" y="2708920"/>
            <a:ext cx="5277780" cy="35185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61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764704"/>
            <a:ext cx="4224528" cy="5616624"/>
          </a:xfrm>
          <a:solidFill>
            <a:schemeClr val="bg2">
              <a:lumMod val="20000"/>
              <a:lumOff val="80000"/>
            </a:schemeClr>
          </a:solidFill>
          <a:ln w="2540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endParaRPr lang="cs-CZ" sz="1400" b="1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400" b="1" u="sng" dirty="0" smtClean="0">
                <a:solidFill>
                  <a:schemeClr val="bg1"/>
                </a:solidFill>
              </a:rPr>
              <a:t>kratší prozaický útvar </a:t>
            </a:r>
            <a:r>
              <a:rPr lang="cs-CZ" sz="2400" dirty="0" smtClean="0">
                <a:solidFill>
                  <a:schemeClr val="bg1"/>
                </a:solidFill>
              </a:rPr>
              <a:t>(desítky či stovka stran; nejnověji se uvádí max. 7 500 slov) </a:t>
            </a:r>
            <a:r>
              <a:rPr lang="cs-CZ" sz="2400" b="1" u="sng" dirty="0" smtClean="0">
                <a:solidFill>
                  <a:schemeClr val="bg1"/>
                </a:solidFill>
              </a:rPr>
              <a:t>s jednoduchým dějem</a:t>
            </a:r>
          </a:p>
          <a:p>
            <a:pPr>
              <a:buClr>
                <a:schemeClr val="bg1"/>
              </a:buClr>
            </a:pPr>
            <a:r>
              <a:rPr lang="cs-CZ" sz="2400" b="1" dirty="0">
                <a:solidFill>
                  <a:schemeClr val="bg1"/>
                </a:solidFill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</a:rPr>
              <a:t>opis a krátké epizody ustupují do pozadí hlavnímu ději</a:t>
            </a:r>
          </a:p>
          <a:p>
            <a:pPr>
              <a:buClr>
                <a:schemeClr val="bg1"/>
              </a:buClr>
            </a:pPr>
            <a:r>
              <a:rPr lang="cs-CZ" sz="2400" b="1" dirty="0">
                <a:solidFill>
                  <a:schemeClr val="bg1"/>
                </a:solidFill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</a:rPr>
              <a:t>lavní hrdina je co do vývoje ustálený</a:t>
            </a:r>
            <a:r>
              <a:rPr lang="cs-CZ" sz="2400" dirty="0" smtClean="0">
                <a:solidFill>
                  <a:schemeClr val="bg1"/>
                </a:solidFill>
              </a:rPr>
              <a:t>, vzhledem k limitované délce povídky není prostor pro jeho vývoj či zachycení jeho delší životní etapy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3874" y="1268760"/>
            <a:ext cx="2675652" cy="1979466"/>
          </a:xfrm>
        </p:spPr>
        <p:txBody>
          <a:bodyPr/>
          <a:lstStyle/>
          <a:p>
            <a:r>
              <a:rPr lang="cs-CZ" sz="3200" dirty="0" smtClean="0"/>
              <a:t>Povídka </a:t>
            </a:r>
            <a:r>
              <a:rPr lang="cs-CZ" dirty="0" smtClean="0"/>
              <a:t>jako </a:t>
            </a:r>
            <a:br>
              <a:rPr lang="cs-CZ" dirty="0" smtClean="0"/>
            </a:br>
            <a:r>
              <a:rPr lang="cs-CZ" sz="3200" dirty="0" smtClean="0"/>
              <a:t>literární útvar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2952328" cy="310854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ZAJÍMAVOST: </a:t>
            </a:r>
            <a:r>
              <a:rPr lang="cs-CZ" sz="2400" dirty="0">
                <a:solidFill>
                  <a:schemeClr val="bg1"/>
                </a:solidFill>
              </a:rPr>
              <a:t>zakladatel detektivní povídky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A. </a:t>
            </a:r>
            <a:r>
              <a:rPr lang="cs-CZ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prohlásil, že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povídka je „</a:t>
            </a:r>
            <a:r>
              <a:rPr lang="cs-CZ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krátká, stavebně symetrická próza, oponující extenzitě románu</a:t>
            </a:r>
            <a:r>
              <a:rPr lang="cs-CZ" sz="2400" dirty="0" smtClean="0">
                <a:solidFill>
                  <a:schemeClr val="bg1"/>
                </a:solidFill>
              </a:rPr>
              <a:t>“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71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620688"/>
            <a:ext cx="4499944" cy="5976664"/>
          </a:xfrm>
          <a:solidFill>
            <a:schemeClr val="bg2">
              <a:lumMod val="20000"/>
              <a:lumOff val="80000"/>
            </a:schemeClr>
          </a:solidFill>
          <a:ln w="2540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endParaRPr lang="cs-CZ" sz="1400" b="1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800" u="sng" dirty="0">
                <a:solidFill>
                  <a:schemeClr val="bg1"/>
                </a:solidFill>
              </a:rPr>
              <a:t>d</a:t>
            </a:r>
            <a:r>
              <a:rPr lang="cs-CZ" sz="2800" u="sng" dirty="0" smtClean="0">
                <a:solidFill>
                  <a:schemeClr val="bg1"/>
                </a:solidFill>
              </a:rPr>
              <a:t>oba vzniku sahá do dob ústní vypravěčské tradice</a:t>
            </a:r>
          </a:p>
          <a:p>
            <a:pPr>
              <a:buClr>
                <a:schemeClr val="bg1"/>
              </a:buClr>
            </a:pPr>
            <a:r>
              <a:rPr lang="cs-CZ" sz="2800" dirty="0" smtClean="0">
                <a:solidFill>
                  <a:schemeClr val="bg1"/>
                </a:solidFill>
              </a:rPr>
              <a:t>jistý druh povídky (novela) se objevil v renesančním </a:t>
            </a:r>
            <a:r>
              <a:rPr lang="cs-CZ" sz="2800" dirty="0" err="1" smtClean="0">
                <a:solidFill>
                  <a:schemeClr val="bg1"/>
                </a:solidFill>
              </a:rPr>
              <a:t>Boccacciově</a:t>
            </a:r>
            <a:r>
              <a:rPr lang="cs-CZ" sz="2800" dirty="0" smtClean="0">
                <a:solidFill>
                  <a:schemeClr val="bg1"/>
                </a:solidFill>
              </a:rPr>
              <a:t> Dekameronu, jímž se inspiroval Angličan </a:t>
            </a:r>
            <a:r>
              <a:rPr lang="cs-CZ" sz="2800" dirty="0" err="1" smtClean="0">
                <a:solidFill>
                  <a:schemeClr val="bg1"/>
                </a:solidFill>
              </a:rPr>
              <a:t>Geoffrey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Chaucer</a:t>
            </a:r>
            <a:r>
              <a:rPr lang="cs-CZ" sz="2800" dirty="0" smtClean="0">
                <a:solidFill>
                  <a:schemeClr val="bg1"/>
                </a:solidFill>
              </a:rPr>
              <a:t> a napsal Canterburské  povídky</a:t>
            </a:r>
          </a:p>
          <a:p>
            <a:pPr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z</a:t>
            </a:r>
            <a:r>
              <a:rPr lang="cs-CZ" sz="2800" b="1" dirty="0" smtClean="0">
                <a:solidFill>
                  <a:schemeClr val="bg1"/>
                </a:solidFill>
              </a:rPr>
              <a:t>a dobu vzniku povídky jako takové se považuje zač. 19. století (romantismus)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1979466"/>
          </a:xfrm>
        </p:spPr>
        <p:txBody>
          <a:bodyPr/>
          <a:lstStyle/>
          <a:p>
            <a:r>
              <a:rPr lang="cs-CZ" sz="3200" dirty="0" smtClean="0"/>
              <a:t>Povídka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</a:t>
            </a:r>
            <a:br>
              <a:rPr lang="cs-CZ" dirty="0" smtClean="0"/>
            </a:br>
            <a:r>
              <a:rPr lang="cs-CZ" sz="3200" dirty="0" smtClean="0"/>
              <a:t>JEJÍ MINULOST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11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404664"/>
            <a:ext cx="4499944" cy="6192688"/>
          </a:xfrm>
          <a:solidFill>
            <a:schemeClr val="bg2">
              <a:lumMod val="20000"/>
              <a:lumOff val="80000"/>
            </a:schemeClr>
          </a:solidFill>
          <a:ln w="2540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endParaRPr lang="cs-CZ" sz="500" b="1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le tematického zaměření můžeme rozlišit povídku: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h</a:t>
            </a:r>
            <a:r>
              <a:rPr lang="cs-CZ" sz="2800" b="1" dirty="0" smtClean="0">
                <a:solidFill>
                  <a:schemeClr val="bg1"/>
                </a:solidFill>
              </a:rPr>
              <a:t>istorickou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v</a:t>
            </a:r>
            <a:r>
              <a:rPr lang="cs-CZ" sz="2800" b="1" dirty="0" smtClean="0">
                <a:solidFill>
                  <a:schemeClr val="bg1"/>
                </a:solidFill>
              </a:rPr>
              <a:t>enkovskou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m</a:t>
            </a:r>
            <a:r>
              <a:rPr lang="cs-CZ" sz="2800" b="1" dirty="0" smtClean="0">
                <a:solidFill>
                  <a:schemeClr val="bg1"/>
                </a:solidFill>
              </a:rPr>
              <a:t>ěstskou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</a:rPr>
              <a:t>řírodní </a:t>
            </a:r>
            <a:r>
              <a:rPr lang="cs-CZ" sz="2800" dirty="0" smtClean="0">
                <a:solidFill>
                  <a:schemeClr val="bg1"/>
                </a:solidFill>
              </a:rPr>
              <a:t>apod.</a:t>
            </a:r>
          </a:p>
          <a:p>
            <a:pPr>
              <a:buClr>
                <a:schemeClr val="bg1"/>
              </a:buClr>
            </a:pPr>
            <a:r>
              <a:rPr lang="cs-CZ" sz="2800" dirty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inými druhy povídek mohou být: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h</a:t>
            </a:r>
            <a:r>
              <a:rPr lang="cs-CZ" sz="2800" b="1" dirty="0" smtClean="0">
                <a:solidFill>
                  <a:schemeClr val="bg1"/>
                </a:solidFill>
              </a:rPr>
              <a:t>umoreska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r</a:t>
            </a:r>
            <a:r>
              <a:rPr lang="cs-CZ" sz="2800" b="1" dirty="0" smtClean="0">
                <a:solidFill>
                  <a:schemeClr val="bg1"/>
                </a:solidFill>
              </a:rPr>
              <a:t>omaneto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a</a:t>
            </a:r>
            <a:r>
              <a:rPr lang="cs-CZ" sz="2800" b="1" dirty="0" smtClean="0">
                <a:solidFill>
                  <a:schemeClr val="bg1"/>
                </a:solidFill>
              </a:rPr>
              <a:t>rabeska</a:t>
            </a:r>
          </a:p>
          <a:p>
            <a:pPr lvl="1">
              <a:buClr>
                <a:schemeClr val="bg1"/>
              </a:buClr>
            </a:pPr>
            <a:r>
              <a:rPr lang="cs-CZ" sz="2800" b="1" dirty="0">
                <a:solidFill>
                  <a:schemeClr val="bg1"/>
                </a:solidFill>
              </a:rPr>
              <a:t>n</a:t>
            </a:r>
            <a:r>
              <a:rPr lang="cs-CZ" sz="2800" b="1" dirty="0" smtClean="0">
                <a:solidFill>
                  <a:schemeClr val="bg1"/>
                </a:solidFill>
              </a:rPr>
              <a:t>ovela</a:t>
            </a:r>
          </a:p>
          <a:p>
            <a:pPr lvl="1">
              <a:buClr>
                <a:schemeClr val="bg1"/>
              </a:buClr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1979466"/>
          </a:xfrm>
        </p:spPr>
        <p:txBody>
          <a:bodyPr/>
          <a:lstStyle/>
          <a:p>
            <a:r>
              <a:rPr lang="cs-CZ" sz="3200" dirty="0" smtClean="0"/>
              <a:t>Povídka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</a:t>
            </a:r>
            <a:br>
              <a:rPr lang="cs-CZ" dirty="0" smtClean="0"/>
            </a:br>
            <a:r>
              <a:rPr lang="cs-CZ" sz="3200" dirty="0" smtClean="0"/>
              <a:t>JEJÍ ROZLIŠENÍ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113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260648"/>
            <a:ext cx="4499944" cy="6408712"/>
          </a:xfrm>
          <a:solidFill>
            <a:schemeClr val="bg2">
              <a:lumMod val="20000"/>
              <a:lumOff val="80000"/>
            </a:schemeClr>
          </a:solidFill>
          <a:ln w="25400">
            <a:solidFill>
              <a:schemeClr val="bg1"/>
            </a:solidFill>
          </a:ln>
        </p:spPr>
        <p:txBody>
          <a:bodyPr>
            <a:noAutofit/>
          </a:bodyPr>
          <a:lstStyle/>
          <a:p>
            <a:pPr>
              <a:buClr>
                <a:schemeClr val="bg1"/>
              </a:buClr>
            </a:pPr>
            <a:endParaRPr lang="cs-CZ" sz="500" b="1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sz="3200" dirty="0">
                <a:solidFill>
                  <a:schemeClr val="bg1"/>
                </a:solidFill>
              </a:rPr>
              <a:t>j</a:t>
            </a:r>
            <a:r>
              <a:rPr lang="cs-CZ" sz="3200" dirty="0" smtClean="0">
                <a:solidFill>
                  <a:schemeClr val="bg1"/>
                </a:solidFill>
              </a:rPr>
              <a:t>ako nesmrtelné můžeme označit povídky z pera: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L. N. Tolstého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H. de Balzaca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E. </a:t>
            </a:r>
            <a:r>
              <a:rPr lang="cs-CZ" sz="3200" b="1" dirty="0" err="1" smtClean="0">
                <a:solidFill>
                  <a:schemeClr val="bg1"/>
                </a:solidFill>
              </a:rPr>
              <a:t>Hemingwaye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J. Nerudy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J. Haška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K. Čapka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B. Hrabala </a:t>
            </a:r>
            <a:r>
              <a:rPr lang="cs-CZ" sz="3200" dirty="0" smtClean="0">
                <a:solidFill>
                  <a:schemeClr val="bg1"/>
                </a:solidFill>
              </a:rPr>
              <a:t>či</a:t>
            </a:r>
          </a:p>
          <a:p>
            <a:pPr lvl="1">
              <a:buClr>
                <a:schemeClr val="bg1"/>
              </a:buClr>
            </a:pPr>
            <a:r>
              <a:rPr lang="cs-CZ" sz="3200" b="1" dirty="0" smtClean="0">
                <a:solidFill>
                  <a:schemeClr val="bg1"/>
                </a:solidFill>
              </a:rPr>
              <a:t>O. Pavla </a:t>
            </a:r>
          </a:p>
          <a:p>
            <a:pPr lvl="1">
              <a:buClr>
                <a:schemeClr val="bg1"/>
              </a:buClr>
            </a:pP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197946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Povídka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</a:t>
            </a:r>
            <a:br>
              <a:rPr lang="cs-CZ" dirty="0" smtClean="0"/>
            </a:br>
            <a:r>
              <a:rPr lang="cs-CZ" sz="3200" dirty="0" smtClean="0"/>
              <a:t>slavní povídkáři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087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1916832"/>
            <a:ext cx="6172199" cy="2251579"/>
          </a:xfrm>
        </p:spPr>
        <p:txBody>
          <a:bodyPr/>
          <a:lstStyle/>
          <a:p>
            <a:pPr algn="r"/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 PAVEL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29294" y="2924944"/>
            <a:ext cx="4986714" cy="3024336"/>
          </a:xfrm>
        </p:spPr>
        <p:txBody>
          <a:bodyPr>
            <a:normAutofit fontScale="85000" lnSpcReduction="10000"/>
          </a:bodyPr>
          <a:lstStyle/>
          <a:p>
            <a:pPr algn="r"/>
            <a:r>
              <a:rPr lang="cs-CZ" sz="4700" dirty="0" smtClean="0"/>
              <a:t>(1930 – 1973)</a:t>
            </a:r>
          </a:p>
          <a:p>
            <a:pPr algn="r"/>
            <a:endParaRPr lang="cs-CZ" sz="4000" b="1" dirty="0" smtClean="0"/>
          </a:p>
          <a:p>
            <a:pPr algn="r"/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hezké má brát člověk od života jako velký dar a vážit si toho.“ 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czautohits.com/ota-pavel/index_files/image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02" y="1916832"/>
            <a:ext cx="3528392" cy="39614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03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779912" y="764704"/>
            <a:ext cx="4752528" cy="54006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0" dirty="0" smtClean="0"/>
          </a:p>
          <a:p>
            <a:r>
              <a:rPr lang="cs-CZ" sz="2400" dirty="0" smtClean="0"/>
              <a:t>vlastním jménem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Otto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Popper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b</a:t>
            </a:r>
            <a:r>
              <a:rPr lang="cs-CZ" sz="2400" dirty="0" smtClean="0"/>
              <a:t>yl nejmladším </a:t>
            </a:r>
            <a:r>
              <a:rPr lang="cs-CZ" sz="2400" b="1" dirty="0" smtClean="0"/>
              <a:t>synem židovského obchodníka</a:t>
            </a:r>
            <a:r>
              <a:rPr lang="cs-CZ" sz="2400" dirty="0" smtClean="0"/>
              <a:t> Lea </a:t>
            </a:r>
            <a:r>
              <a:rPr lang="cs-CZ" sz="2400" dirty="0" err="1" smtClean="0"/>
              <a:t>Poppera</a:t>
            </a:r>
            <a:r>
              <a:rPr lang="cs-CZ" sz="2400" dirty="0" smtClean="0"/>
              <a:t>, který se svými staršími syny Jiřím a Hugem zázračně přežil koncentrační tábor, kam byli za druhé  světové války deportováni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ato životní zkušenost se spolu s dalšími (rybaření, sport) objevuje v jeho dílech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závěru života onemocněl duševní chorobou a předčasně umírá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836712"/>
            <a:ext cx="2073348" cy="1979466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ŽivoT</a:t>
            </a:r>
            <a:endParaRPr lang="cs-CZ" sz="3600" dirty="0"/>
          </a:p>
        </p:txBody>
      </p:sp>
      <p:pic>
        <p:nvPicPr>
          <p:cNvPr id="2050" name="Picture 2" descr="http://www.czautohits.com/ota-pavel/index_files/image003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178"/>
          <a:stretch/>
        </p:blipFill>
        <p:spPr bwMode="auto">
          <a:xfrm>
            <a:off x="657106" y="1556792"/>
            <a:ext cx="2873066" cy="41426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1701" y="5808281"/>
            <a:ext cx="287306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/>
              <a:t>http://www.czautohits.com/ota-pavel/</a:t>
            </a:r>
          </a:p>
        </p:txBody>
      </p:sp>
    </p:spTree>
    <p:extLst>
      <p:ext uri="{BB962C8B-B14F-4D97-AF65-F5344CB8AC3E}">
        <p14:creationId xmlns:p14="http://schemas.microsoft.com/office/powerpoint/2010/main" val="2708851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691680" y="188640"/>
            <a:ext cx="7272808" cy="381642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300" dirty="0" smtClean="0"/>
          </a:p>
          <a:p>
            <a:r>
              <a:rPr lang="cs-CZ" sz="2400" u="sng" dirty="0" smtClean="0"/>
              <a:t>prozaik, novinář a sportovní reportér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rózy se sportovní tematikou: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Dukla mezi mrakodrapy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Plná bedna šampaňského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zpomínkové prózy: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Smrt krásných srnců</a:t>
            </a:r>
            <a:r>
              <a:rPr lang="cs-CZ" sz="2400" dirty="0" smtClean="0"/>
              <a:t> – vzpomínání na tatínka Lea, svérázného židovského obchodníka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Jak jsem potkal ryby</a:t>
            </a:r>
            <a:r>
              <a:rPr lang="cs-CZ" sz="2400" dirty="0" smtClean="0"/>
              <a:t> – o rybaření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2073348" cy="57606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DÍLO</a:t>
            </a:r>
            <a:endParaRPr lang="cs-CZ" sz="3600" dirty="0"/>
          </a:p>
        </p:txBody>
      </p:sp>
      <p:pic>
        <p:nvPicPr>
          <p:cNvPr id="3074" name="Picture 2" descr="http://i.lidovky.cz/12/022/lngal/VRB413b41_spootapavel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863" y="3778120"/>
            <a:ext cx="5020309" cy="28812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zautohits.com/ota-pavel/index_files/image005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" t="3933" r="51669"/>
          <a:stretch/>
        </p:blipFill>
        <p:spPr bwMode="auto">
          <a:xfrm>
            <a:off x="6704173" y="3344307"/>
            <a:ext cx="2290475" cy="33150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6381328"/>
            <a:ext cx="219040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>
                <a:solidFill>
                  <a:schemeClr val="bg1"/>
                </a:solidFill>
              </a:rPr>
              <a:t>http://www.czautohits.com/ota-pavel/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35696" y="6381328"/>
            <a:ext cx="475252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>
                <a:solidFill>
                  <a:schemeClr val="bg1"/>
                </a:solidFill>
              </a:rPr>
              <a:t>http://sport.lidovky.cz/spisovatel-ota-pavel-byl-vyjimecny-vypravec-f3h-/ostatni-sporty.aspx?c=A120216_192830_ln-sport-ostatni_sm</a:t>
            </a:r>
          </a:p>
        </p:txBody>
      </p:sp>
    </p:spTree>
    <p:extLst>
      <p:ext uri="{BB962C8B-B14F-4D97-AF65-F5344CB8AC3E}">
        <p14:creationId xmlns:p14="http://schemas.microsoft.com/office/powerpoint/2010/main" val="80835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" y="370227"/>
            <a:ext cx="6559548" cy="1979466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PĚTILÍSTEK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789276"/>
            <a:ext cx="3672407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88224" y="0"/>
            <a:ext cx="2555776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2936220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1376" y="2936219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936218"/>
            <a:ext cx="25557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b="1" dirty="0" smtClean="0"/>
              <a:t>2 přídavná jména</a:t>
            </a:r>
            <a:endParaRPr lang="cs-CZ" sz="23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3219" y="3861048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08427" y="3861048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33209" y="3861048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08530" y="3861048"/>
            <a:ext cx="255577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b="1" dirty="0" smtClean="0"/>
              <a:t>3 slovesa</a:t>
            </a:r>
            <a:endParaRPr lang="cs-CZ" sz="23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3219" y="4941168"/>
            <a:ext cx="602219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97094" y="4941168"/>
            <a:ext cx="255577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b="1" dirty="0"/>
              <a:t>v</a:t>
            </a:r>
            <a:r>
              <a:rPr lang="cs-CZ" sz="2300" b="1" dirty="0" smtClean="0"/>
              <a:t>ěta o 4 slovech</a:t>
            </a:r>
            <a:endParaRPr lang="cs-CZ" sz="23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24997" y="5995446"/>
            <a:ext cx="187220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5949280"/>
            <a:ext cx="255577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b="1" dirty="0"/>
              <a:t>s</a:t>
            </a:r>
            <a:r>
              <a:rPr lang="cs-CZ" sz="2300" b="1" dirty="0" smtClean="0"/>
              <a:t>ynonymum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4700" y="1850830"/>
            <a:ext cx="2559300" cy="44627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b="1" dirty="0" smtClean="0"/>
              <a:t>1 podstatné jméno </a:t>
            </a:r>
            <a:endParaRPr lang="cs-CZ" sz="2300" b="1" dirty="0"/>
          </a:p>
        </p:txBody>
      </p:sp>
    </p:spTree>
    <p:extLst>
      <p:ext uri="{BB962C8B-B14F-4D97-AF65-F5344CB8AC3E}">
        <p14:creationId xmlns:p14="http://schemas.microsoft.com/office/powerpoint/2010/main" val="370785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solidFill>
            <a:schemeClr val="tx1"/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  <a:hlinkClick r:id="rId2"/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www.wikipedia.cz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3"/>
              </a:rPr>
              <a:t>www.youtube.com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  <a:hlinkClick r:id="rId4"/>
              </a:rPr>
              <a:t>http://www.czautohits.com/ota-pavel</a:t>
            </a:r>
            <a:r>
              <a:rPr lang="cs-CZ" dirty="0" smtClean="0">
                <a:solidFill>
                  <a:schemeClr val="bg1"/>
                </a:solidFill>
                <a:hlinkClick r:id="rId4"/>
              </a:rPr>
              <a:t>/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  <a:hlinkClick r:id="rId5"/>
              </a:rPr>
              <a:t>http://sport.lidovky.cz/spisovatel-ota-pavel-byl-vyjimecny-vypravec-f3h-/</a:t>
            </a:r>
            <a:r>
              <a:rPr lang="cs-CZ" dirty="0" smtClean="0">
                <a:solidFill>
                  <a:schemeClr val="bg1"/>
                </a:solidFill>
                <a:hlinkClick r:id="rId5"/>
              </a:rPr>
              <a:t>ostatni-sporty.aspx?c=A120216_192830_ln-sport-ostatni_sm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Další použité </a:t>
            </a:r>
            <a:r>
              <a:rPr lang="cs-CZ" dirty="0">
                <a:solidFill>
                  <a:schemeClr val="bg1"/>
                </a:solidFill>
              </a:rPr>
              <a:t>obrázky jsou součástí programu Microsoft Office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53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2564904"/>
            <a:ext cx="6166448" cy="1979466"/>
          </a:xfrm>
        </p:spPr>
        <p:txBody>
          <a:bodyPr>
            <a:no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981967544"/>
      </p:ext>
    </p:extLst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147</TotalTime>
  <Words>447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Tradeshow</vt:lpstr>
      <vt:lpstr>Prezentace aplikace PowerPoint</vt:lpstr>
      <vt:lpstr>Anotace</vt:lpstr>
      <vt:lpstr>povídka</vt:lpstr>
      <vt:lpstr>Povídka jako  literární útvar</vt:lpstr>
      <vt:lpstr>Povídka  a  JEJÍ MINULOST</vt:lpstr>
      <vt:lpstr>Povídka  a  JEJÍ ROZLIŠENÍ</vt:lpstr>
      <vt:lpstr>Povídka  a  slavní povídkáři</vt:lpstr>
      <vt:lpstr>OTA PAVEL</vt:lpstr>
      <vt:lpstr>ŽivoT</vt:lpstr>
      <vt:lpstr>DÍLO</vt:lpstr>
      <vt:lpstr>PĚTILÍSTEK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OTA PAVEL</dc:title>
  <dc:creator>Admin</dc:creator>
  <cp:lastModifiedBy>Admin</cp:lastModifiedBy>
  <cp:revision>19</cp:revision>
  <dcterms:created xsi:type="dcterms:W3CDTF">2013-05-30T04:21:30Z</dcterms:created>
  <dcterms:modified xsi:type="dcterms:W3CDTF">2013-06-11T05:13:58Z</dcterms:modified>
</cp:coreProperties>
</file>