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31.10.2006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hyperlink" Target="http://www.google.cz/url?sa=i&amp;rct=j&amp;q=stup%C5%88ov%C3%A1n%C3%AD+p%C5%99%C3%ADdavn%C3%BDch+jmen&amp;source=images&amp;cd=&amp;cad=rja&amp;docid=2WYdOcn-gDOMkM&amp;tbnid=MK8H16rXvmIizM:&amp;ved=0CAUQjRw&amp;url=http://www.helpforenglish.cz/article/2006080103-stupnovani-pridavnych-jmen-v-anglictine&amp;ei=uq8IUbPAHMO50QXgooAQ&amp;bvm=bv.41642243,d.d2k&amp;psig=AFQjCNF7PhehtcL0k5lWvay_j_ofTFF9TQ&amp;ust=1359610159793937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624550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Vendulka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Ottová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_jazyk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_8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Stupňování přídavných jmen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41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39552" y="1844824"/>
            <a:ext cx="6400800" cy="324036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endParaRPr lang="cs-CZ" sz="1000" dirty="0" smtClean="0"/>
          </a:p>
          <a:p>
            <a:r>
              <a:rPr lang="cs-CZ" sz="2800" dirty="0" smtClean="0"/>
              <a:t>Prezentace v </a:t>
            </a:r>
            <a:r>
              <a:rPr lang="cs-CZ" sz="2800" dirty="0" smtClean="0"/>
              <a:t>PowerPointu </a:t>
            </a:r>
            <a:r>
              <a:rPr lang="cs-CZ" sz="2800" dirty="0" smtClean="0"/>
              <a:t>slouží k připomenutí učiva o </a:t>
            </a:r>
            <a:r>
              <a:rPr lang="cs-CZ" sz="2800" dirty="0" smtClean="0"/>
              <a:t>stupňování adjektiv. </a:t>
            </a:r>
            <a:r>
              <a:rPr lang="cs-CZ" sz="2800" dirty="0" smtClean="0"/>
              <a:t>Žáci si </a:t>
            </a:r>
            <a:r>
              <a:rPr lang="cs-CZ" sz="2800" dirty="0" smtClean="0"/>
              <a:t>vybaví pravidla stupňování a na praktickém úkolu si uvědomí mnohá, nejenom pravopisná úskalí stupňovaných přídavných jmen.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1994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543800" cy="2593975"/>
          </a:xfrm>
        </p:spPr>
        <p:txBody>
          <a:bodyPr>
            <a:normAutofit/>
          </a:bodyPr>
          <a:lstStyle/>
          <a:p>
            <a:pPr algn="r"/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Stupňování přídavných jmen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http://www.helpforenglish.cz/files/comparison.gif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59"/>
          <a:stretch/>
        </p:blipFill>
        <p:spPr bwMode="auto">
          <a:xfrm>
            <a:off x="611560" y="3717032"/>
            <a:ext cx="3888432" cy="268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6417622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" dirty="0"/>
              <a:t>http://www.google.cz/imgres?q=stup%C5%88ov%C3%A1n%C3%AD+p%C5%99%C3%ADdavn%C3%BDch+jmen&amp;hl=cs&amp;biw=1280&amp;bih=603&amp;tbm=isch&amp;tbnid=MK8H16rXvmIizM:&amp;imgrefurl=http://www.helpforenglish.cz/article/2006080103-stupnovani-pridavnych-jmen-v-anglictine&amp;docid=2WYdOcn-gDOMkM&amp;imgurl=http://www.helpforenglish.cz/files/comparison.gif&amp;w=300&amp;h=237&amp;ei=Aeu1Ue2gFIHE7Abc6ID4BA&amp;zoom=1&amp;iact=hc&amp;vpx=2&amp;vpy=216&amp;dur=109&amp;hovh=189&amp;hovw=240&amp;tx=113&amp;ty=114&amp;page=1&amp;tbnh=135&amp;tbnw=177&amp;start=0&amp;ndsp=22&amp;ved=1t:429,r:0,s:0,i:84</a:t>
            </a:r>
          </a:p>
        </p:txBody>
      </p:sp>
    </p:spTree>
    <p:extLst>
      <p:ext uri="{BB962C8B-B14F-4D97-AF65-F5344CB8AC3E}">
        <p14:creationId xmlns:p14="http://schemas.microsoft.com/office/powerpoint/2010/main" val="101435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STUPŇOVÁNÍ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421088"/>
          </a:xfrm>
          <a:solidFill>
            <a:schemeClr val="accent1"/>
          </a:solidFill>
          <a:ln w="31750">
            <a:solidFill>
              <a:schemeClr val="tx1"/>
            </a:solidFill>
          </a:ln>
        </p:spPr>
        <p:txBody>
          <a:bodyPr/>
          <a:lstStyle/>
          <a:p>
            <a:pPr>
              <a:buClr>
                <a:schemeClr val="tx1"/>
              </a:buClr>
            </a:pPr>
            <a:endParaRPr lang="cs-CZ" sz="1050" dirty="0" smtClean="0"/>
          </a:p>
          <a:p>
            <a:pPr>
              <a:buClr>
                <a:schemeClr val="tx1"/>
              </a:buClr>
            </a:pPr>
            <a:r>
              <a:rPr lang="cs-CZ" sz="2800" dirty="0" smtClean="0"/>
              <a:t>u řady přídavných jmen lze zesilovat jejich význam pomocí tzv. </a:t>
            </a:r>
            <a:r>
              <a:rPr lang="cs-CZ" sz="2800" b="1" u="sng" dirty="0" smtClean="0"/>
              <a:t>stupňování</a:t>
            </a:r>
          </a:p>
          <a:p>
            <a:pPr>
              <a:buClr>
                <a:schemeClr val="tx1"/>
              </a:buClr>
            </a:pPr>
            <a:r>
              <a:rPr lang="cs-CZ" sz="2800" dirty="0"/>
              <a:t>r</a:t>
            </a:r>
            <a:r>
              <a:rPr lang="cs-CZ" sz="2800" dirty="0" smtClean="0"/>
              <a:t>ozlišujeme celkem </a:t>
            </a:r>
            <a:r>
              <a:rPr lang="cs-CZ" sz="2800" u="sng" dirty="0" smtClean="0"/>
              <a:t>3 stupně přídavných jmen</a:t>
            </a:r>
            <a:r>
              <a:rPr lang="cs-CZ" sz="2800" dirty="0" smtClean="0"/>
              <a:t>, </a:t>
            </a:r>
          </a:p>
          <a:p>
            <a:pPr>
              <a:buClr>
                <a:schemeClr val="tx1"/>
              </a:buClr>
            </a:pPr>
            <a:r>
              <a:rPr lang="cs-CZ" sz="2800" dirty="0"/>
              <a:t>n</a:t>
            </a:r>
            <a:r>
              <a:rPr lang="cs-CZ" sz="2800" dirty="0" smtClean="0"/>
              <a:t>apř. 	</a:t>
            </a:r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1. veselý</a:t>
            </a:r>
          </a:p>
          <a:p>
            <a:pPr marL="114300" indent="0">
              <a:buClr>
                <a:schemeClr val="tx1"/>
              </a:buClr>
              <a:buNone/>
            </a:pPr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		2. veselejší</a:t>
            </a:r>
          </a:p>
          <a:p>
            <a:pPr marL="114300" indent="0">
              <a:buClr>
                <a:schemeClr val="tx1"/>
              </a:buClr>
              <a:buNone/>
            </a:pPr>
            <a:r>
              <a:rPr lang="cs-CZ" sz="2800" b="1" dirty="0">
                <a:solidFill>
                  <a:schemeClr val="accent4">
                    <a:lumMod val="50000"/>
                  </a:schemeClr>
                </a:solidFill>
              </a:rPr>
              <a:t>	</a:t>
            </a:r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	3. nejveselejší</a:t>
            </a:r>
            <a:endParaRPr lang="cs-CZ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Admin\AppData\Local\Microsoft\Windows\Temporary Internet Files\Content.IE5\4BRYMIRE\MM900041123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636" y="3573016"/>
            <a:ext cx="2537108" cy="209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71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714202"/>
          </a:xfrm>
        </p:spPr>
        <p:txBody>
          <a:bodyPr/>
          <a:lstStyle/>
          <a:p>
            <a:r>
              <a:rPr lang="cs-CZ" dirty="0" smtClean="0"/>
              <a:t>JAK </a:t>
            </a:r>
            <a:br>
              <a:rPr lang="cs-CZ" dirty="0" smtClean="0"/>
            </a:br>
            <a:r>
              <a:rPr lang="cs-CZ" dirty="0" smtClean="0"/>
              <a:t>stupňovat?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8273" y="3720576"/>
            <a:ext cx="2448272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915816" y="2161165"/>
            <a:ext cx="2469005" cy="416612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84821" y="144941"/>
            <a:ext cx="2469004" cy="618234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68273" y="3645024"/>
            <a:ext cx="2447543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stupeň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11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 smtClean="0"/>
              <a:t>přídavné jméno v obvyklém tvaru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/>
              <a:t>n</a:t>
            </a:r>
            <a:r>
              <a:rPr lang="cs-CZ" sz="2000" dirty="0" smtClean="0"/>
              <a:t>apř. 	veselý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záhadný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tichý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mělký</a:t>
            </a:r>
          </a:p>
          <a:p>
            <a:pPr marL="285750" indent="-285750">
              <a:buFont typeface="Courier New" pitchFamily="49" charset="0"/>
              <a:buChar char="o"/>
            </a:pP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15816" y="2090419"/>
            <a:ext cx="2520280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tupeň</a:t>
            </a:r>
          </a:p>
          <a:p>
            <a:pPr algn="ctr"/>
            <a:endParaRPr lang="cs-CZ" sz="1100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u="sng" dirty="0"/>
              <a:t>t</a:t>
            </a:r>
            <a:r>
              <a:rPr lang="cs-CZ" sz="2000" u="sng" dirty="0" smtClean="0"/>
              <a:t>voří se z prvního stupně</a:t>
            </a:r>
            <a:r>
              <a:rPr lang="cs-CZ" sz="2000" dirty="0" smtClean="0"/>
              <a:t>: 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cs-CZ" sz="2000" b="1" dirty="0" smtClean="0"/>
              <a:t>příponami</a:t>
            </a:r>
            <a:r>
              <a:rPr lang="cs-CZ" sz="2000" dirty="0" smtClean="0"/>
              <a:t>: 	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ejší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dirty="0" smtClean="0"/>
              <a:t>(veselejší); </a:t>
            </a: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ější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400" dirty="0" smtClean="0"/>
              <a:t>(záhadnější); </a:t>
            </a:r>
            <a:r>
              <a:rPr lang="cs-CZ" sz="2000" dirty="0" smtClean="0"/>
              <a:t>	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ší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dirty="0" smtClean="0"/>
              <a:t>(tišší)</a:t>
            </a:r>
          </a:p>
          <a:p>
            <a:pPr marL="742950" lvl="1" indent="-285750">
              <a:buFont typeface="Courier New" pitchFamily="49" charset="0"/>
              <a:buChar char="o"/>
            </a:pPr>
            <a:r>
              <a:rPr lang="cs-CZ" sz="1600" dirty="0"/>
              <a:t>n</a:t>
            </a:r>
            <a:r>
              <a:rPr lang="cs-CZ" sz="1600" dirty="0" smtClean="0"/>
              <a:t>ebo</a:t>
            </a:r>
            <a:r>
              <a:rPr lang="cs-CZ" sz="2000" dirty="0" smtClean="0"/>
              <a:t> </a:t>
            </a:r>
            <a:r>
              <a:rPr lang="cs-CZ" sz="2000" b="1" dirty="0" smtClean="0"/>
              <a:t>koncovkou</a:t>
            </a:r>
            <a:r>
              <a:rPr lang="cs-CZ" sz="2000" dirty="0" smtClean="0"/>
              <a:t> 	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-í</a:t>
            </a:r>
            <a:r>
              <a:rPr lang="cs-CZ" sz="2000" dirty="0" smtClean="0"/>
              <a:t> </a:t>
            </a:r>
            <a:r>
              <a:rPr lang="cs-CZ" sz="1600" dirty="0" smtClean="0"/>
              <a:t>(mělčí)</a:t>
            </a:r>
          </a:p>
          <a:p>
            <a:pPr marL="742950" lvl="1" indent="-285750">
              <a:buFont typeface="Courier New" pitchFamily="49" charset="0"/>
              <a:buChar char="o"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84821" y="144941"/>
            <a:ext cx="2469004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stupeň </a:t>
            </a:r>
          </a:p>
          <a:p>
            <a:endParaRPr lang="cs-CZ" sz="1100" dirty="0"/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u="sng" dirty="0"/>
              <a:t>t</a:t>
            </a:r>
            <a:r>
              <a:rPr lang="cs-CZ" sz="2000" u="sng" dirty="0" smtClean="0"/>
              <a:t>voří se z druhého stupně</a:t>
            </a:r>
            <a:r>
              <a:rPr lang="cs-CZ" sz="2000" dirty="0" smtClean="0"/>
              <a:t> </a:t>
            </a:r>
            <a:r>
              <a:rPr lang="cs-CZ" sz="2000" b="1" dirty="0" smtClean="0"/>
              <a:t>předponou </a:t>
            </a:r>
            <a:r>
              <a:rPr lang="cs-CZ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</a:t>
            </a:r>
            <a:r>
              <a:rPr lang="cs-CZ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cs-CZ" sz="2000" dirty="0"/>
              <a:t>n</a:t>
            </a:r>
            <a:r>
              <a:rPr lang="cs-CZ" sz="2000" dirty="0" smtClean="0"/>
              <a:t>apř. nejveselejší, nejzáhadnější, nejtišší</a:t>
            </a:r>
            <a:endParaRPr lang="cs-CZ" sz="2000" dirty="0"/>
          </a:p>
        </p:txBody>
      </p:sp>
      <p:pic>
        <p:nvPicPr>
          <p:cNvPr id="3075" name="Picture 3" descr="C:\Users\Admin\AppData\Local\Microsoft\Windows\Temporary Internet Files\Content.IE5\STO87JJM\MM90030344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104" y="3789040"/>
            <a:ext cx="1224437" cy="124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93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4624"/>
            <a:ext cx="7620000" cy="2290266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200" dirty="0" smtClean="0"/>
              <a:t>na stupňování některých přídavných jmen!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1560" y="2062160"/>
            <a:ext cx="331236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16016" y="5373216"/>
            <a:ext cx="331236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123728" y="3140968"/>
            <a:ext cx="331236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17688" y="4293096"/>
            <a:ext cx="3312368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91580" y="2171042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obrý –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LEPŠÍ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92848" y="324985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zlý –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HORŠÍ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97708" y="440197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 –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VĚTŠÍ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96036" y="548209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malý – 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MENŠÍ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Admin\AppData\Local\Microsoft\Windows\Temporary Internet Files\Content.IE5\8YVB6YJZ\MM90028678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582303"/>
            <a:ext cx="938969" cy="128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166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Vytvořte 2. a 3. stupeň k následujícím přídavným jménům. Můžete pracovat se Slovníkem spisovné češtiny.</a:t>
            </a:r>
            <a:endParaRPr lang="cs-CZ" sz="24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760885"/>
              </p:ext>
            </p:extLst>
          </p:nvPr>
        </p:nvGraphicFramePr>
        <p:xfrm>
          <a:off x="611559" y="1397000"/>
          <a:ext cx="7008441" cy="5067597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2336147"/>
                <a:gridCol w="2336147"/>
                <a:gridCol w="2336147"/>
              </a:tblGrid>
              <a:tr h="587037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1. stupeň </a:t>
                      </a:r>
                      <a:endParaRPr lang="cs-CZ" sz="2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2. stupeň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dirty="0" smtClean="0"/>
                        <a:t>3. stupeň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temný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temnější</a:t>
                      </a:r>
                      <a:endParaRPr lang="cs-CZ" sz="2800" b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nejtemnější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hebký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hebčí/hebčejší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nejhebčí/nejhebčejší</a:t>
                      </a:r>
                      <a:endParaRPr lang="cs-CZ" sz="20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strmý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strmější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nejstrmější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úzký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užší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nejužší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rozumný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rozumnější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nejrozumnější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řídký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řidší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nejřidší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7037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tajemný </a:t>
                      </a:r>
                      <a:endParaRPr lang="cs-CZ" sz="3600" b="1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tajemnější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nejtajemnější</a:t>
                      </a:r>
                      <a:endParaRPr lang="cs-CZ" sz="2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3059832" y="2060848"/>
            <a:ext cx="2160240" cy="432048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72472" y="2060848"/>
            <a:ext cx="2160240" cy="43204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69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6851104" cy="3917032"/>
          </a:xfrm>
          <a:solidFill>
            <a:schemeClr val="accent1"/>
          </a:solidFill>
          <a:ln w="25400">
            <a:solidFill>
              <a:schemeClr val="tx1"/>
            </a:solidFill>
          </a:ln>
        </p:spPr>
        <p:txBody>
          <a:bodyPr/>
          <a:lstStyle/>
          <a:p>
            <a:pPr>
              <a:buClr>
                <a:schemeClr val="tx1"/>
              </a:buClr>
            </a:pPr>
            <a:r>
              <a:rPr lang="cs-CZ" sz="2000" dirty="0"/>
              <a:t>http://www.google.cz/imgres?q=stup%C5%88ov%C3%A1n%C3%AD+p%C5%99%C3%ADdavn%C3%BDch+jmen&amp;hl=cs&amp;biw=1280&amp;bih=603&amp;tbm=isch&amp;tbnid=MK8H16rXvmIizM:&amp;imgrefurl=http://www.helpforenglish.cz/article/2006080103-stupnovani-pridavnych-jmen-v-anglictine&amp;docid=2WYdOcn-gDOMkM&amp;imgurl=http://</a:t>
            </a:r>
            <a:r>
              <a:rPr lang="cs-CZ" sz="2000" dirty="0" smtClean="0"/>
              <a:t>www.helpforenglish.cz/files/comparison.gif&amp;w=300&amp;h=237&amp;ei=Aeu1Ue2gFIHE7Abc6ID4BA&amp;zoom=1&amp;iact=hc&amp;vpx=2&amp;vpy=216&amp;dur=109&amp;hovh=189&amp;hovw=240&amp;tx=113&amp;ty=114&amp;page=1&amp;tbnh=135&amp;tbnw=177&amp;start=0&amp;ndsp=22&amp;ved=1t:429,r:0,s:0,i:84</a:t>
            </a:r>
          </a:p>
          <a:p>
            <a:pPr>
              <a:buClr>
                <a:schemeClr val="tx1"/>
              </a:buClr>
            </a:pPr>
            <a:r>
              <a:rPr lang="cs-CZ" sz="2000" dirty="0" smtClean="0"/>
              <a:t>Ostatní použité </a:t>
            </a:r>
            <a:r>
              <a:rPr lang="cs-CZ" sz="2000" dirty="0"/>
              <a:t>obrázky jsou součástí programu Microsoft Office.</a:t>
            </a:r>
          </a:p>
          <a:p>
            <a:pPr>
              <a:buClr>
                <a:schemeClr val="tx1"/>
              </a:buClr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99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36912"/>
            <a:ext cx="7620000" cy="1143000"/>
          </a:xfrm>
        </p:spPr>
        <p:txBody>
          <a:bodyPr/>
          <a:lstStyle/>
          <a:p>
            <a:r>
              <a:rPr lang="cs-CZ" sz="7200" dirty="0" smtClean="0"/>
              <a:t>KONEC</a:t>
            </a:r>
            <a:endParaRPr lang="cs-CZ" sz="7200" dirty="0"/>
          </a:p>
        </p:txBody>
      </p:sp>
      <p:pic>
        <p:nvPicPr>
          <p:cNvPr id="1026" name="Picture 2" descr="C:\Users\Admin\AppData\Local\Microsoft\Windows\Temporary Internet Files\Content.IE5\TJ23UE3L\MM900163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750" y="3933056"/>
            <a:ext cx="1852335" cy="218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83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164</TotalTime>
  <Words>230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Sousedství</vt:lpstr>
      <vt:lpstr>Prezentace aplikace PowerPoint</vt:lpstr>
      <vt:lpstr>Anotace</vt:lpstr>
      <vt:lpstr>Stupňování přídavných jmen</vt:lpstr>
      <vt:lpstr>STUPŇOVÁNÍ</vt:lpstr>
      <vt:lpstr>JAK  stupňovat?</vt:lpstr>
      <vt:lpstr>POZOR na stupňování některých přídavných jmen!</vt:lpstr>
      <vt:lpstr>Vytvořte 2. a 3. stupeň k následujícím přídavným jménům. Můžete pracovat se Slovníkem spisovné češtiny.</vt:lpstr>
      <vt:lpstr>Zdroj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Stupňování přídavných jmen</dc:title>
  <dc:creator>Admin</dc:creator>
  <cp:lastModifiedBy>Admin</cp:lastModifiedBy>
  <cp:revision>12</cp:revision>
  <dcterms:created xsi:type="dcterms:W3CDTF">2013-01-30T05:27:15Z</dcterms:created>
  <dcterms:modified xsi:type="dcterms:W3CDTF">2006-10-31T06:48:00Z</dcterms:modified>
</cp:coreProperties>
</file>