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56" r:id="rId4"/>
    <p:sldId id="257" r:id="rId5"/>
    <p:sldId id="258" r:id="rId6"/>
    <p:sldId id="260" r:id="rId7"/>
    <p:sldId id="262" r:id="rId8"/>
    <p:sldId id="261" r:id="rId9"/>
    <p:sldId id="263" r:id="rId10"/>
    <p:sldId id="264" r:id="rId11"/>
    <p:sldId id="266" r:id="rId12"/>
    <p:sldId id="267" r:id="rId13"/>
    <p:sldId id="259" r:id="rId14"/>
    <p:sldId id="265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06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e/e8/Czech_dialects.PN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b/b1/V_Prostijov%C4%9B_na_renko.jpg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ech_dialects.PNG" TargetMode="External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V_Prostijov%C4%9B_na_renko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5733863"/>
              </p:ext>
            </p:extLst>
          </p:nvPr>
        </p:nvGraphicFramePr>
        <p:xfrm>
          <a:off x="1647190" y="764292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Útvary českého jazyka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229200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96952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94658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15616" y="2492896"/>
            <a:ext cx="6912768" cy="3456384"/>
          </a:xfrm>
          <a:prstGeom prst="rect">
            <a:avLst/>
          </a:prstGeom>
          <a:solidFill>
            <a:schemeClr val="bg2"/>
          </a:solidFill>
          <a:ln w="25400"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00" dirty="0" smtClean="0"/>
          </a:p>
          <a:p>
            <a:r>
              <a:rPr lang="cs-CZ" sz="2800" dirty="0" smtClean="0"/>
              <a:t>Prezentace v PowerPointu </a:t>
            </a:r>
            <a:r>
              <a:rPr lang="cs-CZ" sz="2800" dirty="0" smtClean="0"/>
              <a:t>žákům nabízí přehled elementárních informací týkajících se útvarů českého jazyka. </a:t>
            </a:r>
            <a:r>
              <a:rPr lang="cs-CZ" sz="2800" dirty="0" smtClean="0"/>
              <a:t>Žáci se mají možnost aktivně zapojit prostřednictvím otázek a úkolů, jež jsou opatřeny správnými odpověďmi.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8380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Útvary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českého jazyka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9398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Útvary (podoby, variety)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českého jazyka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  <a:ln w="2540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u="sng" dirty="0"/>
              <a:t>k</a:t>
            </a:r>
            <a:r>
              <a:rPr lang="cs-CZ" u="sng" dirty="0" smtClean="0"/>
              <a:t>aždý útvar má specifické výrazové prostředky, vyskytuje se v určitých druzích komunikace a plní svou „specifickou“ funkci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r</a:t>
            </a:r>
            <a:r>
              <a:rPr lang="cs-CZ" dirty="0" smtClean="0"/>
              <a:t>ozlišujeme následující  útvary českého jazyka:</a:t>
            </a:r>
          </a:p>
          <a:p>
            <a:pPr marL="822960" lvl="1" indent="-457200">
              <a:buFont typeface="+mj-lt"/>
              <a:buAutoNum type="arabicParenR"/>
            </a:pP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pisovná čeština</a:t>
            </a:r>
          </a:p>
          <a:p>
            <a:pPr marL="822960" lvl="1" indent="-457200">
              <a:buFont typeface="+mj-lt"/>
              <a:buAutoNum type="arabicParenR"/>
            </a:pP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becná čeština</a:t>
            </a:r>
          </a:p>
          <a:p>
            <a:pPr marL="822960" lvl="1" indent="-457200">
              <a:buFont typeface="+mj-lt"/>
              <a:buAutoNum type="arabicParenR"/>
            </a:pP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ářečí</a:t>
            </a:r>
          </a:p>
          <a:p>
            <a:pPr marL="822960" lvl="1" indent="-457200">
              <a:buFont typeface="+mj-lt"/>
              <a:buAutoNum type="arabicParenR"/>
            </a:pP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eúplné jazykové útvary</a:t>
            </a:r>
            <a:endParaRPr lang="cs-CZ" sz="26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06814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Spisovná čeština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u="sng" dirty="0" smtClean="0"/>
              <a:t>používá </a:t>
            </a:r>
            <a:r>
              <a:rPr lang="cs-CZ" u="sng" dirty="0"/>
              <a:t>se</a:t>
            </a:r>
            <a:r>
              <a:rPr lang="cs-CZ" dirty="0"/>
              <a:t> standardně </a:t>
            </a:r>
            <a:r>
              <a:rPr lang="cs-CZ" u="sng" dirty="0"/>
              <a:t>při oficiálních a úředních příležitostech</a:t>
            </a:r>
            <a:r>
              <a:rPr lang="cs-CZ" dirty="0"/>
              <a:t>, v úředních i jiných dokumentech, ve školách a veřejnoprávních médiích </a:t>
            </a:r>
            <a:endParaRPr lang="cs-CZ" dirty="0" smtClean="0"/>
          </a:p>
          <a:p>
            <a:r>
              <a:rPr lang="cs-CZ" u="sng" dirty="0"/>
              <a:t>m</a:t>
            </a:r>
            <a:r>
              <a:rPr lang="cs-CZ" u="sng" dirty="0" smtClean="0"/>
              <a:t>á </a:t>
            </a:r>
            <a:r>
              <a:rPr lang="cs-CZ" u="sng" dirty="0"/>
              <a:t>reprezentativní a úřední </a:t>
            </a:r>
            <a:r>
              <a:rPr lang="cs-CZ" u="sng" dirty="0" smtClean="0"/>
              <a:t>funkci</a:t>
            </a:r>
            <a:endParaRPr lang="cs-CZ" dirty="0" smtClean="0"/>
          </a:p>
          <a:p>
            <a:r>
              <a:rPr lang="cs-CZ" dirty="0" smtClean="0"/>
              <a:t>vznikla </a:t>
            </a:r>
            <a:r>
              <a:rPr lang="cs-CZ" dirty="0"/>
              <a:t>v </a:t>
            </a:r>
            <a:r>
              <a:rPr lang="cs-CZ" dirty="0" smtClean="0"/>
              <a:t>době národního obrození na </a:t>
            </a:r>
            <a:r>
              <a:rPr lang="cs-CZ" dirty="0"/>
              <a:t>přelomu 17. a 18. století </a:t>
            </a:r>
            <a:r>
              <a:rPr lang="cs-CZ" dirty="0" smtClean="0"/>
              <a:t>na základě jazyka Bible kralické z 16. století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141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1196752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Spisovná čeština </a:t>
            </a:r>
            <a:r>
              <a:rPr lang="cs-CZ" sz="3100" dirty="0" smtClean="0">
                <a:solidFill>
                  <a:schemeClr val="accent3">
                    <a:lumMod val="75000"/>
                  </a:schemeClr>
                </a:solidFill>
              </a:rPr>
              <a:t>– pokračování </a:t>
            </a:r>
            <a:endParaRPr lang="cs-CZ" sz="31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608" y="2636912"/>
            <a:ext cx="6777317" cy="3267725"/>
          </a:xfrm>
          <a:solidFill>
            <a:schemeClr val="bg2"/>
          </a:solidFill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podoba </a:t>
            </a:r>
            <a:r>
              <a:rPr lang="cs-CZ" dirty="0"/>
              <a:t>spisovné češtiny je dána soustavou </a:t>
            </a:r>
            <a:r>
              <a:rPr lang="cs-CZ" dirty="0" smtClean="0"/>
              <a:t>pravidel, které jsou obsaženy v následujících publikacích: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Pravidla českého pravopisu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Slovník spisovné češtiny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Akademický slovník cizích slov</a:t>
            </a:r>
          </a:p>
          <a:p>
            <a:pPr lvl="1"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41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Obecná čeština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492" y="2420889"/>
            <a:ext cx="6777317" cy="3168352"/>
          </a:xfrm>
          <a:solidFill>
            <a:schemeClr val="bg2"/>
          </a:solidFill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u="sng" dirty="0"/>
              <a:t>j</a:t>
            </a:r>
            <a:r>
              <a:rPr lang="cs-CZ" u="sng" dirty="0" smtClean="0"/>
              <a:t>e nespisovná forma českého jazyka </a:t>
            </a:r>
          </a:p>
          <a:p>
            <a:r>
              <a:rPr lang="cs-CZ" u="sng" dirty="0" smtClean="0"/>
              <a:t>používá se při </a:t>
            </a:r>
            <a:r>
              <a:rPr lang="cs-CZ" u="sng" dirty="0"/>
              <a:t>běžné ústní </a:t>
            </a:r>
            <a:r>
              <a:rPr lang="cs-CZ" u="sng" dirty="0" smtClean="0"/>
              <a:t>komunikaci</a:t>
            </a:r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ývá taktéž definována jako 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interdialekt</a:t>
            </a:r>
            <a:r>
              <a:rPr lang="cs-CZ" dirty="0" smtClean="0"/>
              <a:t>, jímž se hovoří v Čechách a na západní Moravě </a:t>
            </a:r>
          </a:p>
          <a:p>
            <a:r>
              <a:rPr lang="cs-CZ" u="sng" dirty="0" smtClean="0"/>
              <a:t>není </a:t>
            </a:r>
            <a:r>
              <a:rPr lang="cs-CZ" u="sng" dirty="0"/>
              <a:t>kodifikována, a </a:t>
            </a:r>
            <a:r>
              <a:rPr lang="cs-CZ" u="sng" dirty="0" smtClean="0"/>
              <a:t>proto se vyvíjí rychleji </a:t>
            </a:r>
            <a:r>
              <a:rPr lang="cs-CZ" u="sng" dirty="0"/>
              <a:t>a plynuleji než </a:t>
            </a:r>
            <a:r>
              <a:rPr lang="cs-CZ" u="sng" dirty="0" smtClean="0"/>
              <a:t>čeština spisovná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428840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Nářečí (dialekt)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492" y="2420889"/>
            <a:ext cx="6777317" cy="3168352"/>
          </a:xfrm>
          <a:solidFill>
            <a:schemeClr val="bg2"/>
          </a:solidFill>
          <a:ln w="2540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r>
              <a:rPr lang="cs-CZ" dirty="0"/>
              <a:t>je </a:t>
            </a:r>
            <a:r>
              <a:rPr lang="cs-CZ" u="sng" dirty="0" smtClean="0"/>
              <a:t>nespisovný jazykový útvar </a:t>
            </a:r>
            <a:r>
              <a:rPr lang="cs-CZ" u="sng" dirty="0"/>
              <a:t>užívaný pouze mluvčími z </a:t>
            </a:r>
            <a:r>
              <a:rPr lang="cs-CZ" u="sng" dirty="0" smtClean="0"/>
              <a:t>určité geografické oblasti</a:t>
            </a:r>
          </a:p>
          <a:p>
            <a:r>
              <a:rPr lang="cs-CZ" dirty="0"/>
              <a:t>u</a:t>
            </a:r>
            <a:r>
              <a:rPr lang="cs-CZ" dirty="0" smtClean="0"/>
              <a:t>platňuje se </a:t>
            </a:r>
            <a:r>
              <a:rPr lang="cs-CZ" dirty="0"/>
              <a:t>především </a:t>
            </a:r>
            <a:r>
              <a:rPr lang="cs-CZ" u="sng" dirty="0"/>
              <a:t>v běžné, neformální ústní </a:t>
            </a:r>
            <a:r>
              <a:rPr lang="cs-CZ" u="sng" dirty="0" smtClean="0"/>
              <a:t>komunikaci</a:t>
            </a:r>
          </a:p>
          <a:p>
            <a:r>
              <a:rPr lang="cs-CZ" dirty="0"/>
              <a:t>n</a:t>
            </a:r>
            <a:r>
              <a:rPr lang="cs-CZ" dirty="0" smtClean="0"/>
              <a:t>ářečí vznikala asi od 12. století jako </a:t>
            </a:r>
            <a:r>
              <a:rPr lang="cs-CZ" dirty="0"/>
              <a:t>důsledek izolace jednotlivých oblastí a lidí v nich </a:t>
            </a:r>
            <a:r>
              <a:rPr lang="cs-CZ" dirty="0" smtClean="0"/>
              <a:t>žijících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ialektologie</a:t>
            </a:r>
            <a:r>
              <a:rPr lang="cs-CZ" dirty="0" smtClean="0"/>
              <a:t> – obor</a:t>
            </a:r>
            <a:r>
              <a:rPr lang="cs-CZ" dirty="0"/>
              <a:t>, který se zabývá vědeckým studiem </a:t>
            </a:r>
            <a:r>
              <a:rPr lang="cs-CZ" dirty="0" smtClean="0"/>
              <a:t>nářečí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Nářečí (dialekt)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 – pokračování 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492" y="2420889"/>
            <a:ext cx="6777317" cy="3672407"/>
          </a:xfrm>
          <a:solidFill>
            <a:schemeClr val="bg2"/>
          </a:solidFill>
          <a:ln w="254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u="sng" dirty="0"/>
              <a:t>č</a:t>
            </a:r>
            <a:r>
              <a:rPr lang="cs-CZ" u="sng" dirty="0" smtClean="0"/>
              <a:t>eská nářečí dělíme do </a:t>
            </a:r>
            <a:r>
              <a:rPr lang="cs-CZ" u="sng" dirty="0"/>
              <a:t>4</a:t>
            </a:r>
            <a:r>
              <a:rPr lang="cs-CZ" u="sng" dirty="0" smtClean="0"/>
              <a:t> skupin</a:t>
            </a:r>
            <a:r>
              <a:rPr lang="cs-CZ" dirty="0" smtClean="0"/>
              <a:t>:</a:t>
            </a:r>
            <a:endParaRPr lang="cs-CZ" dirty="0"/>
          </a:p>
          <a:p>
            <a:pPr marL="822960" lvl="1" indent="-457200">
              <a:buFont typeface="+mj-lt"/>
              <a:buAutoNum type="arabicParenR"/>
            </a:pPr>
            <a:r>
              <a:rPr lang="cs-CZ" sz="2400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nářečí</a:t>
            </a:r>
            <a:r>
              <a:rPr lang="cs-CZ" sz="2400" dirty="0" smtClean="0"/>
              <a:t> (s obecnou češtinou jako interdialektem); např. </a:t>
            </a:r>
            <a:r>
              <a:rPr lang="cs-CZ" sz="2400" dirty="0" err="1" smtClean="0"/>
              <a:t>vozejk</a:t>
            </a:r>
            <a:r>
              <a:rPr lang="cs-CZ" sz="2400" dirty="0" smtClean="0"/>
              <a:t>, </a:t>
            </a:r>
            <a:r>
              <a:rPr lang="cs-CZ" sz="2400" dirty="0" err="1" smtClean="0"/>
              <a:t>vokno</a:t>
            </a:r>
            <a:r>
              <a:rPr lang="cs-CZ" sz="2400" dirty="0" smtClean="0"/>
              <a:t>, </a:t>
            </a:r>
            <a:r>
              <a:rPr lang="cs-CZ" sz="2400" dirty="0" err="1" smtClean="0"/>
              <a:t>dýlka</a:t>
            </a:r>
            <a:endParaRPr lang="cs-CZ" sz="2400" dirty="0"/>
          </a:p>
          <a:p>
            <a:pPr marL="822960" lvl="1" indent="-457200">
              <a:buFont typeface="+mj-lt"/>
              <a:buAutoNum type="arabicParenR"/>
            </a:pPr>
            <a:r>
              <a:rPr lang="cs-CZ" sz="2400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slovácké (moravskoslovenské) nářečí</a:t>
            </a:r>
            <a:r>
              <a:rPr lang="cs-CZ" sz="2400" dirty="0">
                <a:solidFill>
                  <a:schemeClr val="tx1"/>
                </a:solidFill>
              </a:rPr>
              <a:t>;</a:t>
            </a:r>
            <a:r>
              <a:rPr lang="cs-CZ" sz="2400" dirty="0" smtClean="0">
                <a:solidFill>
                  <a:schemeClr val="tx1"/>
                </a:solidFill>
              </a:rPr>
              <a:t> např. jest (místo jíst), </a:t>
            </a:r>
            <a:r>
              <a:rPr lang="cs-CZ" sz="2400" dirty="0" err="1" smtClean="0">
                <a:solidFill>
                  <a:schemeClr val="tx1"/>
                </a:solidFill>
              </a:rPr>
              <a:t>nesú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dělajú</a:t>
            </a:r>
            <a:endParaRPr lang="cs-CZ" sz="2400" b="1" u="sng" dirty="0" smtClean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0" lvl="1" indent="-457200">
              <a:buFont typeface="+mj-lt"/>
              <a:buAutoNum type="arabicParenR"/>
            </a:pPr>
            <a:r>
              <a:rPr lang="cs-CZ" sz="2400" b="1" u="sng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400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anácké (středomoravské) nářečí</a:t>
            </a:r>
            <a:r>
              <a:rPr lang="cs-CZ" sz="2400" dirty="0" smtClean="0">
                <a:solidFill>
                  <a:schemeClr val="tx1"/>
                </a:solidFill>
              </a:rPr>
              <a:t>; např. staré </a:t>
            </a:r>
            <a:r>
              <a:rPr lang="cs-CZ" sz="2400" dirty="0" err="1" smtClean="0">
                <a:solidFill>
                  <a:schemeClr val="tx1"/>
                </a:solidFill>
              </a:rPr>
              <a:t>stréc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vezó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móku</a:t>
            </a:r>
            <a:endParaRPr lang="cs-CZ" sz="2400" b="1" u="sng" dirty="0" smtClean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0" lvl="1" indent="-457200">
              <a:buFont typeface="+mj-lt"/>
              <a:buAutoNum type="arabicParenR"/>
            </a:pPr>
            <a:r>
              <a:rPr lang="cs-CZ" sz="2400" b="1" u="sng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lezské (lašské) nářečí</a:t>
            </a:r>
            <a:endParaRPr lang="cs-CZ" sz="2400" b="1" u="sng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626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Nářečí (dialekt)</a:t>
            </a: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 –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na mapě </a:t>
            </a:r>
            <a:endParaRPr lang="cs-CZ" dirty="0"/>
          </a:p>
        </p:txBody>
      </p:sp>
      <p:pic>
        <p:nvPicPr>
          <p:cNvPr id="3074" name="Picture 2" descr="Soubor:Czech dialects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948" y="2193666"/>
            <a:ext cx="7051444" cy="423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 rot="19598912">
            <a:off x="2447556" y="3864419"/>
            <a:ext cx="2858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eská nářečí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19598912">
            <a:off x="3959510" y="4536662"/>
            <a:ext cx="2858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hanácké nářečí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19598912">
            <a:off x="4498546" y="5060583"/>
            <a:ext cx="2858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slovácké nářečí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 rot="2464939">
            <a:off x="5524458" y="3999030"/>
            <a:ext cx="2858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lašské nářečí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-589058"/>
            <a:ext cx="8352928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Pokuste se jednotlivá nářečí zakreslit do mapy.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93325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81481E-6 L 0 0.18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9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V Prostijově na renko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1" t="24964"/>
          <a:stretch/>
        </p:blipFill>
        <p:spPr bwMode="auto">
          <a:xfrm>
            <a:off x="3400954" y="980728"/>
            <a:ext cx="5017490" cy="52964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027663"/>
            <a:ext cx="2808312" cy="5249473"/>
          </a:xfrm>
        </p:spPr>
        <p:txBody>
          <a:bodyPr>
            <a:no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Přečtete a poznáte druh nářečí, které se dochovalo na fasádě prostějovského domu?</a:t>
            </a:r>
            <a:b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7101408"/>
            <a:ext cx="8136904" cy="138499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Prostijově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</a:t>
            </a:r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renko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tam </a:t>
            </a:r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pěkny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stáni, </a:t>
            </a:r>
          </a:p>
          <a:p>
            <a:pPr algn="ctr"/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stojijó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tam na něm </a:t>
            </a:r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štere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koně </a:t>
            </a:r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vrany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ctr"/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anácké nářečí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7859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59259E-6 L 0.00399 -0.3423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-1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Neúplné jazykové útvary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492" y="2420888"/>
            <a:ext cx="6777317" cy="3528391"/>
          </a:xfrm>
          <a:solidFill>
            <a:schemeClr val="bg2"/>
          </a:solidFill>
          <a:ln w="2540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u="sng" dirty="0" smtClean="0"/>
              <a:t>jsou nespisovné útvary českého jazyka </a:t>
            </a:r>
          </a:p>
          <a:p>
            <a:r>
              <a:rPr lang="cs-CZ" dirty="0"/>
              <a:t>r</a:t>
            </a:r>
            <a:r>
              <a:rPr lang="cs-CZ" dirty="0" smtClean="0"/>
              <a:t>ozdíly jsou patrné především vzhledem ke </a:t>
            </a:r>
            <a:r>
              <a:rPr lang="cs-CZ" u="sng" dirty="0" smtClean="0"/>
              <a:t>slovní zásobě</a:t>
            </a:r>
          </a:p>
          <a:p>
            <a:r>
              <a:rPr lang="cs-CZ" dirty="0"/>
              <a:t>r</a:t>
            </a:r>
            <a:r>
              <a:rPr lang="cs-CZ" dirty="0" smtClean="0"/>
              <a:t>ozlišujeme:</a:t>
            </a:r>
          </a:p>
          <a:p>
            <a:pPr lvl="1">
              <a:buFont typeface="Wingdings" pitchFamily="2" charset="2"/>
              <a:buChar char="q"/>
            </a:pPr>
            <a:r>
              <a:rPr lang="cs-CZ" b="1" u="sng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lang</a:t>
            </a:r>
            <a:r>
              <a:rPr lang="cs-CZ" dirty="0" smtClean="0"/>
              <a:t> - </a:t>
            </a:r>
            <a:r>
              <a:rPr lang="cs-CZ" dirty="0"/>
              <a:t>charakteristický pro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mluvčí náležející k určité zájmové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profesní skupině</a:t>
            </a:r>
            <a:r>
              <a:rPr lang="cs-CZ" dirty="0" smtClean="0"/>
              <a:t>, např. lékařský slang, studentský slang (zápich = zkouška, liduška = 3)</a:t>
            </a:r>
          </a:p>
          <a:p>
            <a:pPr lvl="1">
              <a:buFont typeface="Wingdings" pitchFamily="2" charset="2"/>
              <a:buChar char="q"/>
            </a:pPr>
            <a:r>
              <a:rPr lang="cs-CZ" b="1" u="sng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rgot</a:t>
            </a:r>
            <a:r>
              <a:rPr lang="cs-CZ" dirty="0" smtClean="0"/>
              <a:t> -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vrstva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zásoby užívaná společenskou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spodinou</a:t>
            </a:r>
            <a:r>
              <a:rPr lang="cs-CZ" dirty="0" smtClean="0"/>
              <a:t>; např. stříkačka = pistole, káča = trezor, </a:t>
            </a:r>
            <a:r>
              <a:rPr lang="cs-CZ" dirty="0" err="1" smtClean="0"/>
              <a:t>chlupatej</a:t>
            </a:r>
            <a:r>
              <a:rPr lang="cs-CZ" dirty="0" smtClean="0"/>
              <a:t> = policista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715718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7864927"/>
              </p:ext>
            </p:extLst>
          </p:nvPr>
        </p:nvGraphicFramePr>
        <p:xfrm>
          <a:off x="467544" y="1412776"/>
          <a:ext cx="8208912" cy="51410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16224"/>
                <a:gridCol w="2016224"/>
                <a:gridCol w="2016224"/>
                <a:gridCol w="2160240"/>
              </a:tblGrid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Útvar jazyka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 komunikace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Funkce 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Výrazové prostředky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Spisovná čeština</a:t>
                      </a:r>
                      <a:endParaRPr lang="cs-CZ" b="1" dirty="0"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oficiální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reprezentativní a úřední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/>
                        <a:t>píši, děkuji, mohou</a:t>
                      </a:r>
                      <a:endParaRPr lang="cs-CZ" i="1" dirty="0"/>
                    </a:p>
                  </a:txBody>
                  <a:tcPr anchor="ctr"/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Obecná </a:t>
                      </a:r>
                    </a:p>
                    <a:p>
                      <a:r>
                        <a:rPr lang="cs-CZ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čeština</a:t>
                      </a:r>
                      <a:endParaRPr lang="cs-CZ" b="1" dirty="0"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běžná ústní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neformální hovor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/>
                        <a:t>malý město, </a:t>
                      </a:r>
                      <a:r>
                        <a:rPr lang="cs-CZ" i="1" dirty="0" err="1" smtClean="0"/>
                        <a:t>mlejn</a:t>
                      </a:r>
                      <a:r>
                        <a:rPr lang="cs-CZ" i="1" dirty="0" smtClean="0"/>
                        <a:t>, těma dobrýma </a:t>
                      </a:r>
                      <a:r>
                        <a:rPr lang="cs-CZ" i="1" dirty="0" err="1" smtClean="0"/>
                        <a:t>lidma</a:t>
                      </a:r>
                      <a:endParaRPr lang="cs-CZ" i="1" dirty="0"/>
                    </a:p>
                  </a:txBody>
                  <a:tcPr anchor="ctr"/>
                </a:tc>
              </a:tr>
              <a:tr h="120565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Nářečí</a:t>
                      </a:r>
                      <a:endParaRPr lang="cs-CZ" b="1" dirty="0"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neformální ústní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běžný hovor určité geografické oblasti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err="1" smtClean="0"/>
                        <a:t>stréc</a:t>
                      </a:r>
                      <a:r>
                        <a:rPr lang="cs-CZ" i="1" dirty="0" smtClean="0"/>
                        <a:t>, </a:t>
                      </a:r>
                      <a:r>
                        <a:rPr lang="cs-CZ" i="1" dirty="0" err="1" smtClean="0"/>
                        <a:t>múka</a:t>
                      </a:r>
                      <a:r>
                        <a:rPr lang="cs-CZ" i="1" dirty="0" smtClean="0"/>
                        <a:t>,</a:t>
                      </a:r>
                      <a:r>
                        <a:rPr lang="cs-CZ" i="1" baseline="0" dirty="0" smtClean="0"/>
                        <a:t> kaj</a:t>
                      </a:r>
                      <a:endParaRPr lang="cs-CZ" i="1" dirty="0"/>
                    </a:p>
                  </a:txBody>
                  <a:tcPr anchor="ctr"/>
                </a:tc>
              </a:tr>
              <a:tr h="105507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Neúplné jazykové útvary</a:t>
                      </a:r>
                      <a:endParaRPr lang="cs-CZ" b="1" dirty="0"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ústní, úzce specifická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hovor úzké vyhraněné skupiny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err="1" smtClean="0"/>
                        <a:t>chlupatej</a:t>
                      </a:r>
                      <a:r>
                        <a:rPr lang="cs-CZ" i="1" dirty="0" smtClean="0"/>
                        <a:t>, zápich</a:t>
                      </a:r>
                      <a:endParaRPr lang="cs-CZ" i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Pokuste se doplnit volná okénka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4572000" y="4307752"/>
            <a:ext cx="1872208" cy="12007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135134"/>
            <a:ext cx="187220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72000" y="3227633"/>
            <a:ext cx="187220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72000" y="5508550"/>
            <a:ext cx="187220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562797" y="2135134"/>
            <a:ext cx="1872208" cy="10801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62797" y="3215254"/>
            <a:ext cx="1872208" cy="10801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562797" y="4310259"/>
            <a:ext cx="1872208" cy="1198289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50060" y="5508548"/>
            <a:ext cx="1872208" cy="10801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588224" y="2135134"/>
            <a:ext cx="2016224" cy="10801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588224" y="3215254"/>
            <a:ext cx="2016224" cy="10801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588224" y="4307752"/>
            <a:ext cx="2016224" cy="120079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588224" y="5475697"/>
            <a:ext cx="2016224" cy="10801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029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  <a:ln w="2540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r>
              <a:rPr lang="cs-CZ" dirty="0" smtClean="0">
                <a:hlinkClick r:id="rId2"/>
              </a:rPr>
              <a:t>www.wikipedia.cz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Soubor:Czech</a:t>
            </a:r>
            <a:r>
              <a:rPr lang="cs-CZ" dirty="0" smtClean="0"/>
              <a:t> dialects.PNG. </a:t>
            </a:r>
            <a:r>
              <a:rPr lang="cs-CZ" i="1" dirty="0" err="1"/>
              <a:t>Wikipedia</a:t>
            </a:r>
            <a:r>
              <a:rPr lang="cs-CZ" i="1" dirty="0"/>
              <a:t>. </a:t>
            </a:r>
            <a:r>
              <a:rPr lang="cs-CZ" i="1" dirty="0" err="1"/>
              <a:t>org</a:t>
            </a:r>
            <a:r>
              <a:rPr lang="cs-CZ" i="1" dirty="0"/>
              <a:t> </a:t>
            </a:r>
            <a:r>
              <a:rPr lang="cs-CZ" dirty="0"/>
              <a:t>[online]. [cit. </a:t>
            </a:r>
            <a:r>
              <a:rPr lang="cs-CZ" dirty="0" smtClean="0"/>
              <a:t>2013-01-05].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cs.wikipedia.org/wiki/Soubor:Czech_dialects.PNG</a:t>
            </a:r>
            <a:endParaRPr lang="cs-CZ" dirty="0" smtClean="0"/>
          </a:p>
          <a:p>
            <a:r>
              <a:rPr lang="cs-CZ" dirty="0" err="1"/>
              <a:t>Soubor:V</a:t>
            </a:r>
            <a:r>
              <a:rPr lang="cs-CZ" dirty="0"/>
              <a:t> </a:t>
            </a:r>
            <a:r>
              <a:rPr lang="cs-CZ" dirty="0" err="1"/>
              <a:t>Prostijově</a:t>
            </a:r>
            <a:r>
              <a:rPr lang="cs-CZ" dirty="0"/>
              <a:t> na </a:t>
            </a:r>
            <a:r>
              <a:rPr lang="cs-CZ" dirty="0" smtClean="0"/>
              <a:t>renko.jpg. </a:t>
            </a:r>
            <a:r>
              <a:rPr lang="cs-CZ" i="1" dirty="0" err="1"/>
              <a:t>Wikipedia</a:t>
            </a:r>
            <a:r>
              <a:rPr lang="cs-CZ" i="1" dirty="0"/>
              <a:t>. </a:t>
            </a:r>
            <a:r>
              <a:rPr lang="cs-CZ" i="1" dirty="0" err="1"/>
              <a:t>org</a:t>
            </a:r>
            <a:r>
              <a:rPr lang="cs-CZ" i="1" dirty="0"/>
              <a:t> </a:t>
            </a:r>
            <a:r>
              <a:rPr lang="cs-CZ" dirty="0"/>
              <a:t>[online]. [cit. 2013-01-05].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cs.wikipedia.org/wiki/Soubor:V_Prostijov%C4%9B_na_renko.jpg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326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3645024"/>
            <a:ext cx="7024744" cy="1143000"/>
          </a:xfrm>
        </p:spPr>
        <p:txBody>
          <a:bodyPr>
            <a:noAutofit/>
          </a:bodyPr>
          <a:lstStyle/>
          <a:p>
            <a:r>
              <a:rPr lang="cs-CZ" sz="9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  <a:endParaRPr lang="cs-CZ" sz="9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1846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199</TotalTime>
  <Words>592</Words>
  <Application>Microsoft Office PowerPoint</Application>
  <PresentationFormat>Předvádění na obrazovce (4:3)</PresentationFormat>
  <Paragraphs>95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Prezentace aplikace PowerPoint</vt:lpstr>
      <vt:lpstr>Anotace</vt:lpstr>
      <vt:lpstr>Útvary  českého jazyka</vt:lpstr>
      <vt:lpstr>Útvary (podoby, variety) českého jazyka</vt:lpstr>
      <vt:lpstr>1. Spisovná čeština</vt:lpstr>
      <vt:lpstr>Spisovná čeština – pokračování </vt:lpstr>
      <vt:lpstr>2. Obecná čeština</vt:lpstr>
      <vt:lpstr>3. Nářečí (dialekt)</vt:lpstr>
      <vt:lpstr>Nářečí (dialekt) – pokračování </vt:lpstr>
      <vt:lpstr>Nářečí (dialekt) – na mapě </vt:lpstr>
      <vt:lpstr>Přečtete a poznáte druh nářečí, které se dochovalo na fasádě prostějovského domu?     </vt:lpstr>
      <vt:lpstr>4. Neúplné jazykové útvary</vt:lpstr>
      <vt:lpstr>Pokuste se doplnit volná okénka</vt:lpstr>
      <vt:lpstr>Zdroj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Útvary  českého jazyka</dc:title>
  <cp:lastModifiedBy>Admin</cp:lastModifiedBy>
  <cp:revision>16</cp:revision>
  <dcterms:modified xsi:type="dcterms:W3CDTF">2006-10-31T10:57:57Z</dcterms:modified>
</cp:coreProperties>
</file>