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2244" y="-5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url?sa=i&amp;rct=j&amp;q=&amp;source=images&amp;cd=&amp;cad=rja&amp;docid=5buapVJQco9ewM&amp;tbnid=M-8hSXQaDt1pYM:&amp;ved=0CAUQjRw&amp;url=http://www.radio.cz/cz/rubrika/zarchivu/proc-eduard-bass-nemel-rad-dobre-detektivky&amp;ei=neW2UaaQEMbiO5uXgagF&amp;bvm=bv.47534661,d.ZWU&amp;psig=AFQjCNEJuGEJu1rVLladzBsTxJ1_oDHD8A&amp;ust=1371027213045038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radio.cz/cz/rubrika/zarchivu/proc-eduard-bass-nemel-rad-dobre-detektivky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eXY9FXrCBD4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adio.cz/cz/rubrika/zarchivu/proc-eduard-bass-nemel-rad-dobre-detektivky" TargetMode="External"/><Relationship Id="rId2" Type="http://schemas.openxmlformats.org/officeDocument/2006/relationships/hyperlink" Target="http://www.youtub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1384782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Vendulka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Ottová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_jazyk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20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Román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–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Eduard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Bass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79187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412776"/>
            <a:ext cx="2387620" cy="197946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03848" y="1412776"/>
            <a:ext cx="5040560" cy="4824536"/>
          </a:xfrm>
          <a:prstGeom prst="rect">
            <a:avLst/>
          </a:prstGeom>
          <a:solidFill>
            <a:schemeClr val="bg2"/>
          </a:solidFill>
          <a:ln w="25400"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cs-CZ" sz="100" dirty="0" smtClean="0"/>
          </a:p>
          <a:p>
            <a:pPr>
              <a:buFont typeface="Wingdings" pitchFamily="2" charset="2"/>
              <a:buChar char="v"/>
            </a:pPr>
            <a:endParaRPr lang="cs-CZ" sz="800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Prezentace v PowerPointu </a:t>
            </a:r>
            <a:r>
              <a:rPr lang="cs-CZ" sz="2800" dirty="0" smtClean="0"/>
              <a:t>žáky vybízí k vytvoření definice románu na základě ustálených slovních spojení, dále </a:t>
            </a:r>
            <a:r>
              <a:rPr lang="cs-CZ" sz="2800" smtClean="0"/>
              <a:t>pak </a:t>
            </a:r>
            <a:r>
              <a:rPr lang="cs-CZ" sz="2800" smtClean="0"/>
              <a:t>umožňuje </a:t>
            </a:r>
            <a:r>
              <a:rPr lang="cs-CZ" sz="2800" smtClean="0"/>
              <a:t>spojování</a:t>
            </a:r>
            <a:r>
              <a:rPr lang="cs-CZ" sz="2800" dirty="0" smtClean="0"/>
              <a:t>, resp. vytváření správných dvojic a konečně žáky seznamuje s významným románem českého spisovatele Eduarda Basse.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08818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Román</a:t>
            </a:r>
            <a:r>
              <a:rPr lang="cs-CZ" dirty="0" smtClean="0"/>
              <a:t> – </a:t>
            </a:r>
            <a:r>
              <a:rPr lang="cs-CZ" dirty="0" err="1" smtClean="0"/>
              <a:t>eduard</a:t>
            </a:r>
            <a:r>
              <a:rPr lang="cs-CZ" dirty="0" smtClean="0"/>
              <a:t> Bass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Admin\AppData\Local\Microsoft\Windows\Temporary Internet Files\Content.IE5\YN7XVKKJ\MP9004224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980728"/>
            <a:ext cx="5004048" cy="33620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9411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60648"/>
            <a:ext cx="8686800" cy="10378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Jak byste definovali ROMÁN na </a:t>
            </a:r>
            <a:r>
              <a:rPr lang="cs-CZ" dirty="0" err="1" smtClean="0"/>
              <a:t>zákLadě</a:t>
            </a:r>
            <a:r>
              <a:rPr lang="cs-CZ" dirty="0" smtClean="0"/>
              <a:t> ustálených slovních spojení?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708525"/>
          </a:xfrm>
        </p:spPr>
        <p:txBody>
          <a:bodyPr/>
          <a:lstStyle/>
          <a:p>
            <a:pPr marL="137160" indent="0">
              <a:buNone/>
            </a:pPr>
            <a:endParaRPr lang="cs-CZ" dirty="0"/>
          </a:p>
          <a:p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060848"/>
            <a:ext cx="5256584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napsat hotový román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311" y="3577371"/>
            <a:ext cx="5223817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prožít hotový román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1452" y="5080828"/>
            <a:ext cx="5223817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zažít románek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2852936"/>
            <a:ext cx="5256584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napsat něco dlouhého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4365104"/>
            <a:ext cx="5256584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dirty="0"/>
              <a:t>p</a:t>
            </a:r>
            <a:r>
              <a:rPr lang="cs-CZ" sz="3200" dirty="0" smtClean="0"/>
              <a:t>rožít pohnutý život 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5805264"/>
            <a:ext cx="5256584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dirty="0"/>
              <a:t>z</a:t>
            </a:r>
            <a:r>
              <a:rPr lang="cs-CZ" sz="3200" dirty="0" smtClean="0"/>
              <a:t>ažít emoční vzplanutí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624" y="7317432"/>
            <a:ext cx="8758872" cy="440120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q"/>
            </a:pPr>
            <a:r>
              <a:rPr lang="cs-CZ" sz="4000" dirty="0"/>
              <a:t>r</a:t>
            </a:r>
            <a:r>
              <a:rPr lang="cs-CZ" sz="4000" dirty="0" smtClean="0"/>
              <a:t>ozsáhlý prozaický (epický) literární útvar (min. 40 000 slov) 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4000" dirty="0" smtClean="0"/>
              <a:t>zaznamenává jedinečné osudy hlavního hrdiny a řady vedlejších postav v delším časovém období; 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4000" dirty="0" smtClean="0"/>
              <a:t>často se snaží zachytit atmosféru doby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74429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48148E-6 L -0.00729 -0.7722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5" y="-38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  <p:bldP spid="11" grpId="0" animBg="1"/>
      <p:bldP spid="12" grpId="0" animBg="1"/>
      <p:bldP spid="13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historie románu…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11142"/>
          </a:xfrm>
          <a:solidFill>
            <a:schemeClr val="bg2"/>
          </a:solidFill>
          <a:ln w="25400"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endParaRPr lang="cs-CZ" sz="1300" dirty="0" smtClean="0"/>
          </a:p>
          <a:p>
            <a:r>
              <a:rPr lang="cs-CZ" dirty="0" smtClean="0"/>
              <a:t>za první, tedy nejstarší román se pokládá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Příběh prince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Gendžiho</a:t>
            </a:r>
            <a:r>
              <a:rPr lang="cs-CZ" dirty="0" smtClean="0"/>
              <a:t> od japonské autorky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Š.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Murasakiové</a:t>
            </a:r>
            <a:r>
              <a:rPr lang="cs-CZ" dirty="0" smtClean="0"/>
              <a:t> z poč. 11. století</a:t>
            </a:r>
          </a:p>
          <a:p>
            <a:r>
              <a:rPr lang="cs-CZ" dirty="0"/>
              <a:t>n</a:t>
            </a:r>
            <a:r>
              <a:rPr lang="cs-CZ" dirty="0" smtClean="0"/>
              <a:t>ázev je odvozen od termínu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</a:t>
            </a:r>
            <a:r>
              <a:rPr lang="cs-CZ" dirty="0" smtClean="0"/>
              <a:t> = románské vyprávění, tedy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díla psaná románským (národním) jazykem</a:t>
            </a:r>
            <a:r>
              <a:rPr lang="cs-CZ" dirty="0" smtClean="0"/>
              <a:t>, na rozdíl od děl, jež byla psána latinsky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období středověkém a novověkém</a:t>
            </a:r>
            <a:r>
              <a:rPr lang="cs-CZ" dirty="0" smtClean="0"/>
              <a:t> se můžeme setkat s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romány rytířskými, pastýřskými a pikareskními či výchovnými</a:t>
            </a:r>
          </a:p>
          <a:p>
            <a:r>
              <a:rPr lang="cs-CZ" dirty="0"/>
              <a:t>n</a:t>
            </a:r>
            <a:r>
              <a:rPr lang="cs-CZ" dirty="0" smtClean="0"/>
              <a:t>ejvětšího rozvoje a oblíbenosti dosáhl v 19. století (za romantismu)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165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Odhadněte správně dvojice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484784"/>
            <a:ext cx="3024336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ytířský román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2780928"/>
            <a:ext cx="3024336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pastýřský román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4149080"/>
            <a:ext cx="3024336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pikareskní román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5496789"/>
            <a:ext cx="3024336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výchovný román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44008" y="1484784"/>
            <a:ext cx="4104456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oučástí románu je pedagogické či morální poučení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44008" y="2801564"/>
            <a:ext cx="4104456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lavní hrdina je šibal, který prostřednictvím úskoků a drobných podvodů putuje od jednoho pána k druhému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44008" y="4127812"/>
            <a:ext cx="4104456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lavní hrdina překonává různé překážky, aby získal srdce své dámy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44008" y="5496789"/>
            <a:ext cx="4104456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yprávění o životě pastýřů uprostřed idylické vesnické přírody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3" name="Přímá spojnice 12"/>
          <p:cNvCxnSpPr>
            <a:stCxn id="4" idx="3"/>
            <a:endCxn id="10" idx="1"/>
          </p:cNvCxnSpPr>
          <p:nvPr/>
        </p:nvCxnSpPr>
        <p:spPr>
          <a:xfrm>
            <a:off x="3635896" y="1880828"/>
            <a:ext cx="1008112" cy="26430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5" idx="3"/>
            <a:endCxn id="11" idx="1"/>
          </p:cNvCxnSpPr>
          <p:nvPr/>
        </p:nvCxnSpPr>
        <p:spPr>
          <a:xfrm>
            <a:off x="3635896" y="3176972"/>
            <a:ext cx="1008112" cy="271586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6" idx="3"/>
            <a:endCxn id="9" idx="1"/>
          </p:cNvCxnSpPr>
          <p:nvPr/>
        </p:nvCxnSpPr>
        <p:spPr>
          <a:xfrm flipV="1">
            <a:off x="3635896" y="3197608"/>
            <a:ext cx="1008112" cy="13475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7" idx="3"/>
            <a:endCxn id="8" idx="1"/>
          </p:cNvCxnSpPr>
          <p:nvPr/>
        </p:nvCxnSpPr>
        <p:spPr>
          <a:xfrm flipV="1">
            <a:off x="3635896" y="1880828"/>
            <a:ext cx="1008112" cy="401200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4310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Tematické dělení románu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2030" y="1358751"/>
            <a:ext cx="324036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lvl="1" indent="-285750">
              <a:buFont typeface="Wingdings" pitchFamily="2" charset="2"/>
              <a:buChar char="v"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dobrodružný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2030" y="2060848"/>
            <a:ext cx="324036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lvl="1" indent="-285750">
              <a:buFont typeface="Wingdings" pitchFamily="2" charset="2"/>
              <a:buChar char="v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historický román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2030" y="2822843"/>
            <a:ext cx="324036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lvl="1" indent="-285750">
              <a:buFont typeface="Wingdings" pitchFamily="2" charset="2"/>
              <a:buChar char="v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psychologický román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8851" y="3645024"/>
            <a:ext cx="324036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lvl="1" indent="-285750">
              <a:buFont typeface="Wingdings" pitchFamily="2" charset="2"/>
              <a:buChar char="v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životopisný román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9052" y="4437112"/>
            <a:ext cx="3253337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lvl="1" indent="-285750">
              <a:buFont typeface="Wingdings" pitchFamily="2" charset="2"/>
              <a:buChar char="v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sociální román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2029" y="5229200"/>
            <a:ext cx="3240359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lvl="1" indent="-285750">
              <a:buFont typeface="Wingdings" pitchFamily="2" charset="2"/>
              <a:buChar char="v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válečný román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9052" y="6021288"/>
            <a:ext cx="325333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lvl="1" indent="-285750">
              <a:buFont typeface="Wingdings" pitchFamily="2" charset="2"/>
              <a:buChar char="v"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omán – řeka 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-819472"/>
            <a:ext cx="9144000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Pokuste se spojit typ románu s jeho charakteristikou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48639" y="3552401"/>
            <a:ext cx="3855809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ramatický děj se spoustou zápletek a plný nebezpečí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1358751"/>
            <a:ext cx="3888432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obrazuje osudy jedince či rodiny v časovém sledu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48639" y="4314001"/>
            <a:ext cx="3855809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yvolává obraz určitého období v minulosti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44966" y="5024348"/>
            <a:ext cx="3859482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íčí život významné historické osobnosti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57510" y="5778327"/>
            <a:ext cx="3846938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aměřuje se na duševní život postav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40065" y="2114957"/>
            <a:ext cx="3864383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ostavy se dostávají do trvalého ohrožení života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40063" y="2844515"/>
            <a:ext cx="3864385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achycuje vztah mezi hrdinou a společností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2" name="Přímá spojnice 21"/>
          <p:cNvCxnSpPr>
            <a:stCxn id="6" idx="3"/>
            <a:endCxn id="14" idx="1"/>
          </p:cNvCxnSpPr>
          <p:nvPr/>
        </p:nvCxnSpPr>
        <p:spPr>
          <a:xfrm>
            <a:off x="3722390" y="1589584"/>
            <a:ext cx="1026249" cy="23167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7" idx="3"/>
            <a:endCxn id="16" idx="1"/>
          </p:cNvCxnSpPr>
          <p:nvPr/>
        </p:nvCxnSpPr>
        <p:spPr>
          <a:xfrm>
            <a:off x="3722390" y="2291681"/>
            <a:ext cx="1026249" cy="237626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8" idx="3"/>
            <a:endCxn id="18" idx="1"/>
          </p:cNvCxnSpPr>
          <p:nvPr/>
        </p:nvCxnSpPr>
        <p:spPr>
          <a:xfrm>
            <a:off x="3722390" y="3053676"/>
            <a:ext cx="1035120" cy="307859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9" idx="3"/>
            <a:endCxn id="17" idx="1"/>
          </p:cNvCxnSpPr>
          <p:nvPr/>
        </p:nvCxnSpPr>
        <p:spPr>
          <a:xfrm>
            <a:off x="3729211" y="3875857"/>
            <a:ext cx="1015755" cy="150243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10" idx="3"/>
            <a:endCxn id="20" idx="1"/>
          </p:cNvCxnSpPr>
          <p:nvPr/>
        </p:nvCxnSpPr>
        <p:spPr>
          <a:xfrm flipV="1">
            <a:off x="3722389" y="3198458"/>
            <a:ext cx="1017674" cy="146948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11" idx="3"/>
            <a:endCxn id="15" idx="1"/>
          </p:cNvCxnSpPr>
          <p:nvPr/>
        </p:nvCxnSpPr>
        <p:spPr>
          <a:xfrm flipV="1">
            <a:off x="3722388" y="1712694"/>
            <a:ext cx="993628" cy="374733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12" idx="3"/>
            <a:endCxn id="19" idx="1"/>
          </p:cNvCxnSpPr>
          <p:nvPr/>
        </p:nvCxnSpPr>
        <p:spPr>
          <a:xfrm flipV="1">
            <a:off x="3722387" y="2468900"/>
            <a:ext cx="1017678" cy="378322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9878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85185E-6 L 0 0.18842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9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395536" y="4581128"/>
            <a:ext cx="8458200" cy="1422650"/>
          </a:xfrm>
        </p:spPr>
        <p:txBody>
          <a:bodyPr/>
          <a:lstStyle/>
          <a:p>
            <a:r>
              <a:rPr lang="cs-CZ" sz="5400" dirty="0" smtClean="0"/>
              <a:t>Eduard bass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2800" cap="none" dirty="0" smtClean="0"/>
              <a:t>vlastním jménem</a:t>
            </a:r>
            <a:r>
              <a:rPr lang="cs-CZ" sz="2800" dirty="0" smtClean="0"/>
              <a:t> </a:t>
            </a:r>
            <a:r>
              <a:rPr lang="cs-CZ" sz="2800" dirty="0" err="1" smtClean="0"/>
              <a:t>eduard</a:t>
            </a:r>
            <a:r>
              <a:rPr lang="cs-CZ" sz="2800" dirty="0" smtClean="0"/>
              <a:t> </a:t>
            </a:r>
            <a:r>
              <a:rPr lang="cs-CZ" sz="2800" dirty="0" err="1" smtClean="0"/>
              <a:t>schmidt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766936"/>
          </a:xfrm>
        </p:spPr>
        <p:txBody>
          <a:bodyPr/>
          <a:lstStyle/>
          <a:p>
            <a:r>
              <a:rPr lang="cs-CZ" dirty="0" smtClean="0"/>
              <a:t>1888 – 1946 </a:t>
            </a:r>
            <a:endParaRPr lang="cs-CZ" dirty="0"/>
          </a:p>
        </p:txBody>
      </p:sp>
      <p:pic>
        <p:nvPicPr>
          <p:cNvPr id="2050" name="Picture 2" descr="http://img.radio.cz/pictures/spisovatele/bass_eduard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211" y="836712"/>
            <a:ext cx="4620309" cy="33843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4" y="3861048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>
                <a:hlinkClick r:id="rId4"/>
              </a:rPr>
              <a:t>http://</a:t>
            </a:r>
            <a:r>
              <a:rPr lang="cs-CZ" sz="500" dirty="0" smtClean="0">
                <a:hlinkClick r:id="rId4"/>
              </a:rPr>
              <a:t>www.radio.cz/cz/rubrika/zarchivu/proc-eduard-bass-nemel-rad-dobre-detektivky</a:t>
            </a:r>
            <a:endParaRPr lang="cs-CZ" sz="5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198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a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4968552"/>
          </a:xfrm>
          <a:solidFill>
            <a:schemeClr val="bg2"/>
          </a:solidFill>
          <a:ln w="22225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pisovatel</a:t>
            </a:r>
            <a:r>
              <a:rPr lang="cs-CZ" dirty="0" smtClean="0"/>
              <a:t>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novinář</a:t>
            </a:r>
            <a:r>
              <a:rPr lang="cs-CZ" dirty="0" smtClean="0"/>
              <a:t> (redaktorem </a:t>
            </a:r>
            <a:r>
              <a:rPr lang="cs-CZ" i="1" dirty="0" smtClean="0"/>
              <a:t>Lidových novin</a:t>
            </a:r>
            <a:r>
              <a:rPr lang="cs-CZ" dirty="0" smtClean="0"/>
              <a:t>),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herec</a:t>
            </a:r>
            <a:r>
              <a:rPr lang="cs-CZ" dirty="0" smtClean="0"/>
              <a:t> (ředitelem pražských kabaretů </a:t>
            </a:r>
            <a:r>
              <a:rPr lang="cs-CZ" i="1" dirty="0" smtClean="0"/>
              <a:t>Červená sedma</a:t>
            </a:r>
            <a:r>
              <a:rPr lang="cs-CZ" dirty="0" smtClean="0"/>
              <a:t> a </a:t>
            </a:r>
            <a:r>
              <a:rPr lang="cs-CZ" i="1" dirty="0" smtClean="0"/>
              <a:t>Rokoko</a:t>
            </a:r>
            <a:r>
              <a:rPr lang="cs-CZ" dirty="0" smtClean="0"/>
              <a:t>)</a:t>
            </a:r>
          </a:p>
          <a:p>
            <a:r>
              <a:rPr lang="cs-CZ" dirty="0"/>
              <a:t>d</a:t>
            </a:r>
            <a:r>
              <a:rPr lang="cs-CZ" dirty="0" smtClean="0"/>
              <a:t>ílo: </a:t>
            </a:r>
            <a:endParaRPr lang="cs-CZ" dirty="0" smtClean="0"/>
          </a:p>
          <a:p>
            <a:pPr lvl="2"/>
            <a:r>
              <a:rPr lang="cs-CZ" sz="2600" dirty="0" smtClean="0"/>
              <a:t>povídka </a:t>
            </a:r>
            <a:r>
              <a:rPr lang="cs-CZ" sz="26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Klapzubova</a:t>
            </a:r>
            <a:r>
              <a:rPr lang="cs-CZ" sz="2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jedenáctka</a:t>
            </a:r>
            <a:r>
              <a:rPr lang="cs-CZ" sz="2600" dirty="0" smtClean="0"/>
              <a:t> - </a:t>
            </a:r>
            <a:r>
              <a:rPr lang="cs-CZ" sz="2600" dirty="0"/>
              <a:t>příběh otce, </a:t>
            </a:r>
            <a:r>
              <a:rPr lang="cs-CZ" sz="2600" dirty="0" smtClean="0"/>
              <a:t>jenž ze svých 11 synů vytvoří profesionální a neporazitelné fotbalové mužstvo </a:t>
            </a:r>
          </a:p>
          <a:p>
            <a:pPr lvl="2"/>
            <a:r>
              <a:rPr lang="cs-CZ" sz="2600" dirty="0"/>
              <a:t>r</a:t>
            </a:r>
            <a:r>
              <a:rPr lang="cs-CZ" sz="2600" dirty="0" smtClean="0"/>
              <a:t>omán </a:t>
            </a:r>
            <a:r>
              <a:rPr lang="cs-CZ" sz="2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Cirkus </a:t>
            </a:r>
            <a:r>
              <a:rPr lang="cs-CZ" sz="26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Humberto</a:t>
            </a:r>
            <a:r>
              <a:rPr lang="cs-CZ" sz="2600" dirty="0" smtClean="0"/>
              <a:t> - sleduje tři generace cirkusáků v čele s hlavním hrdinou Vaškem Karasem, původně zednickým synem, který </a:t>
            </a:r>
            <a:r>
              <a:rPr lang="cs-CZ" sz="2600" dirty="0"/>
              <a:t>odejde k cirkusu</a:t>
            </a:r>
            <a:r>
              <a:rPr lang="cs-CZ" sz="2600" dirty="0" smtClean="0"/>
              <a:t>, aby se nakonec stal jeho ředitelem; román byl psán (1941) s úmyslem povzbudit český národ, coby národ přímý a spravedlivý</a:t>
            </a:r>
            <a:endParaRPr lang="cs-CZ" sz="2600" dirty="0" smtClean="0"/>
          </a:p>
          <a:p>
            <a:pPr lvl="2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4793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04800" y="1554163"/>
            <a:ext cx="3907160" cy="3459014"/>
          </a:xfrm>
          <a:prstGeom prst="rect">
            <a:avLst/>
          </a:prstGeom>
          <a:solidFill>
            <a:schemeClr val="bg2"/>
          </a:solidFill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dirty="0">
              <a:solidFill>
                <a:schemeClr val="bg1"/>
              </a:solidFill>
              <a:hlinkClick r:id=""/>
            </a:endParaRPr>
          </a:p>
          <a:p>
            <a:r>
              <a:rPr lang="cs-CZ" sz="1800" dirty="0" smtClean="0">
                <a:solidFill>
                  <a:schemeClr val="tx1"/>
                </a:solidFill>
                <a:hlinkClick r:id=""/>
              </a:rPr>
              <a:t>www.wikipedia.cz</a:t>
            </a:r>
            <a:endParaRPr lang="cs-CZ" sz="1800" dirty="0" smtClean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  <a:hlinkClick r:id="rId2"/>
              </a:rPr>
              <a:t>www.youtube.com</a:t>
            </a:r>
            <a:endParaRPr lang="cs-CZ" sz="1800" dirty="0" smtClean="0">
              <a:solidFill>
                <a:schemeClr val="tx1"/>
              </a:solidFill>
            </a:endParaRPr>
          </a:p>
          <a:p>
            <a:r>
              <a:rPr lang="cs-CZ" sz="1800" dirty="0">
                <a:solidFill>
                  <a:schemeClr val="tx1"/>
                </a:solidFill>
                <a:hlinkClick r:id="rId3"/>
              </a:rPr>
              <a:t>http://</a:t>
            </a:r>
            <a:r>
              <a:rPr lang="cs-CZ" sz="1800" dirty="0" smtClean="0">
                <a:solidFill>
                  <a:schemeClr val="tx1"/>
                </a:solidFill>
                <a:hlinkClick r:id="rId3"/>
              </a:rPr>
              <a:t>www.radio.cz/cz/rubrika/zarchivu/proc-eduard-bass-nemel-rad-dobre-detektivky</a:t>
            </a:r>
            <a:endParaRPr lang="cs-CZ" sz="1800" dirty="0" smtClean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</a:rPr>
              <a:t>Další </a:t>
            </a:r>
            <a:r>
              <a:rPr lang="cs-CZ" sz="1800" dirty="0" smtClean="0">
                <a:solidFill>
                  <a:schemeClr val="tx1"/>
                </a:solidFill>
              </a:rPr>
              <a:t>použité </a:t>
            </a:r>
            <a:r>
              <a:rPr lang="cs-CZ" sz="1800" dirty="0">
                <a:solidFill>
                  <a:schemeClr val="tx1"/>
                </a:solidFill>
              </a:rPr>
              <a:t>obrázky jsou součástí programu Microsoft Office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  <a:endParaRPr lang="cs-CZ" sz="1800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8335" y="5301208"/>
            <a:ext cx="46805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6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</a:t>
            </a:r>
            <a:endParaRPr lang="cs-CZ" sz="66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7140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248</TotalTime>
  <Words>474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</vt:lpstr>
      <vt:lpstr>Román – eduard Bass </vt:lpstr>
      <vt:lpstr>Jak byste definovali ROMÁN na zákLadě ustálených slovních spojení?</vt:lpstr>
      <vt:lpstr>Z historie románu…</vt:lpstr>
      <vt:lpstr>Odhadněte správně dvojice</vt:lpstr>
      <vt:lpstr>Tematické dělení románu</vt:lpstr>
      <vt:lpstr>Eduard bass vlastním jménem eduard schmidt</vt:lpstr>
      <vt:lpstr>Život a dílo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Admin</cp:lastModifiedBy>
  <cp:revision>23</cp:revision>
  <dcterms:modified xsi:type="dcterms:W3CDTF">2013-06-11T09:40:48Z</dcterms:modified>
</cp:coreProperties>
</file>