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069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233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9204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73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756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866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923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97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60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926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51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16217-52C9-4071-9A9F-F21711A5D0EA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8F348-B549-4280-90EF-4BE1D352C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91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um.rvp.cz/vyhledavani/vyhledavani.html?e15=vzorce+organick%C3%A9+chemi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239110"/>
              </p:ext>
            </p:extLst>
          </p:nvPr>
        </p:nvGraphicFramePr>
        <p:xfrm>
          <a:off x="0" y="1449939"/>
          <a:ext cx="9144000" cy="54080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0783"/>
                <a:gridCol w="6533217"/>
              </a:tblGrid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CZ.1.07/1.5.00/34.0565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Číslo materiálu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VY_32_INOVACE_621_ZPŮSOBY_ROZMNOŽOVÁNÍ</a:t>
                      </a:r>
                      <a:r>
                        <a:rPr lang="cs-CZ" sz="1000" baseline="0" dirty="0" smtClean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589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školy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endParaRPr lang="cs-CZ" sz="1000" dirty="0">
                        <a:effectLst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r>
                        <a:rPr lang="cs-CZ" sz="1000" dirty="0" smtClean="0">
                          <a:effectLst/>
                        </a:rPr>
                        <a:t>                        Masarykova </a:t>
                      </a:r>
                      <a:r>
                        <a:rPr lang="cs-CZ" sz="1000" dirty="0">
                          <a:effectLst/>
                        </a:rPr>
                        <a:t>střední  škola zemědělská a Vyšší odborná škola, Opava, příspěvková organizace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Autor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Bc. Soňa </a:t>
                      </a:r>
                      <a:r>
                        <a:rPr lang="cs-CZ" sz="1000" dirty="0" err="1" smtClean="0">
                          <a:effectLst/>
                        </a:rPr>
                        <a:t>Pělová</a:t>
                      </a:r>
                      <a:r>
                        <a:rPr lang="cs-CZ" sz="1000" dirty="0" smtClean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Průřezové téma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Rozmnožování a údržba dřevin</a:t>
                      </a:r>
                      <a:endParaRPr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Tématický celek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smtClean="0">
                          <a:effectLst/>
                          <a:latin typeface="+mn-lt"/>
                          <a:ea typeface="+mn-ea"/>
                        </a:rPr>
                        <a:t>Odborný výcvik - Ovocnictví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Ročník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1.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tvorby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21. 7. </a:t>
                      </a:r>
                      <a:r>
                        <a:rPr lang="cs-CZ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 </a:t>
                      </a: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a místo ověření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effectLst/>
                        </a:rPr>
                        <a:t>21. 9. </a:t>
                      </a:r>
                      <a:r>
                        <a:rPr lang="cs-CZ" sz="1000" dirty="0">
                          <a:effectLst/>
                        </a:rPr>
                        <a:t>2012 </a:t>
                      </a:r>
                      <a:r>
                        <a:rPr lang="cs-CZ" sz="1000" dirty="0" smtClean="0">
                          <a:effectLst/>
                        </a:rPr>
                        <a:t>odborný</a:t>
                      </a:r>
                      <a:r>
                        <a:rPr lang="cs-CZ" sz="1000" baseline="0" dirty="0" smtClean="0">
                          <a:effectLst/>
                        </a:rPr>
                        <a:t> výcvik</a:t>
                      </a:r>
                      <a:r>
                        <a:rPr lang="cs-CZ" sz="1000" dirty="0" smtClean="0">
                          <a:effectLst/>
                        </a:rPr>
                        <a:t> </a:t>
                      </a:r>
                      <a:r>
                        <a:rPr lang="cs-CZ" sz="1000" dirty="0">
                          <a:effectLst/>
                        </a:rPr>
                        <a:t>1. </a:t>
                      </a:r>
                      <a:r>
                        <a:rPr lang="cs-CZ" sz="1000" dirty="0" smtClean="0">
                          <a:effectLst/>
                        </a:rPr>
                        <a:t>Za, skupina číslo 6</a:t>
                      </a:r>
                      <a:endParaRPr lang="cs-CZ" sz="10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Druh učebního materiálu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Prezentace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Anotace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Doplnění výkladu při výuce základních způsobů rozmnožování</a:t>
                      </a:r>
                      <a:endParaRPr lang="cs-CZ" sz="1000" dirty="0">
                        <a:effectLst/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sz="1000" dirty="0">
                          <a:effectLst/>
                        </a:rPr>
                        <a:t>- </a:t>
                      </a:r>
                      <a:r>
                        <a:rPr lang="cs-CZ" sz="1000" dirty="0" smtClean="0">
                          <a:effectLst/>
                        </a:rPr>
                        <a:t>i</a:t>
                      </a:r>
                      <a:r>
                        <a:rPr lang="cs-CZ" sz="1000" dirty="0" smtClean="0"/>
                        <a:t>novací je názornost ve spojení teoretických 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/>
                        <a:t>a praktických postupů práce s novými případně obnovenými nebo nově upravenými poznatky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Klíčová slova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Rozmnožování generativní, rozmnožování vegetativní – přímé a nepřímé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Metodický pokyn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Určeno k výkladu do hodiny i k samostudiu </a:t>
                      </a:r>
                    </a:p>
                  </a:txBody>
                  <a:tcPr marL="67585" marR="67585" marT="33793" marB="33793" anchor="ctr"/>
                </a:tc>
              </a:tr>
              <a:tr h="26919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Pokud není uvedeno jinak, použitý materiál je z vlastních zdrojů autora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Picture 1" descr="mszes_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86560"/>
            <a:ext cx="447675" cy="4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7386"/>
            <a:ext cx="5976937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06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Způsoby rozmnožování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ovocných a okrasných dřevin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621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cs-CZ" dirty="0"/>
              <a:t>Způsoby </a:t>
            </a:r>
            <a:r>
              <a:rPr lang="cs-CZ" dirty="0" smtClean="0"/>
              <a:t>rozmnožování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4525963"/>
          </a:xfrm>
        </p:spPr>
        <p:txBody>
          <a:bodyPr/>
          <a:lstStyle/>
          <a:p>
            <a:pPr>
              <a:buNone/>
              <a:defRPr/>
            </a:pPr>
            <a:r>
              <a:rPr lang="cs-CZ" dirty="0"/>
              <a:t> -způsob </a:t>
            </a:r>
            <a:r>
              <a:rPr lang="cs-CZ" u="sng" dirty="0"/>
              <a:t>generativní </a:t>
            </a:r>
            <a:r>
              <a:rPr lang="cs-CZ" dirty="0"/>
              <a:t>   </a:t>
            </a:r>
            <a:r>
              <a:rPr lang="cs-CZ" b="1" dirty="0"/>
              <a:t>(semenem)</a:t>
            </a:r>
          </a:p>
          <a:p>
            <a:pPr marL="0" indent="0">
              <a:buNone/>
              <a:defRPr/>
            </a:pPr>
            <a:endParaRPr lang="cs-CZ" u="sng" dirty="0"/>
          </a:p>
          <a:p>
            <a:pPr>
              <a:buNone/>
              <a:defRPr/>
            </a:pPr>
            <a:r>
              <a:rPr lang="cs-CZ" dirty="0"/>
              <a:t>  - způsob </a:t>
            </a:r>
            <a:r>
              <a:rPr lang="cs-CZ" u="sng" dirty="0"/>
              <a:t>vegetativní </a:t>
            </a:r>
            <a:r>
              <a:rPr lang="cs-CZ" dirty="0"/>
              <a:t>   </a:t>
            </a:r>
            <a:r>
              <a:rPr lang="cs-CZ" b="1" dirty="0"/>
              <a:t>(částmi rostlin)</a:t>
            </a:r>
          </a:p>
          <a:p>
            <a:pPr>
              <a:buNone/>
              <a:defRPr/>
            </a:pPr>
            <a:r>
              <a:rPr lang="cs-CZ" sz="4000" dirty="0">
                <a:solidFill>
                  <a:srgbClr val="FF0000"/>
                </a:solidFill>
              </a:rPr>
              <a:t>                   - přímé</a:t>
            </a:r>
          </a:p>
          <a:p>
            <a:pPr>
              <a:buNone/>
              <a:defRPr/>
            </a:pPr>
            <a:r>
              <a:rPr lang="cs-CZ" sz="4000" dirty="0">
                <a:solidFill>
                  <a:srgbClr val="FF0000"/>
                </a:solidFill>
              </a:rPr>
              <a:t>                   - nepřímé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4861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r>
              <a:rPr lang="cs-CZ" dirty="0" smtClean="0"/>
              <a:t>Rozmnožování vegetativní </a:t>
            </a:r>
            <a:br>
              <a:rPr lang="cs-CZ" dirty="0" smtClean="0"/>
            </a:br>
            <a:r>
              <a:rPr lang="cs-CZ" b="1" dirty="0" smtClean="0">
                <a:solidFill>
                  <a:schemeClr val="tx1"/>
                </a:solidFill>
              </a:rPr>
              <a:t>přímé i nepřímé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92896"/>
            <a:ext cx="8229600" cy="3412976"/>
          </a:xfrm>
        </p:spPr>
        <p:txBody>
          <a:bodyPr/>
          <a:lstStyle/>
          <a:p>
            <a:r>
              <a:rPr lang="cs-CZ" dirty="0" smtClean="0"/>
              <a:t>Umožňuje získat </a:t>
            </a:r>
            <a:r>
              <a:rPr lang="cs-CZ" b="1" dirty="0" smtClean="0">
                <a:solidFill>
                  <a:srgbClr val="FF0000"/>
                </a:solidFill>
              </a:rPr>
              <a:t>geneticky</a:t>
            </a:r>
            <a:r>
              <a:rPr lang="cs-CZ" dirty="0" smtClean="0"/>
              <a:t> </a:t>
            </a:r>
            <a:r>
              <a:rPr lang="cs-CZ" b="1" dirty="0" smtClean="0"/>
              <a:t>naprosto shodné jedince</a:t>
            </a:r>
          </a:p>
          <a:p>
            <a:endParaRPr lang="cs-CZ" dirty="0" smtClean="0"/>
          </a:p>
          <a:p>
            <a:r>
              <a:rPr lang="cs-CZ" dirty="0" smtClean="0"/>
              <a:t>Jsou </a:t>
            </a:r>
            <a:r>
              <a:rPr lang="cs-CZ" b="1" dirty="0" smtClean="0"/>
              <a:t>zachovány</a:t>
            </a:r>
            <a:r>
              <a:rPr lang="cs-CZ" dirty="0" smtClean="0"/>
              <a:t> všechny </a:t>
            </a:r>
            <a:r>
              <a:rPr lang="cs-CZ" dirty="0" smtClean="0">
                <a:solidFill>
                  <a:srgbClr val="FF0000"/>
                </a:solidFill>
              </a:rPr>
              <a:t>vlastnosti mateřské rostliny </a:t>
            </a:r>
          </a:p>
        </p:txBody>
      </p:sp>
    </p:spTree>
    <p:extLst>
      <p:ext uri="{BB962C8B-B14F-4D97-AF65-F5344CB8AC3E}">
        <p14:creationId xmlns:p14="http://schemas.microsoft.com/office/powerpoint/2010/main" val="839332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Rozmnožování vegetativní 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přímé: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>
              <a:defRPr/>
            </a:pPr>
            <a:r>
              <a:rPr lang="cs-CZ" b="1" dirty="0"/>
              <a:t>Řízkování</a:t>
            </a:r>
          </a:p>
          <a:p>
            <a:pPr>
              <a:defRPr/>
            </a:pPr>
            <a:r>
              <a:rPr lang="cs-CZ" b="1" dirty="0"/>
              <a:t>Hřížení</a:t>
            </a:r>
          </a:p>
          <a:p>
            <a:pPr>
              <a:defRPr/>
            </a:pPr>
            <a:r>
              <a:rPr lang="cs-CZ" b="1" dirty="0"/>
              <a:t>Oddělky</a:t>
            </a:r>
          </a:p>
          <a:p>
            <a:pPr>
              <a:defRPr/>
            </a:pPr>
            <a:r>
              <a:rPr lang="cs-CZ" b="1" dirty="0"/>
              <a:t>Odkopky</a:t>
            </a:r>
          </a:p>
          <a:p>
            <a:pPr>
              <a:defRPr/>
            </a:pPr>
            <a:r>
              <a:rPr lang="cs-CZ" b="1" dirty="0"/>
              <a:t>Dělení trsů </a:t>
            </a:r>
          </a:p>
          <a:p>
            <a:pPr>
              <a:defRPr/>
            </a:pPr>
            <a:r>
              <a:rPr lang="cs-CZ" b="1" dirty="0"/>
              <a:t>Laboratorní metodou</a:t>
            </a:r>
            <a:r>
              <a:rPr lang="cs-CZ" dirty="0">
                <a:solidFill>
                  <a:srgbClr val="FF3399"/>
                </a:solidFill>
              </a:rPr>
              <a:t> </a:t>
            </a:r>
            <a:r>
              <a:rPr lang="cs-CZ" dirty="0"/>
              <a:t>(in vitro) -</a:t>
            </a:r>
          </a:p>
          <a:p>
            <a:pPr marL="0" indent="0">
              <a:buNone/>
              <a:defRPr/>
            </a:pPr>
            <a:r>
              <a:rPr lang="cs-CZ" dirty="0"/>
              <a:t>                            množení meristémy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11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Rozmnožování vegetativní přímé: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r>
              <a:rPr lang="cs-CZ" sz="3600" b="1" dirty="0">
                <a:solidFill>
                  <a:srgbClr val="FF0000"/>
                </a:solidFill>
              </a:rPr>
              <a:t>Řízkování</a:t>
            </a:r>
          </a:p>
          <a:p>
            <a:pPr lvl="1">
              <a:buFontTx/>
              <a:buChar char="–"/>
              <a:defRPr/>
            </a:pPr>
            <a:endParaRPr lang="cs-CZ" sz="3200" dirty="0" smtClean="0"/>
          </a:p>
          <a:p>
            <a:pPr lvl="1">
              <a:buFontTx/>
              <a:buChar char="–"/>
              <a:defRPr/>
            </a:pPr>
            <a:r>
              <a:rPr lang="cs-CZ" sz="3200" dirty="0" smtClean="0"/>
              <a:t>Kořenové </a:t>
            </a:r>
            <a:r>
              <a:rPr lang="cs-CZ" sz="3200" dirty="0"/>
              <a:t>řízky</a:t>
            </a:r>
          </a:p>
          <a:p>
            <a:pPr lvl="1">
              <a:buFontTx/>
              <a:buChar char="–"/>
              <a:defRPr/>
            </a:pPr>
            <a:r>
              <a:rPr lang="cs-CZ" sz="3200" dirty="0"/>
              <a:t>Řízky z letorostu(</a:t>
            </a:r>
            <a:r>
              <a:rPr lang="cs-CZ" sz="3200" dirty="0" err="1"/>
              <a:t>výhonové</a:t>
            </a:r>
            <a:r>
              <a:rPr lang="cs-CZ" sz="3200" dirty="0"/>
              <a:t>)</a:t>
            </a:r>
          </a:p>
          <a:p>
            <a:pPr lvl="2">
              <a:buFontTx/>
              <a:buChar char="•"/>
              <a:defRPr/>
            </a:pPr>
            <a:r>
              <a:rPr lang="cs-CZ" sz="3200" dirty="0"/>
              <a:t>Dřevité</a:t>
            </a:r>
          </a:p>
          <a:p>
            <a:pPr lvl="2">
              <a:buFontTx/>
              <a:buChar char="•"/>
              <a:defRPr/>
            </a:pPr>
            <a:r>
              <a:rPr lang="cs-CZ" sz="3200" dirty="0"/>
              <a:t>Bylinné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8751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Rozmnožování vegetativní </a:t>
            </a:r>
            <a:r>
              <a:rPr lang="cs-CZ" dirty="0" smtClean="0">
                <a:solidFill>
                  <a:schemeClr val="tx1"/>
                </a:solidFill>
              </a:rPr>
              <a:t>nepřímé: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s-CZ" sz="4000" b="1" i="1" dirty="0" smtClean="0"/>
              <a:t>Štěpování :</a:t>
            </a:r>
            <a:r>
              <a:rPr lang="cs-CZ" sz="4000" dirty="0" smtClean="0"/>
              <a:t> </a:t>
            </a:r>
            <a:endParaRPr lang="cs-CZ" sz="4000" dirty="0"/>
          </a:p>
          <a:p>
            <a:pPr lvl="1">
              <a:defRPr/>
            </a:pPr>
            <a:endParaRPr lang="cs-CZ" dirty="0"/>
          </a:p>
          <a:p>
            <a:pPr marL="0" indent="0">
              <a:buNone/>
              <a:defRPr/>
            </a:pPr>
            <a:r>
              <a:rPr lang="cs-CZ" sz="3600" b="1" dirty="0">
                <a:solidFill>
                  <a:srgbClr val="FF0000"/>
                </a:solidFill>
              </a:rPr>
              <a:t>                 Roubování</a:t>
            </a:r>
          </a:p>
          <a:p>
            <a:pPr marL="0" indent="0">
              <a:buNone/>
              <a:defRPr/>
            </a:pPr>
            <a:r>
              <a:rPr lang="cs-CZ" sz="3600" b="1" dirty="0">
                <a:solidFill>
                  <a:srgbClr val="FF0000"/>
                </a:solidFill>
              </a:rPr>
              <a:t>                 Očkování</a:t>
            </a:r>
          </a:p>
          <a:p>
            <a:pPr marL="0" indent="0">
              <a:buNone/>
              <a:defRPr/>
            </a:pPr>
            <a:r>
              <a:rPr lang="cs-CZ" sz="3600" b="1" dirty="0">
                <a:solidFill>
                  <a:srgbClr val="FF0000"/>
                </a:solidFill>
              </a:rPr>
              <a:t>                 Přikájení</a:t>
            </a:r>
          </a:p>
        </p:txBody>
      </p:sp>
    </p:spTree>
    <p:extLst>
      <p:ext uri="{BB962C8B-B14F-4D97-AF65-F5344CB8AC3E}">
        <p14:creationId xmlns:p14="http://schemas.microsoft.com/office/powerpoint/2010/main" val="2486048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Rozmnožování vegetativní nepřímé: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27784" y="1844824"/>
            <a:ext cx="4834880" cy="4525963"/>
          </a:xfrm>
        </p:spPr>
        <p:txBody>
          <a:bodyPr>
            <a:normAutofit/>
          </a:bodyPr>
          <a:lstStyle/>
          <a:p>
            <a:pPr lvl="1"/>
            <a:r>
              <a:rPr lang="cs-CZ" b="1" dirty="0" smtClean="0"/>
              <a:t>Kopulační řez</a:t>
            </a:r>
          </a:p>
          <a:p>
            <a:pPr lvl="1"/>
            <a:r>
              <a:rPr lang="cs-CZ" b="1" dirty="0" smtClean="0"/>
              <a:t>Anglická kopulace</a:t>
            </a:r>
          </a:p>
          <a:p>
            <a:pPr lvl="1"/>
            <a:r>
              <a:rPr lang="cs-CZ" b="1" dirty="0" smtClean="0"/>
              <a:t>Plátkování</a:t>
            </a:r>
          </a:p>
          <a:p>
            <a:pPr lvl="1"/>
            <a:r>
              <a:rPr lang="cs-CZ" b="1" dirty="0" smtClean="0"/>
              <a:t>Sedélkování</a:t>
            </a:r>
          </a:p>
          <a:p>
            <a:pPr lvl="1"/>
            <a:r>
              <a:rPr lang="cs-CZ" b="1" dirty="0" smtClean="0"/>
              <a:t>Na kozí nožku</a:t>
            </a:r>
          </a:p>
          <a:p>
            <a:pPr lvl="1"/>
            <a:r>
              <a:rPr lang="cs-CZ" b="1" dirty="0" smtClean="0"/>
              <a:t>Do rozštěpu</a:t>
            </a:r>
          </a:p>
          <a:p>
            <a:pPr lvl="1"/>
            <a:r>
              <a:rPr lang="cs-CZ" b="1" dirty="0" smtClean="0"/>
              <a:t>Za kůru</a:t>
            </a:r>
          </a:p>
          <a:p>
            <a:pPr lvl="1"/>
            <a:r>
              <a:rPr lang="cs-CZ" b="1" dirty="0" smtClean="0"/>
              <a:t>Do boku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0312" y="1700808"/>
            <a:ext cx="2356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Roubování:</a:t>
            </a:r>
          </a:p>
        </p:txBody>
      </p:sp>
    </p:spTree>
    <p:extLst>
      <p:ext uri="{BB962C8B-B14F-4D97-AF65-F5344CB8AC3E}">
        <p14:creationId xmlns:p14="http://schemas.microsoft.com/office/powerpoint/2010/main" val="1924170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Rozmnožování vegetativní </a:t>
            </a:r>
            <a:br>
              <a:rPr lang="cs-CZ" dirty="0" smtClean="0"/>
            </a:br>
            <a:r>
              <a:rPr lang="cs-CZ" dirty="0" smtClean="0"/>
              <a:t>nepřímé: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636912"/>
            <a:ext cx="8229600" cy="2764904"/>
          </a:xfrm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Očkování:</a:t>
            </a:r>
          </a:p>
          <a:p>
            <a:pPr marL="0" indent="0">
              <a:buNone/>
            </a:pPr>
            <a:r>
              <a:rPr lang="cs-CZ" dirty="0">
                <a:solidFill>
                  <a:srgbClr val="FF3399"/>
                </a:solidFill>
              </a:rPr>
              <a:t> </a:t>
            </a:r>
            <a:r>
              <a:rPr lang="cs-CZ" dirty="0" smtClean="0">
                <a:solidFill>
                  <a:srgbClr val="FF3399"/>
                </a:solidFill>
              </a:rPr>
              <a:t>                </a:t>
            </a:r>
            <a:r>
              <a:rPr lang="cs-CZ" sz="3600" b="1" dirty="0"/>
              <a:t>n</a:t>
            </a:r>
            <a:r>
              <a:rPr lang="cs-CZ" sz="3600" b="1" dirty="0" smtClean="0"/>
              <a:t>a bdící očko  </a:t>
            </a:r>
            <a:r>
              <a:rPr lang="cs-CZ" sz="3600" dirty="0" smtClean="0"/>
              <a:t>(u nás se nepoužívá)</a:t>
            </a:r>
          </a:p>
          <a:p>
            <a:pPr marL="0" indent="0">
              <a:buNone/>
            </a:pPr>
            <a:r>
              <a:rPr lang="cs-CZ" sz="3600" dirty="0" smtClean="0"/>
              <a:t>               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</a:t>
            </a:r>
            <a:r>
              <a:rPr lang="cs-CZ" sz="3600" b="1" dirty="0" smtClean="0"/>
              <a:t>na spící očko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7220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Zopakování nejdůležitějších informací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1) Jaké základní způsoby rozmnožování </a:t>
            </a:r>
          </a:p>
          <a:p>
            <a:pPr marL="0" indent="0">
              <a:buNone/>
            </a:pPr>
            <a:r>
              <a:rPr lang="cs-CZ" dirty="0" smtClean="0"/>
              <a:t>      známe?</a:t>
            </a:r>
          </a:p>
          <a:p>
            <a:pPr marL="0" indent="0">
              <a:buNone/>
            </a:pPr>
            <a:r>
              <a:rPr lang="cs-CZ" dirty="0" smtClean="0"/>
              <a:t>           </a:t>
            </a:r>
            <a:r>
              <a:rPr lang="cs-CZ" sz="1800" dirty="0" smtClean="0"/>
              <a:t>generativní a vegetativní</a:t>
            </a:r>
          </a:p>
          <a:p>
            <a:pPr marL="0" indent="0">
              <a:buNone/>
            </a:pPr>
            <a:r>
              <a:rPr lang="cs-CZ" dirty="0" smtClean="0"/>
              <a:t> 2) Jak se dělí vegetativní způsob?</a:t>
            </a:r>
          </a:p>
          <a:p>
            <a:pPr marL="0" indent="0">
              <a:buNone/>
            </a:pPr>
            <a:r>
              <a:rPr lang="cs-CZ" dirty="0" smtClean="0"/>
              <a:t>               </a:t>
            </a:r>
            <a:r>
              <a:rPr lang="cs-CZ" sz="1800" dirty="0" smtClean="0"/>
              <a:t>na přímý a nepřímý</a:t>
            </a:r>
          </a:p>
          <a:p>
            <a:pPr marL="0" indent="0">
              <a:buNone/>
            </a:pPr>
            <a:r>
              <a:rPr lang="cs-CZ" dirty="0" smtClean="0"/>
              <a:t> 3) Které jsou přímé?</a:t>
            </a:r>
          </a:p>
          <a:p>
            <a:pPr marL="0" indent="0">
              <a:buNone/>
            </a:pPr>
            <a:r>
              <a:rPr lang="cs-CZ" sz="1800" dirty="0" smtClean="0"/>
              <a:t>               řízkování, hřížení, oddělky, odkopky, dělení trsů, laboratorní  metodou </a:t>
            </a:r>
          </a:p>
          <a:p>
            <a:pPr marL="0" indent="0">
              <a:buNone/>
            </a:pPr>
            <a:r>
              <a:rPr lang="cs-CZ" dirty="0" smtClean="0"/>
              <a:t> 4) Které jsou nepřímé?</a:t>
            </a:r>
          </a:p>
          <a:p>
            <a:pPr marL="0" indent="0">
              <a:buNone/>
            </a:pPr>
            <a:r>
              <a:rPr lang="cs-CZ" dirty="0" smtClean="0"/>
              <a:t>                 </a:t>
            </a:r>
            <a:r>
              <a:rPr lang="cs-CZ" sz="1800" dirty="0" smtClean="0"/>
              <a:t>roubování, očkování, přikájení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80493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320</Words>
  <Application>Microsoft Office PowerPoint</Application>
  <PresentationFormat>Předvádění na obrazovce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Způsoby rozmnožování</vt:lpstr>
      <vt:lpstr>Způsoby rozmnožování</vt:lpstr>
      <vt:lpstr>Rozmnožování vegetativní  přímé i nepřímé</vt:lpstr>
      <vt:lpstr>Rozmnožování vegetativní  přímé:</vt:lpstr>
      <vt:lpstr>Rozmnožování vegetativní přímé:</vt:lpstr>
      <vt:lpstr>Rozmnožování vegetativní nepřímé:</vt:lpstr>
      <vt:lpstr>Rozmnožování vegetativní nepřímé:</vt:lpstr>
      <vt:lpstr>Rozmnožování vegetativní  nepřímé: </vt:lpstr>
      <vt:lpstr>Zopakování nejdůležitějších informací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Soňa Pělová</dc:creator>
  <cp:lastModifiedBy>Soňa Pělová</cp:lastModifiedBy>
  <cp:revision>5</cp:revision>
  <dcterms:created xsi:type="dcterms:W3CDTF">2012-07-21T07:16:59Z</dcterms:created>
  <dcterms:modified xsi:type="dcterms:W3CDTF">2013-04-21T02:33:11Z</dcterms:modified>
</cp:coreProperties>
</file>