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C805-07AF-42D5-9EC9-751C4A5CB51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B57D1-2AF6-45F0-932E-C6A683A7A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439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C805-07AF-42D5-9EC9-751C4A5CB51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B57D1-2AF6-45F0-932E-C6A683A7A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9633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C805-07AF-42D5-9EC9-751C4A5CB51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B57D1-2AF6-45F0-932E-C6A683A7A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322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C805-07AF-42D5-9EC9-751C4A5CB51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B57D1-2AF6-45F0-932E-C6A683A7A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165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C805-07AF-42D5-9EC9-751C4A5CB51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B57D1-2AF6-45F0-932E-C6A683A7A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7334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C805-07AF-42D5-9EC9-751C4A5CB51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B57D1-2AF6-45F0-932E-C6A683A7A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379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C805-07AF-42D5-9EC9-751C4A5CB51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B57D1-2AF6-45F0-932E-C6A683A7A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9516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C805-07AF-42D5-9EC9-751C4A5CB51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B57D1-2AF6-45F0-932E-C6A683A7A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176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C805-07AF-42D5-9EC9-751C4A5CB51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B57D1-2AF6-45F0-932E-C6A683A7A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658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C805-07AF-42D5-9EC9-751C4A5CB51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B57D1-2AF6-45F0-932E-C6A683A7A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52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AC805-07AF-42D5-9EC9-751C4A5CB51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B57D1-2AF6-45F0-932E-C6A683A7A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806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4AC805-07AF-42D5-9EC9-751C4A5CB51F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B57D1-2AF6-45F0-932E-C6A683A7AE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583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dum.rvp.cz/vyhledavani/vyhledavani.html?e15=vzorce+organick%C3%A9+chemi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8005819"/>
              </p:ext>
            </p:extLst>
          </p:nvPr>
        </p:nvGraphicFramePr>
        <p:xfrm>
          <a:off x="0" y="1449939"/>
          <a:ext cx="9144000" cy="54080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10783"/>
                <a:gridCol w="6533217"/>
              </a:tblGrid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CZ.1.07/1.5.00/34.0565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materiálu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VY_32_INOVACE_622_DŘEVITÉ_ŘÍZKY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58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</a:rPr>
                        <a:t>                        Masarykova </a:t>
                      </a:r>
                      <a:r>
                        <a:rPr lang="cs-CZ" sz="1000" dirty="0">
                          <a:effectLst/>
                        </a:rPr>
                        <a:t>střední  škola zemědělská a Vyšší odborná škola, Opava, příspěvková organizace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Bc. Soňa </a:t>
                      </a:r>
                      <a:r>
                        <a:rPr lang="cs-CZ" sz="10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Pělová</a:t>
                      </a: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Průřezové téma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Rozmnožování a údržba dřevin</a:t>
                      </a: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Tématický celek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smtClean="0">
                          <a:effectLst/>
                          <a:latin typeface="+mn-lt"/>
                          <a:ea typeface="+mn-ea"/>
                        </a:rPr>
                        <a:t>Odborný výcvik - Ovocnictví</a:t>
                      </a:r>
                      <a:r>
                        <a:rPr lang="cs-CZ" sz="1000" smtClean="0">
                          <a:effectLst/>
                        </a:rPr>
                        <a:t>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Ročník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1.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tvorby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21.</a:t>
                      </a:r>
                      <a:r>
                        <a:rPr lang="cs-CZ" sz="1000" baseline="0" dirty="0" smtClean="0">
                          <a:effectLst/>
                        </a:rPr>
                        <a:t> </a:t>
                      </a:r>
                      <a:r>
                        <a:rPr lang="cs-CZ" sz="1000" baseline="0" smtClean="0">
                          <a:effectLst/>
                        </a:rPr>
                        <a:t>7. </a:t>
                      </a:r>
                      <a:r>
                        <a:rPr lang="cs-CZ" sz="1000" smtClean="0">
                          <a:effectLst/>
                        </a:rPr>
                        <a:t>2012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a místo ověření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effectLst/>
                        </a:rPr>
                        <a:t>25.</a:t>
                      </a:r>
                      <a:r>
                        <a:rPr lang="cs-CZ" sz="1000" baseline="0" dirty="0" smtClean="0">
                          <a:effectLst/>
                        </a:rPr>
                        <a:t> 1</a:t>
                      </a:r>
                      <a:r>
                        <a:rPr lang="cs-CZ" sz="1000" dirty="0" smtClean="0">
                          <a:effectLst/>
                        </a:rPr>
                        <a:t>. 2013</a:t>
                      </a:r>
                      <a:r>
                        <a:rPr lang="cs-CZ" sz="1000" baseline="0" dirty="0" smtClean="0">
                          <a:effectLst/>
                        </a:rPr>
                        <a:t> </a:t>
                      </a:r>
                      <a:r>
                        <a:rPr lang="cs-CZ" sz="1000" dirty="0" smtClean="0">
                          <a:effectLst/>
                        </a:rPr>
                        <a:t> odborný</a:t>
                      </a:r>
                      <a:r>
                        <a:rPr lang="cs-CZ" sz="1000" baseline="0" dirty="0" smtClean="0">
                          <a:effectLst/>
                        </a:rPr>
                        <a:t> výcvik</a:t>
                      </a:r>
                      <a:r>
                        <a:rPr lang="cs-CZ" sz="1000" dirty="0" smtClean="0">
                          <a:effectLst/>
                        </a:rPr>
                        <a:t> 1. Za, skupina číslo 6</a:t>
                      </a:r>
                      <a:endParaRPr lang="cs-CZ" sz="10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Prezentace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Opakování a výklad </a:t>
                      </a:r>
                      <a:r>
                        <a:rPr lang="cs-CZ" sz="1000" dirty="0">
                          <a:effectLst/>
                        </a:rPr>
                        <a:t>nové </a:t>
                      </a:r>
                      <a:r>
                        <a:rPr lang="cs-CZ" sz="1000" dirty="0" smtClean="0">
                          <a:effectLst/>
                        </a:rPr>
                        <a:t>látky </a:t>
                      </a:r>
                      <a:endParaRPr lang="cs-CZ" sz="10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- názornější a přehlednější způsob vysvětlení učiva, opakování předchozího učiva </a:t>
                      </a:r>
                      <a:r>
                        <a:rPr lang="cs-CZ" sz="1000" dirty="0" smtClean="0">
                          <a:effectLst/>
                        </a:rPr>
                        <a:t>(</a:t>
                      </a:r>
                      <a:r>
                        <a:rPr lang="cs-CZ" sz="1000" baseline="0" dirty="0" smtClean="0">
                          <a:effectLst/>
                        </a:rPr>
                        <a:t>způsoby rozmnožování)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Klíčová slova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u="none" strike="noStrike" dirty="0" smtClean="0">
                          <a:effectLst/>
                          <a:hlinkClick r:id="rId2"/>
                        </a:rPr>
                        <a:t>postup práce, svazkování, školkování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Metodický pokyn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Určeno k výkladu do hodiny i k samostudiu </a:t>
                      </a:r>
                    </a:p>
                  </a:txBody>
                  <a:tcPr marL="67585" marR="67585" marT="33793" marB="33793" anchor="ctr"/>
                </a:tc>
              </a:tr>
              <a:tr h="26919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Picture 1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86560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7386"/>
            <a:ext cx="5976937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3426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Vegetativní způsob rozmnožování</a:t>
            </a:r>
            <a:br>
              <a:rPr lang="cs-CZ" dirty="0" smtClean="0"/>
            </a:br>
            <a:r>
              <a:rPr lang="cs-CZ" dirty="0" smtClean="0"/>
              <a:t>přímý</a:t>
            </a:r>
            <a:r>
              <a:rPr lang="cs-CZ" b="1" dirty="0" smtClean="0"/>
              <a:t> :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DŘEVITÉ ŘÍZKY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8067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500" b="1" dirty="0" smtClean="0"/>
              <a:t>Odběr výhonů pro dřevité řízky :</a:t>
            </a:r>
          </a:p>
          <a:p>
            <a:pPr lvl="0"/>
            <a:endParaRPr lang="cs-CZ" b="1" dirty="0" smtClean="0"/>
          </a:p>
          <a:p>
            <a:pPr lvl="0"/>
            <a:r>
              <a:rPr lang="cs-CZ" b="1" dirty="0" smtClean="0"/>
              <a:t>bezpečnost práce</a:t>
            </a:r>
            <a:r>
              <a:rPr lang="cs-CZ" dirty="0" smtClean="0"/>
              <a:t> při odběru výhonů: </a:t>
            </a:r>
          </a:p>
          <a:p>
            <a:pPr marL="0" lvl="0" indent="0">
              <a:buNone/>
            </a:pPr>
            <a:r>
              <a:rPr lang="cs-CZ" dirty="0" smtClean="0"/>
              <a:t>	žáci musí dodržovat kázeň,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opatrnost při práci s ostrým nářadím</a:t>
            </a:r>
          </a:p>
          <a:p>
            <a:pPr lvl="0"/>
            <a:endParaRPr lang="cs-CZ" b="1" dirty="0" smtClean="0"/>
          </a:p>
          <a:p>
            <a:pPr lvl="0"/>
            <a:r>
              <a:rPr lang="cs-CZ" b="1" dirty="0" smtClean="0"/>
              <a:t>potřebné nářadí, pomůcky: </a:t>
            </a:r>
          </a:p>
          <a:p>
            <a:pPr marL="0" lvl="0" indent="0">
              <a:buNone/>
            </a:pPr>
            <a:r>
              <a:rPr lang="cs-CZ" b="1" dirty="0" smtClean="0"/>
              <a:t>	</a:t>
            </a:r>
            <a:r>
              <a:rPr lang="cs-CZ" dirty="0" smtClean="0"/>
              <a:t>nůž, nůžky, úvazky, jmenovky,           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tužku, gumičky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7023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435280" cy="5361459"/>
          </a:xfrm>
        </p:spPr>
        <p:txBody>
          <a:bodyPr>
            <a:normAutofit/>
          </a:bodyPr>
          <a:lstStyle/>
          <a:p>
            <a:pPr marL="342900" lvl="2" indent="-342900"/>
            <a:r>
              <a:rPr lang="cs-CZ" sz="3600" b="1" dirty="0" smtClean="0"/>
              <a:t>pro řízkování</a:t>
            </a:r>
            <a:r>
              <a:rPr lang="cs-CZ" sz="3600" dirty="0" smtClean="0"/>
              <a:t> výhony odebíráme v období od opadů listů do příchodu mrazu</a:t>
            </a:r>
          </a:p>
          <a:p>
            <a:pPr marL="342900" lvl="2" indent="-342900"/>
            <a:endParaRPr lang="cs-CZ" dirty="0" smtClean="0"/>
          </a:p>
          <a:p>
            <a:pPr lvl="0"/>
            <a:r>
              <a:rPr lang="cs-CZ" sz="2800" b="1" dirty="0" smtClean="0"/>
              <a:t>bezpečnost práce při řezu dřevitých řízků</a:t>
            </a:r>
            <a:r>
              <a:rPr lang="cs-CZ" sz="2800" dirty="0" smtClean="0"/>
              <a:t> – je nutno 	dávat pozor na říznutí se, píchnutí nožem nebo 	nůžkami, na pohyb spolužáků při práci – 	nebezpečí vypíchnutí oka. Nutno dodržovat 	kázeň!</a:t>
            </a:r>
          </a:p>
          <a:p>
            <a:pPr lvl="0"/>
            <a:r>
              <a:rPr lang="cs-CZ" sz="2800" b="1" dirty="0" smtClean="0"/>
              <a:t>potřebné pomůcky, nářadí, potřeby</a:t>
            </a:r>
            <a:r>
              <a:rPr lang="cs-CZ" sz="2800" dirty="0" smtClean="0"/>
              <a:t>: nůžky, nůž, 	úvazky, jmenovky, tužka, bedýnky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6468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145435"/>
          </a:xfrm>
        </p:spPr>
        <p:txBody>
          <a:bodyPr/>
          <a:lstStyle/>
          <a:p>
            <a:pPr marL="0" indent="0">
              <a:buNone/>
            </a:pPr>
            <a:r>
              <a:rPr lang="cs-CZ" sz="3600" b="1" dirty="0" smtClean="0"/>
              <a:t>Řez dřevitých řízků – postup práce:</a:t>
            </a:r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 smtClean="0"/>
              <a:t>z </a:t>
            </a:r>
            <a:r>
              <a:rPr lang="cs-CZ" dirty="0" err="1" smtClean="0"/>
              <a:t>nasvazkovaných</a:t>
            </a:r>
            <a:r>
              <a:rPr lang="cs-CZ" dirty="0" smtClean="0"/>
              <a:t> prutů uložených v chladu </a:t>
            </a:r>
          </a:p>
          <a:p>
            <a:pPr marL="0" indent="0">
              <a:buNone/>
            </a:pPr>
            <a:r>
              <a:rPr lang="cs-CZ" dirty="0" smtClean="0"/>
              <a:t>	(aby nenarašily pupeny)</a:t>
            </a:r>
          </a:p>
          <a:p>
            <a:pPr marL="0" indent="0">
              <a:buNone/>
            </a:pPr>
            <a:r>
              <a:rPr lang="cs-CZ" dirty="0" smtClean="0"/>
              <a:t> se řežou dřevité řízky  - jen </a:t>
            </a:r>
            <a:r>
              <a:rPr lang="cs-CZ" b="1" dirty="0" smtClean="0"/>
              <a:t>ze střední části </a:t>
            </a:r>
            <a:r>
              <a:rPr lang="cs-CZ" dirty="0" smtClean="0"/>
              <a:t>prutu. </a:t>
            </a:r>
          </a:p>
          <a:p>
            <a:pPr marL="0" indent="0">
              <a:buNone/>
            </a:pPr>
            <a:r>
              <a:rPr lang="cs-CZ" dirty="0" smtClean="0"/>
              <a:t>		- </a:t>
            </a:r>
            <a:r>
              <a:rPr lang="cs-CZ" b="1" dirty="0" smtClean="0"/>
              <a:t>spodní</a:t>
            </a:r>
            <a:r>
              <a:rPr lang="cs-CZ" dirty="0" smtClean="0"/>
              <a:t> část má </a:t>
            </a:r>
            <a:r>
              <a:rPr lang="cs-CZ" b="1" dirty="0" smtClean="0"/>
              <a:t>nevyvinuté pupeny </a:t>
            </a:r>
          </a:p>
          <a:p>
            <a:pPr marL="0" indent="0">
              <a:buNone/>
            </a:pPr>
            <a:r>
              <a:rPr lang="cs-CZ" dirty="0" smtClean="0"/>
              <a:t>		- </a:t>
            </a:r>
            <a:r>
              <a:rPr lang="cs-CZ" b="1" dirty="0" smtClean="0"/>
              <a:t>horní </a:t>
            </a:r>
            <a:r>
              <a:rPr lang="cs-CZ" dirty="0" smtClean="0"/>
              <a:t>část </a:t>
            </a:r>
            <a:r>
              <a:rPr lang="cs-CZ" b="1" dirty="0" smtClean="0"/>
              <a:t>je nevyzrálá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44251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Vegetativní způsob rozmnožování</a:t>
            </a:r>
            <a:br>
              <a:rPr lang="cs-CZ" dirty="0" smtClean="0"/>
            </a:br>
            <a:r>
              <a:rPr lang="cs-CZ" sz="3000" b="1" dirty="0" smtClean="0"/>
              <a:t>přímý :</a:t>
            </a:r>
            <a:r>
              <a:rPr lang="cs-CZ" sz="30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DŘEVITÉ ŘÍZKY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000" b="1" dirty="0" smtClean="0"/>
              <a:t>Postup práce:</a:t>
            </a:r>
          </a:p>
          <a:p>
            <a:pPr marL="971550" lvl="1" indent="-514350">
              <a:buAutoNum type="arabicParenR"/>
            </a:pPr>
            <a:r>
              <a:rPr lang="cs-CZ" sz="3200" dirty="0" smtClean="0"/>
              <a:t>řežou se 10-15 cm dlouhé – záleží</a:t>
            </a:r>
          </a:p>
          <a:p>
            <a:pPr marL="457200" lvl="1" indent="0">
              <a:buNone/>
            </a:pPr>
            <a:r>
              <a:rPr lang="cs-CZ" sz="3200" dirty="0" smtClean="0"/>
              <a:t> na </a:t>
            </a:r>
            <a:r>
              <a:rPr lang="cs-CZ" sz="3200" b="1" i="1" dirty="0" smtClean="0"/>
              <a:t>internodiích</a:t>
            </a:r>
            <a:r>
              <a:rPr lang="cs-CZ" sz="3200" dirty="0" smtClean="0"/>
              <a:t> (vzdálenosti mezi pupeny)</a:t>
            </a:r>
          </a:p>
          <a:p>
            <a:pPr marL="971550" lvl="1" indent="-514350">
              <a:buAutoNum type="arabicParenR"/>
            </a:pPr>
            <a:r>
              <a:rPr lang="cs-CZ" sz="3200" dirty="0" smtClean="0"/>
              <a:t>řízek musí obsahovat 2pupeny u střídavých</a:t>
            </a:r>
          </a:p>
          <a:p>
            <a:pPr marL="857250" lvl="2" indent="0">
              <a:buNone/>
            </a:pPr>
            <a:r>
              <a:rPr lang="cs-CZ" sz="3200" dirty="0" smtClean="0"/>
              <a:t>		nebo 2 páry pupenů u vstřícných</a:t>
            </a:r>
          </a:p>
          <a:p>
            <a:pPr marL="971550" lvl="1" indent="-514350">
              <a:buAutoNum type="arabicParenR" startAt="3"/>
            </a:pPr>
            <a:r>
              <a:rPr lang="cs-CZ" sz="3200" dirty="0" smtClean="0"/>
              <a:t>spodní řez je 2 mm pod pupenem –</a:t>
            </a:r>
          </a:p>
          <a:p>
            <a:pPr marL="457200" lvl="1" indent="0">
              <a:buNone/>
            </a:pPr>
            <a:r>
              <a:rPr lang="cs-CZ" sz="3200" dirty="0" smtClean="0"/>
              <a:t>		 proti pupenu – 	</a:t>
            </a:r>
            <a:r>
              <a:rPr lang="cs-CZ" sz="3200" b="1" dirty="0" smtClean="0"/>
              <a:t>mírně šikmo</a:t>
            </a:r>
            <a:endParaRPr lang="cs-CZ" sz="3200" dirty="0" smtClean="0"/>
          </a:p>
          <a:p>
            <a:pPr marL="457200" lvl="1" indent="0">
              <a:buNone/>
            </a:pPr>
            <a:r>
              <a:rPr lang="cs-CZ" sz="3200" dirty="0" smtClean="0"/>
              <a:t>4)   horní řez je 0,5-1 cm nad pupenem – 			</a:t>
            </a:r>
            <a:r>
              <a:rPr lang="cs-CZ" sz="3200" b="1" dirty="0" smtClean="0"/>
              <a:t>rovně</a:t>
            </a:r>
            <a:endParaRPr lang="cs-CZ" sz="32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5167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Vegetativní způsob rozmnožování</a:t>
            </a:r>
            <a:br>
              <a:rPr lang="cs-CZ" dirty="0" smtClean="0"/>
            </a:br>
            <a:r>
              <a:rPr lang="cs-CZ" sz="3000" b="1" dirty="0" smtClean="0"/>
              <a:t>přímý :</a:t>
            </a:r>
            <a:r>
              <a:rPr lang="cs-CZ" sz="30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DŘEVITÉ ŘÍZKY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r>
              <a:rPr lang="cs-CZ" sz="3200" dirty="0" smtClean="0"/>
              <a:t>4) řízky se svazkují po 50 ks gumičkou – ve dvou místech</a:t>
            </a:r>
          </a:p>
          <a:p>
            <a:pPr marL="457200" lvl="1" indent="0">
              <a:buNone/>
            </a:pPr>
            <a:r>
              <a:rPr lang="cs-CZ" sz="3200" dirty="0" smtClean="0"/>
              <a:t>5) spodní řez musí být v jedné rovině (zaschnutí)</a:t>
            </a:r>
          </a:p>
          <a:p>
            <a:pPr marL="457200" lvl="1" indent="0">
              <a:buNone/>
            </a:pPr>
            <a:r>
              <a:rPr lang="cs-CZ" sz="3200" dirty="0" smtClean="0"/>
              <a:t>6)svazky označíme jmenovkou</a:t>
            </a:r>
          </a:p>
          <a:p>
            <a:pPr marL="457200" lvl="1" indent="0">
              <a:buNone/>
            </a:pPr>
            <a:r>
              <a:rPr lang="cs-CZ" sz="3200" dirty="0" smtClean="0"/>
              <a:t>7) uskladníme ve vlhku a chladu – nesmí zmrznout!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51607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školkování dřevitých řízků</a:t>
            </a:r>
            <a:r>
              <a:rPr lang="cs-CZ" b="1" dirty="0" smtClean="0"/>
              <a:t>:</a:t>
            </a:r>
            <a:endParaRPr lang="cs-CZ" dirty="0" smtClean="0"/>
          </a:p>
          <a:p>
            <a:pPr marL="0" lvl="0" indent="0">
              <a:buNone/>
            </a:pPr>
            <a:r>
              <a:rPr lang="cs-CZ" b="1" dirty="0" smtClean="0"/>
              <a:t>provádíme brzy z jara </a:t>
            </a:r>
            <a:r>
              <a:rPr lang="cs-CZ" dirty="0" smtClean="0"/>
              <a:t>(po oschnutí vrcholků brázd)</a:t>
            </a:r>
          </a:p>
          <a:p>
            <a:pPr marL="0" lvl="0" indent="0">
              <a:buNone/>
            </a:pPr>
            <a:r>
              <a:rPr lang="cs-CZ" dirty="0" smtClean="0"/>
              <a:t>- školkujeme do předem připravené půdy</a:t>
            </a:r>
          </a:p>
          <a:p>
            <a:pPr marL="0" lvl="0" indent="0">
              <a:buNone/>
            </a:pPr>
            <a:r>
              <a:rPr lang="cs-CZ" dirty="0" smtClean="0"/>
              <a:t>- řízky pícháme na vytyčené záhony ve 4 řadách</a:t>
            </a:r>
          </a:p>
          <a:p>
            <a:pPr marL="0" lvl="0" indent="0">
              <a:buNone/>
            </a:pPr>
            <a:r>
              <a:rPr lang="cs-CZ" dirty="0" smtClean="0"/>
              <a:t>- řádky jsou vzdáleny od sebe 30 cm</a:t>
            </a:r>
          </a:p>
          <a:p>
            <a:pPr marL="0" lvl="0" indent="0">
              <a:buNone/>
            </a:pPr>
            <a:r>
              <a:rPr lang="cs-CZ" dirty="0" smtClean="0"/>
              <a:t>- řízky pícháme mírně šikmo až po horní pupen,     na poli 5-8cm od sebe, </a:t>
            </a:r>
          </a:p>
          <a:p>
            <a:pPr marL="0" lvl="0" indent="0">
              <a:buNone/>
            </a:pPr>
            <a:r>
              <a:rPr lang="cs-CZ" dirty="0" smtClean="0"/>
              <a:t>- do pařenišť 5 cm od sebe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1833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b="1" dirty="0" smtClean="0"/>
              <a:t>postup práce při školkování:</a:t>
            </a:r>
            <a:endParaRPr lang="cs-CZ" sz="3600" dirty="0" smtClean="0"/>
          </a:p>
          <a:p>
            <a:pPr lvl="0"/>
            <a:endParaRPr lang="cs-CZ" sz="3600" dirty="0" smtClean="0"/>
          </a:p>
          <a:p>
            <a:pPr lvl="0"/>
            <a:r>
              <a:rPr lang="cs-CZ" dirty="0" smtClean="0"/>
              <a:t>v levé ruce držíme rozvázaný svazek, pravou rukou pícháme řízky, </a:t>
            </a:r>
          </a:p>
          <a:p>
            <a:pPr lvl="0"/>
            <a:r>
              <a:rPr lang="cs-CZ" b="1" dirty="0" smtClean="0"/>
              <a:t>na poli </a:t>
            </a:r>
            <a:r>
              <a:rPr lang="cs-CZ" dirty="0" smtClean="0"/>
              <a:t>oběma nohama ušlápneme, </a:t>
            </a:r>
          </a:p>
          <a:p>
            <a:pPr lvl="0"/>
            <a:r>
              <a:rPr lang="cs-CZ" b="1" dirty="0" smtClean="0"/>
              <a:t>na řádku </a:t>
            </a:r>
            <a:r>
              <a:rPr lang="cs-CZ" dirty="0" smtClean="0"/>
              <a:t>rozkročmo a směrem dopředu</a:t>
            </a:r>
          </a:p>
          <a:p>
            <a:pPr lvl="0"/>
            <a:r>
              <a:rPr lang="cs-CZ" dirty="0" smtClean="0"/>
              <a:t>zahrneme, označíme jmenovkou a zalijeme</a:t>
            </a:r>
          </a:p>
          <a:p>
            <a:pPr lvl="0"/>
            <a:r>
              <a:rPr lang="cs-CZ" dirty="0" smtClean="0"/>
              <a:t>během vegetace zaléváme, odplevelujeme, kypříme, hnojíme, ošetřujeme proti chorobám a škůdcům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69930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36912"/>
            <a:ext cx="8229600" cy="2188840"/>
          </a:xfrm>
        </p:spPr>
        <p:txBody>
          <a:bodyPr/>
          <a:lstStyle/>
          <a:p>
            <a:r>
              <a:rPr lang="cs-CZ" dirty="0" smtClean="0"/>
              <a:t>Odeber výhony z matečnice</a:t>
            </a:r>
          </a:p>
          <a:p>
            <a:r>
              <a:rPr lang="cs-CZ" dirty="0" smtClean="0"/>
              <a:t>Nařež alespoň 3 svazky dřevitých řízků</a:t>
            </a:r>
          </a:p>
          <a:p>
            <a:r>
              <a:rPr lang="cs-CZ" dirty="0" err="1" smtClean="0"/>
              <a:t>Nasvazkuj</a:t>
            </a:r>
            <a:r>
              <a:rPr lang="cs-CZ" dirty="0" smtClean="0"/>
              <a:t>  a označ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26847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224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Vegetativní způsob rozmnožování přímý :   DŘEVITÉ ŘÍZKY</vt:lpstr>
      <vt:lpstr>Prezentace aplikace PowerPoint</vt:lpstr>
      <vt:lpstr>Prezentace aplikace PowerPoint</vt:lpstr>
      <vt:lpstr>Prezentace aplikace PowerPoint</vt:lpstr>
      <vt:lpstr>Vegetativní způsob rozmnožování přímý : DŘEVITÉ ŘÍZKY </vt:lpstr>
      <vt:lpstr>Vegetativní způsob rozmnožování přímý : DŘEVITÉ ŘÍZKY </vt:lpstr>
      <vt:lpstr>Prezentace aplikace PowerPoint</vt:lpstr>
      <vt:lpstr>Prezentace aplikace PowerPoint</vt:lpstr>
      <vt:lpstr>ÚKOL: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Soňa Pělová</dc:creator>
  <cp:lastModifiedBy>Soňa Pělová</cp:lastModifiedBy>
  <cp:revision>4</cp:revision>
  <dcterms:created xsi:type="dcterms:W3CDTF">2012-07-21T17:20:03Z</dcterms:created>
  <dcterms:modified xsi:type="dcterms:W3CDTF">2013-04-21T02:34:17Z</dcterms:modified>
</cp:coreProperties>
</file>