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415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166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092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644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513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833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528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286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822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1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000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9C160-4502-45B2-8CA5-67C5811B80D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D3F6D-1B61-4B51-A645-93CB91100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607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.rvp.cz/vyhledavani/vyhledavani.html?e15=inovativn%C3%AD+metoda" TargetMode="External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599925"/>
              </p:ext>
            </p:extLst>
          </p:nvPr>
        </p:nvGraphicFramePr>
        <p:xfrm>
          <a:off x="0" y="1449939"/>
          <a:ext cx="9144000" cy="54391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CZ.1.07/1.5.00/34.0565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VY_32_INOVACE_623_ŘÍZKOVÁNÍ_JEHLIČIN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12, 7, 2012 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effectLst/>
                        </a:rPr>
                        <a:t>1.10. 2012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 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Prezentace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effectLst/>
                        </a:rPr>
                        <a:t>Výklad </a:t>
                      </a:r>
                      <a:r>
                        <a:rPr lang="cs-CZ" sz="1000" dirty="0">
                          <a:effectLst/>
                        </a:rPr>
                        <a:t>nové </a:t>
                      </a:r>
                      <a:r>
                        <a:rPr lang="cs-CZ" sz="1000" dirty="0" smtClean="0">
                          <a:effectLst/>
                        </a:rPr>
                        <a:t>látky </a:t>
                      </a:r>
                      <a:endParaRPr lang="cs-CZ" sz="1000" dirty="0">
                        <a:effectLst/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000" dirty="0" smtClean="0"/>
                        <a:t>Inovací je názornost ve spojení teoretických 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/>
                        <a:t>a praktických postupů práce s novými případně obnovenými nebo nově upravenými poznatky,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/>
                        <a:t>získanými a ověřenými odborníky z </a:t>
                      </a:r>
                      <a:r>
                        <a:rPr lang="cs-CZ" sz="1000" smtClean="0"/>
                        <a:t>praxe</a:t>
                      </a:r>
                      <a:r>
                        <a:rPr lang="cs-CZ" sz="1000" smtClean="0"/>
                        <a:t>.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Způsoby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množení jehličnanů,</a:t>
                      </a:r>
                      <a:r>
                        <a:rPr lang="cs-CZ" sz="10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1000" u="none" strike="noStrike" dirty="0" smtClean="0">
                          <a:effectLst/>
                          <a:hlinkClick r:id="rId3"/>
                        </a:rPr>
                        <a:t>úprava</a:t>
                      </a:r>
                      <a:r>
                        <a:rPr lang="cs-CZ" sz="1000" u="none" strike="noStrike" baseline="0" dirty="0" smtClean="0">
                          <a:effectLst/>
                          <a:hlinkClick r:id="rId3"/>
                        </a:rPr>
                        <a:t> řízků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083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Řízkování jehličin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594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Řízkování jehličin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bezpečnost práce</a:t>
            </a:r>
            <a:r>
              <a:rPr lang="cs-CZ" dirty="0" smtClean="0"/>
              <a:t> : </a:t>
            </a:r>
          </a:p>
          <a:p>
            <a:pPr marL="0" lvl="0" indent="0">
              <a:buNone/>
            </a:pPr>
            <a:r>
              <a:rPr lang="cs-CZ" dirty="0" smtClean="0"/>
              <a:t>	pozornost při práci s ostrým nářadím</a:t>
            </a:r>
          </a:p>
          <a:p>
            <a:pPr marL="0" lvl="0" indent="0">
              <a:buNone/>
            </a:pPr>
            <a:r>
              <a:rPr lang="cs-CZ" dirty="0" smtClean="0"/>
              <a:t>	dodržovat kázeň a pokyny učitele</a:t>
            </a:r>
          </a:p>
          <a:p>
            <a:pPr lvl="0"/>
            <a:r>
              <a:rPr lang="cs-CZ" b="1" dirty="0" smtClean="0"/>
              <a:t>potřebné nářadí, pomůcky: </a:t>
            </a:r>
          </a:p>
          <a:p>
            <a:pPr marL="0" lvl="0" indent="0">
              <a:buNone/>
            </a:pPr>
            <a:r>
              <a:rPr lang="cs-CZ" b="1" dirty="0" smtClean="0"/>
              <a:t>	</a:t>
            </a:r>
            <a:r>
              <a:rPr lang="cs-CZ" dirty="0" smtClean="0"/>
              <a:t>nůž, nůžky, brousky,  truhlíky,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err="1" smtClean="0"/>
              <a:t>množárenský</a:t>
            </a:r>
            <a:r>
              <a:rPr lang="cs-CZ" dirty="0" smtClean="0"/>
              <a:t>  stůl, stimulátor,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rostlinný materiál,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kbelíky na odpad, úklidové nářadí</a:t>
            </a:r>
          </a:p>
        </p:txBody>
      </p:sp>
    </p:spTree>
    <p:extLst>
      <p:ext uri="{BB962C8B-B14F-4D97-AF65-F5344CB8AC3E}">
        <p14:creationId xmlns:p14="http://schemas.microsoft.com/office/powerpoint/2010/main" val="801799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Řízkování jehličin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Patří </a:t>
            </a:r>
            <a:r>
              <a:rPr lang="cs-CZ" b="1" dirty="0" smtClean="0"/>
              <a:t>do vegetativního rozmnožování</a:t>
            </a:r>
          </a:p>
          <a:p>
            <a:pPr lvl="1"/>
            <a:r>
              <a:rPr lang="cs-CZ" b="1" dirty="0" smtClean="0"/>
              <a:t> PŘÍMÉHO</a:t>
            </a:r>
          </a:p>
          <a:p>
            <a:pPr marL="457200" lvl="1" indent="0">
              <a:buNone/>
            </a:pPr>
            <a:r>
              <a:rPr lang="cs-CZ" dirty="0" smtClean="0"/>
              <a:t>Jehličnany množíme – </a:t>
            </a:r>
            <a:r>
              <a:rPr lang="cs-CZ" b="1" dirty="0" smtClean="0"/>
              <a:t>roubováním</a:t>
            </a:r>
            <a:r>
              <a:rPr lang="cs-CZ" dirty="0" smtClean="0"/>
              <a:t> (je to složitější 					způsob)</a:t>
            </a:r>
          </a:p>
          <a:p>
            <a:pPr marL="457200" lvl="1" indent="0">
              <a:buNone/>
            </a:pPr>
            <a:r>
              <a:rPr lang="cs-CZ" dirty="0" smtClean="0"/>
              <a:t>			- </a:t>
            </a:r>
            <a:r>
              <a:rPr lang="cs-CZ" b="1" dirty="0" smtClean="0"/>
              <a:t>semenem</a:t>
            </a:r>
            <a:r>
              <a:rPr lang="cs-CZ" dirty="0" smtClean="0"/>
              <a:t> (jen ty, které zachovávají 				vlastnosti kultivaru – např. 				</a:t>
            </a:r>
            <a:r>
              <a:rPr lang="cs-CZ" dirty="0" err="1" smtClean="0"/>
              <a:t>Picea</a:t>
            </a:r>
            <a:r>
              <a:rPr lang="cs-CZ" dirty="0" smtClean="0"/>
              <a:t> </a:t>
            </a:r>
            <a:r>
              <a:rPr lang="cs-CZ" dirty="0" err="1" smtClean="0"/>
              <a:t>pungens</a:t>
            </a:r>
            <a:r>
              <a:rPr lang="cs-CZ" dirty="0" smtClean="0"/>
              <a:t>)</a:t>
            </a:r>
          </a:p>
          <a:p>
            <a:pPr marL="457200" lvl="1" indent="0">
              <a:buNone/>
            </a:pPr>
            <a:r>
              <a:rPr lang="cs-CZ" dirty="0" smtClean="0"/>
              <a:t>			 -  </a:t>
            </a:r>
            <a:r>
              <a:rPr lang="cs-CZ" b="1" dirty="0" smtClean="0"/>
              <a:t>řízkováním</a:t>
            </a:r>
            <a:r>
              <a:rPr lang="cs-CZ" dirty="0" smtClean="0"/>
              <a:t> (je jednodušší, 					vypěstování jedinců trvá déle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298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Řízkování jehličin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řízkování odebíráme </a:t>
            </a:r>
            <a:r>
              <a:rPr lang="cs-CZ" b="1" dirty="0" smtClean="0"/>
              <a:t>jednoleté </a:t>
            </a:r>
            <a:r>
              <a:rPr lang="cs-CZ" dirty="0" smtClean="0"/>
              <a:t>výhony</a:t>
            </a:r>
          </a:p>
          <a:p>
            <a:pPr marL="0" indent="0">
              <a:buNone/>
            </a:pPr>
            <a:r>
              <a:rPr lang="cs-CZ" dirty="0" smtClean="0"/>
              <a:t>Ze starších větévek nebo starých rostlin je nízké procento zakořeněných řízků.</a:t>
            </a:r>
          </a:p>
          <a:p>
            <a:pPr marL="0" indent="0">
              <a:buNone/>
            </a:pPr>
            <a:r>
              <a:rPr lang="cs-CZ" sz="3600" b="1" dirty="0" smtClean="0"/>
              <a:t>Doba řízkování :</a:t>
            </a:r>
          </a:p>
          <a:p>
            <a:pPr marL="0" indent="0">
              <a:buNone/>
            </a:pPr>
            <a:r>
              <a:rPr lang="cs-CZ" dirty="0" smtClean="0"/>
              <a:t>	tisy -  leden-únor</a:t>
            </a:r>
          </a:p>
          <a:p>
            <a:pPr marL="0" indent="0">
              <a:buNone/>
            </a:pPr>
            <a:r>
              <a:rPr lang="cs-CZ" dirty="0" smtClean="0"/>
              <a:t>	zeravy a jalovce – leden-začátek května</a:t>
            </a:r>
          </a:p>
          <a:p>
            <a:pPr marL="0" indent="0">
              <a:buNone/>
            </a:pPr>
            <a:r>
              <a:rPr lang="cs-CZ" dirty="0" smtClean="0"/>
              <a:t>	zakrslé smrčky - červen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219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Řízkování jehličin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Řízkovanci</a:t>
            </a:r>
            <a:r>
              <a:rPr lang="cs-CZ" dirty="0" smtClean="0"/>
              <a:t> z </a:t>
            </a:r>
            <a:r>
              <a:rPr lang="cs-CZ" b="1" dirty="0" smtClean="0"/>
              <a:t>terminálů</a:t>
            </a:r>
            <a:r>
              <a:rPr lang="cs-CZ" dirty="0" smtClean="0"/>
              <a:t> rostou hned vzpřímeně</a:t>
            </a:r>
          </a:p>
          <a:p>
            <a:r>
              <a:rPr lang="cs-CZ" dirty="0" err="1" smtClean="0"/>
              <a:t>Řízkovanci</a:t>
            </a:r>
            <a:r>
              <a:rPr lang="cs-CZ" dirty="0" smtClean="0"/>
              <a:t> z </a:t>
            </a:r>
            <a:r>
              <a:rPr lang="cs-CZ" b="1" dirty="0" smtClean="0"/>
              <a:t>postranních větviček </a:t>
            </a:r>
            <a:r>
              <a:rPr lang="cs-CZ" dirty="0" smtClean="0"/>
              <a:t>rostou zpočátku větvovitě </a:t>
            </a:r>
          </a:p>
          <a:p>
            <a:endParaRPr lang="cs-CZ" dirty="0" smtClean="0"/>
          </a:p>
          <a:p>
            <a:r>
              <a:rPr lang="cs-CZ" dirty="0" smtClean="0"/>
              <a:t>Mateční materiál v zimě odebíráme při teplotě </a:t>
            </a:r>
          </a:p>
          <a:p>
            <a:pPr marL="0" indent="0">
              <a:buNone/>
            </a:pPr>
            <a:r>
              <a:rPr lang="cs-CZ" dirty="0" smtClean="0"/>
              <a:t>	do -5°C</a:t>
            </a:r>
          </a:p>
          <a:p>
            <a:pPr marL="0" indent="0">
              <a:buNone/>
            </a:pPr>
            <a:r>
              <a:rPr lang="cs-CZ" dirty="0" smtClean="0"/>
              <a:t>   Teplota množárny by v zimě neměla přestoupit 	10°C</a:t>
            </a:r>
          </a:p>
        </p:txBody>
      </p:sp>
    </p:spTree>
    <p:extLst>
      <p:ext uri="{BB962C8B-B14F-4D97-AF65-F5344CB8AC3E}">
        <p14:creationId xmlns:p14="http://schemas.microsoft.com/office/powerpoint/2010/main" val="698025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363272" cy="612068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900" b="1" dirty="0" smtClean="0"/>
              <a:t>Způsoby úpravy jehličnatých řízků 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- Odtrhnutí s patkou </a:t>
            </a:r>
            <a:r>
              <a:rPr lang="cs-CZ" dirty="0" smtClean="0"/>
              <a:t>(patka = větevní kroužek)</a:t>
            </a:r>
          </a:p>
          <a:p>
            <a:pPr marL="0" indent="0">
              <a:buNone/>
            </a:pPr>
            <a:r>
              <a:rPr lang="cs-CZ" dirty="0" smtClean="0"/>
              <a:t>	postranní větévky odtrhneme s patkou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a patku zakrátíme ostrým nožem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-  </a:t>
            </a:r>
            <a:r>
              <a:rPr lang="cs-CZ" b="1" dirty="0" smtClean="0">
                <a:solidFill>
                  <a:srgbClr val="FF0000"/>
                </a:solidFill>
              </a:rPr>
              <a:t>Odříznutím s patkou</a:t>
            </a:r>
          </a:p>
          <a:p>
            <a:pPr marL="0" indent="0">
              <a:buNone/>
            </a:pPr>
            <a:r>
              <a:rPr lang="cs-CZ" dirty="0" smtClean="0"/>
              <a:t>	větevní kroužek neodtrháváme, ale odřízneme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Řízky bez patky</a:t>
            </a:r>
          </a:p>
          <a:p>
            <a:pPr marL="0" indent="0">
              <a:buNone/>
            </a:pPr>
            <a:r>
              <a:rPr lang="cs-CZ" dirty="0" smtClean="0"/>
              <a:t>	provedeme postranní řez na větévce a získáme 	tím více řízků (</a:t>
            </a:r>
            <a:r>
              <a:rPr lang="cs-CZ" dirty="0" err="1" smtClean="0"/>
              <a:t>Taxus</a:t>
            </a:r>
            <a:r>
              <a:rPr lang="cs-CZ" dirty="0" smtClean="0"/>
              <a:t>) – šetření materiálem</a:t>
            </a:r>
          </a:p>
        </p:txBody>
      </p:sp>
    </p:spTree>
    <p:extLst>
      <p:ext uri="{BB962C8B-B14F-4D97-AF65-F5344CB8AC3E}">
        <p14:creationId xmlns:p14="http://schemas.microsoft.com/office/powerpoint/2010/main" val="4291692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POSTUP PRÁCE :</a:t>
            </a:r>
          </a:p>
          <a:p>
            <a:r>
              <a:rPr lang="cs-CZ" dirty="0" smtClean="0"/>
              <a:t>Řízky upravujeme na délku 4-10 cm- záleží 	na druhu</a:t>
            </a:r>
          </a:p>
          <a:p>
            <a:r>
              <a:rPr lang="cs-CZ" dirty="0" smtClean="0"/>
              <a:t>U řízků odstraňujeme 1-2cm jehličí od patky</a:t>
            </a:r>
          </a:p>
          <a:p>
            <a:pPr marL="0" indent="0">
              <a:buNone/>
            </a:pPr>
            <a:r>
              <a:rPr lang="cs-CZ" dirty="0" smtClean="0"/>
              <a:t>	kvůli zahnívání a lepší manipulaci s 	řízkem</a:t>
            </a:r>
          </a:p>
          <a:p>
            <a:r>
              <a:rPr lang="cs-CZ" dirty="0" smtClean="0"/>
              <a:t>Takto připravené řízky stimulujeme AS-1 po 	několika ks  a pícháme na připravený 	</a:t>
            </a:r>
            <a:r>
              <a:rPr lang="cs-CZ" dirty="0" err="1" smtClean="0"/>
              <a:t>množárenský</a:t>
            </a:r>
            <a:r>
              <a:rPr lang="cs-CZ" dirty="0" smtClean="0"/>
              <a:t> stůl nebo do truhlíku</a:t>
            </a:r>
          </a:p>
        </p:txBody>
      </p:sp>
    </p:spTree>
    <p:extLst>
      <p:ext uri="{BB962C8B-B14F-4D97-AF65-F5344CB8AC3E}">
        <p14:creationId xmlns:p14="http://schemas.microsoft.com/office/powerpoint/2010/main" val="3174547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Řízkování jehličin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13305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Příprava truhlíku :</a:t>
            </a:r>
          </a:p>
          <a:p>
            <a:r>
              <a:rPr lang="cs-CZ" dirty="0" smtClean="0"/>
              <a:t>Na dno truhlíku dáme 1cm drenáž (</a:t>
            </a:r>
            <a:r>
              <a:rPr lang="cs-CZ" dirty="0" err="1" smtClean="0"/>
              <a:t>osívka,štěrk</a:t>
            </a:r>
            <a:r>
              <a:rPr lang="cs-CZ" dirty="0" smtClean="0"/>
              <a:t>)</a:t>
            </a:r>
          </a:p>
          <a:p>
            <a:r>
              <a:rPr lang="cs-CZ" dirty="0" smtClean="0"/>
              <a:t>Do ¾ truhlíku nasypeme rašelinu</a:t>
            </a:r>
          </a:p>
          <a:p>
            <a:r>
              <a:rPr lang="cs-CZ" dirty="0" smtClean="0"/>
              <a:t>A po okraj říční písek nebo perlit</a:t>
            </a:r>
          </a:p>
          <a:p>
            <a:pPr marL="0" indent="0">
              <a:buNone/>
            </a:pPr>
            <a:r>
              <a:rPr lang="cs-CZ" dirty="0" smtClean="0"/>
              <a:t>Vrstvy utlačíme tlačítkem a urovnáme rovnátkem.</a:t>
            </a:r>
          </a:p>
          <a:p>
            <a:pPr marL="0" indent="0">
              <a:buNone/>
            </a:pPr>
            <a:r>
              <a:rPr lang="cs-CZ" dirty="0" smtClean="0"/>
              <a:t>Řízky pícháme 1,5-2cm hluboko, mírně šikmo,</a:t>
            </a:r>
          </a:p>
          <a:p>
            <a:pPr marL="0" indent="0">
              <a:buNone/>
            </a:pPr>
            <a:r>
              <a:rPr lang="cs-CZ" dirty="0" smtClean="0"/>
              <a:t>těsně vedle sebe. </a:t>
            </a:r>
          </a:p>
        </p:txBody>
      </p:sp>
    </p:spTree>
    <p:extLst>
      <p:ext uri="{BB962C8B-B14F-4D97-AF65-F5344CB8AC3E}">
        <p14:creationId xmlns:p14="http://schemas.microsoft.com/office/powerpoint/2010/main" val="1229796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Řízkování jehličin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Příprava </a:t>
            </a:r>
            <a:r>
              <a:rPr lang="cs-CZ" b="1" dirty="0" err="1" smtClean="0">
                <a:solidFill>
                  <a:srgbClr val="FF0000"/>
                </a:solidFill>
              </a:rPr>
              <a:t>množárenského</a:t>
            </a:r>
            <a:r>
              <a:rPr lang="cs-CZ" b="1" dirty="0" smtClean="0">
                <a:solidFill>
                  <a:srgbClr val="FF0000"/>
                </a:solidFill>
              </a:rPr>
              <a:t> stolu :</a:t>
            </a:r>
          </a:p>
          <a:p>
            <a:r>
              <a:rPr lang="cs-CZ" dirty="0" smtClean="0"/>
              <a:t>Spodní vrstvu tvoří substrát</a:t>
            </a:r>
          </a:p>
          <a:p>
            <a:r>
              <a:rPr lang="cs-CZ" dirty="0" smtClean="0"/>
              <a:t>Horní vrstvu písek</a:t>
            </a:r>
          </a:p>
          <a:p>
            <a:pPr marL="0" indent="0">
              <a:buNone/>
            </a:pPr>
            <a:r>
              <a:rPr lang="cs-CZ" dirty="0" smtClean="0"/>
              <a:t>Znamenákem naznačíme řady od sebe asi 4cm.</a:t>
            </a:r>
          </a:p>
          <a:p>
            <a:pPr marL="0" indent="0">
              <a:buNone/>
            </a:pPr>
            <a:r>
              <a:rPr lang="cs-CZ" dirty="0" smtClean="0"/>
              <a:t>Zapichujeme mírně šikmo 1cm od sebe.</a:t>
            </a:r>
          </a:p>
          <a:p>
            <a:pPr marL="0" indent="0">
              <a:buNone/>
            </a:pPr>
            <a:r>
              <a:rPr lang="cs-CZ" dirty="0" smtClean="0"/>
              <a:t>Větší řízky pícháme do středu, menší na kraje.</a:t>
            </a:r>
          </a:p>
          <a:p>
            <a:pPr marL="0" indent="0">
              <a:buNone/>
            </a:pPr>
            <a:r>
              <a:rPr lang="cs-CZ" dirty="0" smtClean="0"/>
              <a:t>Důkladně prolijeme a </a:t>
            </a:r>
            <a:r>
              <a:rPr lang="cs-CZ" dirty="0" err="1" smtClean="0"/>
              <a:t>nadkryjeme</a:t>
            </a:r>
            <a:r>
              <a:rPr lang="cs-CZ" dirty="0" smtClean="0"/>
              <a:t> netkanou textilií nebo perforovanou folií na 6-12 týdnů.</a:t>
            </a:r>
          </a:p>
        </p:txBody>
      </p:sp>
    </p:spTree>
    <p:extLst>
      <p:ext uri="{BB962C8B-B14F-4D97-AF65-F5344CB8AC3E}">
        <p14:creationId xmlns:p14="http://schemas.microsoft.com/office/powerpoint/2010/main" val="2382180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Ošetřování během vegetace:</a:t>
            </a:r>
          </a:p>
          <a:p>
            <a:r>
              <a:rPr lang="cs-CZ" dirty="0" smtClean="0"/>
              <a:t>Řízky rosíme, udržujeme dostatečnou teplotu.</a:t>
            </a:r>
          </a:p>
          <a:p>
            <a:r>
              <a:rPr lang="cs-CZ" dirty="0" smtClean="0"/>
              <a:t>Uhnilé kusy okamžitě odstraníme.</a:t>
            </a:r>
          </a:p>
          <a:p>
            <a:r>
              <a:rPr lang="cs-CZ" dirty="0" smtClean="0"/>
              <a:t>Po zakořenění řízky hrnkujeme do kontejnerů,</a:t>
            </a:r>
          </a:p>
          <a:p>
            <a:pPr marL="0" indent="0">
              <a:buNone/>
            </a:pPr>
            <a:r>
              <a:rPr lang="cs-CZ" dirty="0" smtClean="0"/>
              <a:t>    zapouštíme do záhonů nebo ukládáme</a:t>
            </a:r>
          </a:p>
          <a:p>
            <a:pPr marL="0" indent="0">
              <a:buNone/>
            </a:pPr>
            <a:r>
              <a:rPr lang="cs-CZ" dirty="0" smtClean="0"/>
              <a:t>    do pařeniště.</a:t>
            </a:r>
          </a:p>
          <a:p>
            <a:r>
              <a:rPr lang="cs-CZ" dirty="0" smtClean="0"/>
              <a:t>K prodeji jsou za 5-7 let.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10991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362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Řízkování jehličin</vt:lpstr>
      <vt:lpstr>Řízkování jehličin :</vt:lpstr>
      <vt:lpstr>Řízkování jehličin :</vt:lpstr>
      <vt:lpstr>Řízkování jehličin :</vt:lpstr>
      <vt:lpstr>Řízkování jehličin :</vt:lpstr>
      <vt:lpstr>Prezentace aplikace PowerPoint</vt:lpstr>
      <vt:lpstr>Prezentace aplikace PowerPoint</vt:lpstr>
      <vt:lpstr>Řízkování jehličin :</vt:lpstr>
      <vt:lpstr>Řízkování jehličin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6</cp:revision>
  <dcterms:created xsi:type="dcterms:W3CDTF">2012-07-12T12:01:15Z</dcterms:created>
  <dcterms:modified xsi:type="dcterms:W3CDTF">2013-04-21T17:01:50Z</dcterms:modified>
</cp:coreProperties>
</file>