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606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902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222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783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496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034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510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901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806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209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907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03A3C-89F9-4A7A-AF47-9C420CDC22F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6E746-E21C-4180-AE8F-0D74FFA55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653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1949688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VY_32_INOVACE_624_OČKOVÁNÍ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19. 7.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effectLst/>
                        </a:rPr>
                        <a:t>6. 2. 2013 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Prezentace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učiva, opakování předchozího učiva </a:t>
                      </a:r>
                      <a:r>
                        <a:rPr lang="cs-CZ" sz="1000" dirty="0" smtClean="0">
                          <a:effectLst/>
                        </a:rPr>
                        <a:t>(způsoby</a:t>
                      </a:r>
                      <a:r>
                        <a:rPr lang="cs-CZ" sz="1000" baseline="0" dirty="0" smtClean="0">
                          <a:effectLst/>
                        </a:rPr>
                        <a:t> rozmnožování</a:t>
                      </a:r>
                      <a:r>
                        <a:rPr lang="cs-CZ" sz="1000" dirty="0" smtClean="0">
                          <a:effectLst/>
                        </a:rPr>
                        <a:t>)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očkování na spící očko, na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bdící očko, způsoby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>
                          <a:effectLst/>
                        </a:rPr>
                        <a:t>samostudiu </a:t>
                      </a:r>
                      <a:endParaRPr lang="cs-CZ" sz="1000" dirty="0">
                        <a:effectLst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380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13508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OČKOVÁNÍ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(</a:t>
            </a:r>
            <a:r>
              <a:rPr lang="cs-CZ" sz="4400" b="1" dirty="0" err="1" smtClean="0">
                <a:solidFill>
                  <a:srgbClr val="FF0000"/>
                </a:solidFill>
              </a:rPr>
              <a:t>okulace</a:t>
            </a:r>
            <a:r>
              <a:rPr lang="cs-CZ" sz="4400" b="1" dirty="0" smtClean="0">
                <a:solidFill>
                  <a:srgbClr val="FF00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94942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OČKOVÁNÍ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to způsob, při kterém </a:t>
            </a:r>
            <a:r>
              <a:rPr lang="cs-CZ" b="1" dirty="0" smtClean="0"/>
              <a:t>přenášíme část rostliny </a:t>
            </a:r>
            <a:r>
              <a:rPr lang="cs-CZ" dirty="0" smtClean="0"/>
              <a:t>na podnož.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Přeneseme 1 očko při očkování </a:t>
            </a:r>
          </a:p>
          <a:p>
            <a:pPr marL="0" indent="0">
              <a:buNone/>
            </a:pPr>
            <a:r>
              <a:rPr lang="cs-CZ" dirty="0" smtClean="0"/>
              <a:t>            nebo více oček při roubování.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225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OČKOVÁNÍ</a:t>
            </a:r>
          </a:p>
          <a:p>
            <a:pPr marL="0" indent="0">
              <a:buNone/>
            </a:pPr>
            <a:r>
              <a:rPr lang="cs-CZ" b="1" dirty="0" smtClean="0"/>
              <a:t>Podnož</a:t>
            </a:r>
            <a:r>
              <a:rPr lang="cs-CZ" dirty="0" smtClean="0"/>
              <a:t>  má vlastní kořeny,</a:t>
            </a:r>
          </a:p>
          <a:p>
            <a:pPr marL="0" lvl="0" indent="0">
              <a:buNone/>
            </a:pPr>
            <a:r>
              <a:rPr lang="cs-CZ" dirty="0" smtClean="0"/>
              <a:t>             na podnož štěpujeme ušlechtilou odrůdu</a:t>
            </a:r>
          </a:p>
          <a:p>
            <a:pPr marL="0" lvl="0" indent="0">
              <a:buNone/>
            </a:pPr>
            <a:r>
              <a:rPr lang="cs-CZ" b="1" dirty="0" smtClean="0"/>
              <a:t>Odrůda</a:t>
            </a:r>
            <a:r>
              <a:rPr lang="cs-CZ" dirty="0" smtClean="0"/>
              <a:t> je strom nebo keř, který má hospodářsky významné vlastnosti –</a:t>
            </a:r>
          </a:p>
          <a:p>
            <a:pPr marL="0" lvl="0" indent="0" algn="just">
              <a:buNone/>
            </a:pPr>
            <a:r>
              <a:rPr lang="cs-CZ" dirty="0" smtClean="0"/>
              <a:t>velikost, barvu, chuť a skladovatelnost plodu, odolnost proti chorobám, vzrůst a plodnost stromu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5419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OČKOVÁNÍ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 očko bdící</a:t>
            </a:r>
            <a:r>
              <a:rPr lang="cs-CZ" dirty="0" smtClean="0"/>
              <a:t>, které vyraší ještě téhož roku (provádíme v jarních měsících, obvykle koncem dubna a v květnu)</a:t>
            </a:r>
            <a:endParaRPr lang="cs-CZ" b="1" dirty="0" smtClean="0">
              <a:solidFill>
                <a:srgbClr val="FF0000"/>
              </a:solidFill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 očko spící </a:t>
            </a:r>
            <a:r>
              <a:rPr lang="cs-CZ" dirty="0" smtClean="0"/>
              <a:t>(provádíme od poloviny července do poloviny srpna)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569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OČKOVÁNÍ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Výhoda :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</a:t>
            </a:r>
            <a:r>
              <a:rPr lang="cs-CZ" dirty="0" smtClean="0"/>
              <a:t> - spotřeba roubů je mnohem menší,</a:t>
            </a:r>
          </a:p>
          <a:p>
            <a:pPr marL="0" indent="0">
              <a:buNone/>
            </a:pPr>
            <a:r>
              <a:rPr lang="cs-CZ" dirty="0" smtClean="0"/>
              <a:t>                             než při roubování</a:t>
            </a:r>
          </a:p>
          <a:p>
            <a:pPr marL="0" indent="0">
              <a:buNone/>
            </a:pPr>
            <a:r>
              <a:rPr lang="cs-CZ" dirty="0" smtClean="0"/>
              <a:t>              - poranění podnože je nepatrné,</a:t>
            </a:r>
          </a:p>
          <a:p>
            <a:pPr marL="0" indent="0">
              <a:buNone/>
            </a:pPr>
            <a:r>
              <a:rPr lang="cs-CZ" dirty="0" smtClean="0"/>
              <a:t>              - spojení očka s podnoží rychlé  dokonalé,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828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OČKOVÁNÍ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Výhoda 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- rána se brzy hojí</a:t>
            </a:r>
          </a:p>
          <a:p>
            <a:pPr marL="0" indent="0">
              <a:buNone/>
            </a:pPr>
            <a:r>
              <a:rPr lang="cs-CZ" dirty="0" smtClean="0"/>
              <a:t>            - je menší spotřeba úvazkového materiálu, </a:t>
            </a:r>
          </a:p>
          <a:p>
            <a:pPr marL="0" indent="0">
              <a:buNone/>
            </a:pPr>
            <a:r>
              <a:rPr lang="cs-CZ" dirty="0" smtClean="0"/>
              <a:t>            - nepoužíváme štěpařský vosk, </a:t>
            </a:r>
          </a:p>
          <a:p>
            <a:pPr marL="0" indent="0">
              <a:buNone/>
            </a:pPr>
            <a:r>
              <a:rPr lang="cs-CZ" dirty="0" smtClean="0"/>
              <a:t>      - pracujeme za příznivého počasí – ne v dešti.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9659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260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Vegetativní způsob rozmnožování nepřímý: </vt:lpstr>
      <vt:lpstr>Vegetativní způsob rozmnožování nepřímý: </vt:lpstr>
      <vt:lpstr>Vegetativní způsob rozmnožování nepřímý: </vt:lpstr>
      <vt:lpstr>Vegetativní způsob rozmnožování nepřímý:</vt:lpstr>
      <vt:lpstr>Vegetativní způsob rozmnožování nepřímý:</vt:lpstr>
      <vt:lpstr>Vegetativní způsob rozmnožování nepřímý: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5</cp:revision>
  <dcterms:created xsi:type="dcterms:W3CDTF">2012-07-18T23:05:47Z</dcterms:created>
  <dcterms:modified xsi:type="dcterms:W3CDTF">2013-04-21T02:38:09Z</dcterms:modified>
</cp:coreProperties>
</file>