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0090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97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76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2340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7581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57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900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1984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804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3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4544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F26FE-E451-4378-BC44-11C2C0005631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7DD01-E425-4125-8C86-B4FA4FE5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9752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dum.rvp.cz/vyhledavani/vyhledavani.html?e15=vzorce+organick%C3%A9+chemi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180779"/>
              </p:ext>
            </p:extLst>
          </p:nvPr>
        </p:nvGraphicFramePr>
        <p:xfrm>
          <a:off x="0" y="1449939"/>
          <a:ext cx="9144000" cy="54391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10783"/>
                <a:gridCol w="6533217"/>
              </a:tblGrid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projektu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CZ.1.07/1.5.00/34.0565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Číslo materiálu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VY_32_INOVACE_625_OČKOVÁNÍ-POSTUP_PRÁCE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5895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Název školy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990600" algn="l"/>
                          <a:tab pos="1890395" algn="ctr"/>
                        </a:tabLst>
                      </a:pPr>
                      <a:endParaRPr lang="cs-CZ" sz="1000" dirty="0">
                        <a:effectLst/>
                      </a:endParaRP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990600" algn="l"/>
                          <a:tab pos="1890395" algn="ctr"/>
                        </a:tabLst>
                      </a:pPr>
                      <a:r>
                        <a:rPr lang="cs-CZ" sz="1000" dirty="0" smtClean="0">
                          <a:effectLst/>
                        </a:rPr>
                        <a:t>                        Masarykova </a:t>
                      </a:r>
                      <a:r>
                        <a:rPr lang="cs-CZ" sz="1000" dirty="0">
                          <a:effectLst/>
                        </a:rPr>
                        <a:t>střední  škola zemědělská a Vyšší odborná škola, Opava, příspěvková organizace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Autor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Bc. Soňa </a:t>
                      </a:r>
                      <a:r>
                        <a:rPr lang="cs-CZ" sz="1000" dirty="0" err="1" smtClean="0">
                          <a:effectLst/>
                        </a:rPr>
                        <a:t>Pělová</a:t>
                      </a:r>
                      <a:r>
                        <a:rPr lang="cs-CZ" sz="1000" dirty="0" smtClean="0">
                          <a:effectLst/>
                        </a:rPr>
                        <a:t>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Průřezové téma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Rozmnožování a údržba dřevin</a:t>
                      </a:r>
                      <a:endParaRPr lang="cs-CZ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Tématický celek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  <a:ea typeface="+mn-ea"/>
                        </a:rPr>
                        <a:t>Odborný výcvik - Ovocnictví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Ročník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1.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Datum tvorby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24. 8. </a:t>
                      </a:r>
                      <a:r>
                        <a:rPr lang="cs-CZ" sz="1000" dirty="0">
                          <a:effectLst/>
                        </a:rPr>
                        <a:t>2012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Datum a místo ověření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12. 11. </a:t>
                      </a:r>
                      <a:r>
                        <a:rPr lang="cs-CZ" sz="1000" dirty="0">
                          <a:effectLst/>
                        </a:rPr>
                        <a:t>2012 </a:t>
                      </a:r>
                      <a:r>
                        <a:rPr lang="cs-CZ" sz="1000" dirty="0" smtClean="0">
                          <a:effectLst/>
                        </a:rPr>
                        <a:t>odborný</a:t>
                      </a:r>
                      <a:r>
                        <a:rPr lang="cs-CZ" sz="1000" baseline="0" dirty="0" smtClean="0">
                          <a:effectLst/>
                        </a:rPr>
                        <a:t> výcvik</a:t>
                      </a:r>
                      <a:r>
                        <a:rPr lang="cs-CZ" sz="1000" dirty="0" smtClean="0">
                          <a:effectLst/>
                        </a:rPr>
                        <a:t> 1. Za, skupina číslo 6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Druh učebního materiálu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Prezentace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646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Anotace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Výklad nové látky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000" dirty="0" smtClean="0">
                          <a:effectLst/>
                        </a:rPr>
                        <a:t>-</a:t>
                      </a:r>
                      <a:r>
                        <a:rPr lang="cs-CZ" sz="1000" dirty="0" smtClean="0"/>
                        <a:t>Inovací je názornost </a:t>
                      </a:r>
                      <a:r>
                        <a:rPr lang="cs-CZ" sz="1000" baseline="0" dirty="0" smtClean="0"/>
                        <a:t> a větší přehlednost </a:t>
                      </a:r>
                      <a:r>
                        <a:rPr lang="cs-CZ" sz="1000" dirty="0" smtClean="0"/>
                        <a:t> spojení teoretických 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000" dirty="0" smtClean="0"/>
                        <a:t>a praktických postupů práce s </a:t>
                      </a:r>
                      <a:r>
                        <a:rPr lang="cs-CZ" sz="1000" smtClean="0"/>
                        <a:t>novými případně </a:t>
                      </a:r>
                      <a:r>
                        <a:rPr lang="cs-CZ" sz="1000" dirty="0" smtClean="0"/>
                        <a:t>obnovenými nebo nově upravenými poznatky,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000" dirty="0" smtClean="0"/>
                        <a:t>získanými a ověřenými odborníky z praxe.</a:t>
                      </a: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Klíčová slova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u="none" strike="noStrike" dirty="0" smtClean="0">
                          <a:effectLst/>
                          <a:hlinkClick r:id="rId2"/>
                        </a:rPr>
                        <a:t>očkování na spící očko, na</a:t>
                      </a:r>
                      <a:r>
                        <a:rPr lang="cs-CZ" sz="1000" u="none" strike="noStrike" baseline="0" dirty="0" smtClean="0">
                          <a:effectLst/>
                          <a:hlinkClick r:id="rId2"/>
                        </a:rPr>
                        <a:t> bdící očko, postup práce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646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Metodický pokyn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Určeno k výkladu do hodiny i k samostudiu </a:t>
                      </a:r>
                    </a:p>
                  </a:txBody>
                  <a:tcPr marL="67585" marR="67585" marT="33793" marB="33793" anchor="ctr"/>
                </a:tc>
              </a:tr>
              <a:tr h="269192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Pokud není uvedeno jinak, použitý materiál je z vlastních zdrojů autora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49" name="Picture 1" descr="mszes_z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86560"/>
            <a:ext cx="447675" cy="43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-7386"/>
            <a:ext cx="5976937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528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Vegetativní způsob rozmnožování</a:t>
            </a:r>
            <a:br>
              <a:rPr lang="cs-CZ" dirty="0" smtClean="0"/>
            </a:br>
            <a:r>
              <a:rPr lang="cs-CZ" dirty="0" smtClean="0"/>
              <a:t>nepřímý: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567136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OČKOVÁNÍ – </a:t>
            </a:r>
          </a:p>
          <a:p>
            <a:r>
              <a:rPr lang="cs-CZ" sz="4400" b="1" dirty="0" smtClean="0">
                <a:solidFill>
                  <a:srgbClr val="FF0000"/>
                </a:solidFill>
              </a:rPr>
              <a:t>POSTUP PRÁCE</a:t>
            </a:r>
          </a:p>
        </p:txBody>
      </p:sp>
    </p:spTree>
    <p:extLst>
      <p:ext uri="{BB962C8B-B14F-4D97-AF65-F5344CB8AC3E}">
        <p14:creationId xmlns:p14="http://schemas.microsoft.com/office/powerpoint/2010/main" val="3336154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507288" cy="6264696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Bezpečnost při práci s nářadím a ostrými předměty:</a:t>
            </a:r>
            <a:endParaRPr lang="cs-CZ" dirty="0" smtClean="0"/>
          </a:p>
          <a:p>
            <a:pPr lvl="0"/>
            <a:r>
              <a:rPr lang="cs-CZ" dirty="0" smtClean="0"/>
              <a:t>žák musí pracovat vždy na určeném místě podle pokynů učitele OV nebo instruktora a nevzdalovat se</a:t>
            </a:r>
          </a:p>
          <a:p>
            <a:pPr lvl="0"/>
            <a:r>
              <a:rPr lang="cs-CZ" dirty="0" smtClean="0"/>
              <a:t>nezačínat práci s ostrým nářadím bez pokynů</a:t>
            </a:r>
          </a:p>
          <a:p>
            <a:pPr lvl="0"/>
            <a:r>
              <a:rPr lang="cs-CZ" dirty="0" smtClean="0"/>
              <a:t>veškeré ostré nářadí  – po práci očistit, uložit </a:t>
            </a:r>
          </a:p>
          <a:p>
            <a:pPr marL="0" lvl="0" indent="0">
              <a:buNone/>
            </a:pPr>
            <a:r>
              <a:rPr lang="cs-CZ" dirty="0"/>
              <a:t> </a:t>
            </a:r>
            <a:r>
              <a:rPr lang="cs-CZ" dirty="0" smtClean="0"/>
              <a:t>   na určené místo a zabezpečit tak, aby nemohlo     náhodně dojít k úrazu</a:t>
            </a:r>
          </a:p>
          <a:p>
            <a:pPr lvl="0"/>
            <a:r>
              <a:rPr lang="cs-CZ" dirty="0" smtClean="0"/>
              <a:t>nutné je dodržování kázně</a:t>
            </a:r>
          </a:p>
          <a:p>
            <a:pPr lvl="0"/>
            <a:r>
              <a:rPr lang="cs-CZ" dirty="0" smtClean="0"/>
              <a:t>žák je povinen oznámit UOV závady a nedostatky, které by mohly ohrozit bezpečnost nebo zdraví při práci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8949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Vegetativní způsob rozmnožování</a:t>
            </a:r>
            <a:br>
              <a:rPr lang="cs-CZ" dirty="0" smtClean="0"/>
            </a:br>
            <a:r>
              <a:rPr lang="cs-CZ" dirty="0" smtClean="0"/>
              <a:t>nepřímý: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OČKOVÁNÍ</a:t>
            </a:r>
          </a:p>
          <a:p>
            <a:pPr marL="0" indent="0">
              <a:buNone/>
            </a:pPr>
            <a:r>
              <a:rPr lang="cs-CZ" dirty="0" smtClean="0"/>
              <a:t>Podle </a:t>
            </a:r>
            <a:r>
              <a:rPr lang="cs-CZ" b="1" dirty="0" smtClean="0"/>
              <a:t>techniky práce</a:t>
            </a:r>
            <a:r>
              <a:rPr lang="cs-CZ" dirty="0" smtClean="0"/>
              <a:t> dělíme očkování na klasické :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T- řez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- speciálním očkovacím nožem </a:t>
            </a:r>
          </a:p>
          <a:p>
            <a:pPr marL="0" indent="0">
              <a:buNone/>
            </a:pPr>
            <a:r>
              <a:rPr lang="cs-CZ" dirty="0" smtClean="0"/>
              <a:t>nařezáváme kůru podnože včetně lýka do tvaru písmene </a:t>
            </a:r>
            <a:r>
              <a:rPr lang="cs-CZ" b="1" dirty="0" smtClean="0"/>
              <a:t>T</a:t>
            </a:r>
            <a:r>
              <a:rPr lang="cs-CZ" dirty="0" smtClean="0"/>
              <a:t> a do vzniklé štěrbiny vsuneme očko </a:t>
            </a:r>
          </a:p>
          <a:p>
            <a:pPr marL="0" indent="0">
              <a:buNone/>
            </a:pPr>
            <a:r>
              <a:rPr lang="cs-CZ" dirty="0" smtClean="0"/>
              <a:t>se štítkem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2833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Vegetativní způsob rozmnožování</a:t>
            </a:r>
            <a:br>
              <a:rPr lang="cs-CZ" dirty="0" smtClean="0"/>
            </a:br>
            <a:r>
              <a:rPr lang="cs-CZ" dirty="0" smtClean="0"/>
              <a:t>nepřímý: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OČKOVÁNÍ</a:t>
            </a:r>
          </a:p>
          <a:p>
            <a:pPr marL="0" indent="0">
              <a:buNone/>
            </a:pPr>
            <a:r>
              <a:rPr lang="cs-CZ" dirty="0" smtClean="0"/>
              <a:t>           podle </a:t>
            </a:r>
            <a:r>
              <a:rPr lang="cs-CZ" b="1" dirty="0" smtClean="0"/>
              <a:t>techniky práce</a:t>
            </a:r>
            <a:r>
              <a:rPr lang="cs-CZ" dirty="0" smtClean="0"/>
              <a:t> –</a:t>
            </a:r>
          </a:p>
          <a:p>
            <a:pPr marL="0" indent="0">
              <a:buNone/>
            </a:pPr>
            <a:r>
              <a:rPr lang="cs-CZ" dirty="0" smtClean="0"/>
              <a:t>     </a:t>
            </a:r>
          </a:p>
          <a:p>
            <a:pPr marL="0" indent="0">
              <a:buNone/>
            </a:pPr>
            <a:r>
              <a:rPr lang="cs-CZ" dirty="0" smtClean="0"/>
              <a:t> tzv. </a:t>
            </a:r>
            <a:r>
              <a:rPr lang="cs-CZ" b="1" i="1" dirty="0" err="1" smtClean="0">
                <a:solidFill>
                  <a:srgbClr val="FF0000"/>
                </a:solidFill>
              </a:rPr>
              <a:t>Forketovo</a:t>
            </a:r>
            <a:r>
              <a:rPr lang="cs-CZ" b="1" i="1" dirty="0" smtClean="0">
                <a:solidFill>
                  <a:srgbClr val="FF0000"/>
                </a:solidFill>
              </a:rPr>
              <a:t> očkování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neboli </a:t>
            </a:r>
            <a:r>
              <a:rPr lang="cs-CZ" b="1" i="1" dirty="0" err="1" smtClean="0">
                <a:solidFill>
                  <a:srgbClr val="FF0000"/>
                </a:solidFill>
              </a:rPr>
              <a:t>chip-budding</a:t>
            </a:r>
            <a:r>
              <a:rPr lang="cs-CZ" dirty="0" smtClean="0"/>
              <a:t>, při němž uděláme na podnoži zářez až do dřeva a do něj vložíme seříznuté očko.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5946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Vegetativní způsob rozmnožování</a:t>
            </a:r>
            <a:br>
              <a:rPr lang="cs-CZ" dirty="0" smtClean="0"/>
            </a:br>
            <a:r>
              <a:rPr lang="cs-CZ" dirty="0" smtClean="0"/>
              <a:t>nepřímý: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OČKOVÁNÍ</a:t>
            </a:r>
          </a:p>
          <a:p>
            <a:r>
              <a:rPr lang="cs-CZ" dirty="0" smtClean="0"/>
              <a:t>Na spící očko očkujeme :</a:t>
            </a:r>
          </a:p>
          <a:p>
            <a:pPr marL="0" indent="0">
              <a:buNone/>
            </a:pPr>
            <a:r>
              <a:rPr lang="cs-CZ" b="1" dirty="0" smtClean="0"/>
              <a:t>           </a:t>
            </a:r>
            <a:r>
              <a:rPr lang="cs-CZ" sz="4000" b="1" dirty="0" smtClean="0"/>
              <a:t>višně, slivoně, meruňky, broskve</a:t>
            </a:r>
            <a:r>
              <a:rPr lang="cs-CZ" sz="4000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- vždy v období druhé mízy</a:t>
            </a:r>
          </a:p>
          <a:p>
            <a:pPr marL="0" indent="0">
              <a:buNone/>
            </a:pPr>
            <a:r>
              <a:rPr lang="cs-CZ" dirty="0" smtClean="0"/>
              <a:t>  - do výšky asi 15-20 cm od země – odrůdová </a:t>
            </a:r>
          </a:p>
          <a:p>
            <a:pPr marL="0" indent="0" algn="ctr">
              <a:buNone/>
            </a:pPr>
            <a:r>
              <a:rPr lang="cs-CZ" dirty="0" smtClean="0"/>
              <a:t>     část tvoří kmínek.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3612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Zopakování nejdůležitějších informací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8531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1)Do kterého způsobu rozmnožování patří očkování?</a:t>
            </a:r>
          </a:p>
          <a:p>
            <a:pPr marL="0" indent="0">
              <a:buNone/>
            </a:pPr>
            <a:r>
              <a:rPr lang="cs-CZ" dirty="0" smtClean="0"/>
              <a:t>                             do vegetativního nepřímého</a:t>
            </a:r>
          </a:p>
          <a:p>
            <a:pPr marL="0" indent="0">
              <a:buNone/>
            </a:pPr>
            <a:r>
              <a:rPr lang="cs-CZ" b="1" dirty="0" smtClean="0"/>
              <a:t>2) Jaká je podstata očkování</a:t>
            </a:r>
          </a:p>
          <a:p>
            <a:pPr marL="0" indent="0">
              <a:buNone/>
            </a:pPr>
            <a:r>
              <a:rPr lang="cs-CZ" dirty="0" smtClean="0"/>
              <a:t>                             přenášíme 1 očko  na podnož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3)  Kterou část dřeviny tvoří podnož a co ovlivňuje odrůda?</a:t>
            </a:r>
          </a:p>
          <a:p>
            <a:pPr marL="0" indent="0">
              <a:buNone/>
            </a:pPr>
            <a:r>
              <a:rPr lang="cs-CZ" dirty="0" smtClean="0"/>
              <a:t>Tvoří vždy kořenovou část, někdy kmínek.</a:t>
            </a:r>
          </a:p>
          <a:p>
            <a:pPr marL="0" indent="0">
              <a:buNone/>
            </a:pPr>
            <a:r>
              <a:rPr lang="cs-CZ" dirty="0" smtClean="0"/>
              <a:t>Odrůda ovlivňuje hospodářsky významné vlastnosti  -velikost, barvu, chuť a skladovatelnost plodu, odolnost proti chorobám, vzrůst a plodnost stromu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8537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Zopakování nejdůležitějších informací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4) Podle </a:t>
            </a:r>
            <a:r>
              <a:rPr lang="cs-CZ" b="1" dirty="0" smtClean="0">
                <a:solidFill>
                  <a:srgbClr val="FF0000"/>
                </a:solidFill>
              </a:rPr>
              <a:t>doby provedení práce </a:t>
            </a:r>
            <a:r>
              <a:rPr lang="cs-CZ" b="1" dirty="0" smtClean="0"/>
              <a:t>rozlišujeme očkování :</a:t>
            </a:r>
          </a:p>
          <a:p>
            <a:pPr marL="0" indent="0">
              <a:buNone/>
            </a:pPr>
            <a:r>
              <a:rPr lang="cs-CZ" sz="2400" dirty="0" smtClean="0"/>
              <a:t> na očko spící , na očko  bdící</a:t>
            </a:r>
          </a:p>
          <a:p>
            <a:pPr marL="0" indent="0">
              <a:buNone/>
            </a:pPr>
            <a:r>
              <a:rPr lang="cs-CZ" b="1" dirty="0" smtClean="0"/>
              <a:t>5) Jak dělíme očkování podle </a:t>
            </a:r>
            <a:r>
              <a:rPr lang="cs-CZ" b="1" dirty="0" smtClean="0">
                <a:solidFill>
                  <a:srgbClr val="FF0000"/>
                </a:solidFill>
              </a:rPr>
              <a:t>techniky práce </a:t>
            </a:r>
            <a:r>
              <a:rPr lang="cs-CZ" b="1" dirty="0" smtClean="0"/>
              <a:t>?</a:t>
            </a:r>
          </a:p>
          <a:p>
            <a:pPr marL="0" indent="0">
              <a:buNone/>
            </a:pPr>
            <a:r>
              <a:rPr lang="cs-CZ" sz="2400" dirty="0" smtClean="0"/>
              <a:t>klasické </a:t>
            </a:r>
            <a:r>
              <a:rPr lang="cs-CZ" sz="2400" b="1" dirty="0" smtClean="0"/>
              <a:t>T- řez</a:t>
            </a:r>
            <a:r>
              <a:rPr lang="cs-CZ" sz="2400" dirty="0" smtClean="0"/>
              <a:t>, a tzv. </a:t>
            </a:r>
            <a:r>
              <a:rPr lang="cs-CZ" sz="2400" b="1" dirty="0" err="1" smtClean="0"/>
              <a:t>Forketovo</a:t>
            </a:r>
            <a:r>
              <a:rPr lang="cs-CZ" sz="2400" b="1" dirty="0" smtClean="0"/>
              <a:t> očkování </a:t>
            </a:r>
            <a:r>
              <a:rPr lang="cs-CZ" sz="2400" dirty="0" smtClean="0"/>
              <a:t>neboli </a:t>
            </a:r>
            <a:r>
              <a:rPr lang="cs-CZ" sz="2400" b="1" dirty="0" err="1" smtClean="0"/>
              <a:t>chip-budding</a:t>
            </a:r>
            <a:endParaRPr lang="cs-CZ" sz="2400" b="1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287367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345</Words>
  <Application>Microsoft Office PowerPoint</Application>
  <PresentationFormat>Předvádění na obrazovce (4:3)</PresentationFormat>
  <Paragraphs>75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Vegetativní způsob rozmnožování nepřímý:</vt:lpstr>
      <vt:lpstr>Prezentace aplikace PowerPoint</vt:lpstr>
      <vt:lpstr>Vegetativní způsob rozmnožování nepřímý:</vt:lpstr>
      <vt:lpstr>Vegetativní způsob rozmnožování nepřímý:</vt:lpstr>
      <vt:lpstr>Vegetativní způsob rozmnožování nepřímý:</vt:lpstr>
      <vt:lpstr>Zopakování nejdůležitějších informací :</vt:lpstr>
      <vt:lpstr>Zopakování nejdůležitějších informací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Soňa Pělová</dc:creator>
  <cp:lastModifiedBy>Soňa Pělová</cp:lastModifiedBy>
  <cp:revision>5</cp:revision>
  <dcterms:created xsi:type="dcterms:W3CDTF">2012-08-24T10:17:06Z</dcterms:created>
  <dcterms:modified xsi:type="dcterms:W3CDTF">2013-04-21T02:41:46Z</dcterms:modified>
</cp:coreProperties>
</file>