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48" r:id="rId1"/>
  </p:sldMasterIdLst>
  <p:notesMasterIdLst>
    <p:notesMasterId r:id="rId31"/>
  </p:notesMasterIdLst>
  <p:sldIdLst>
    <p:sldId id="267" r:id="rId2"/>
    <p:sldId id="263" r:id="rId3"/>
    <p:sldId id="271" r:id="rId4"/>
    <p:sldId id="270" r:id="rId5"/>
    <p:sldId id="275" r:id="rId6"/>
    <p:sldId id="274" r:id="rId7"/>
    <p:sldId id="273" r:id="rId8"/>
    <p:sldId id="279" r:id="rId9"/>
    <p:sldId id="289" r:id="rId10"/>
    <p:sldId id="281" r:id="rId11"/>
    <p:sldId id="280" r:id="rId12"/>
    <p:sldId id="292" r:id="rId13"/>
    <p:sldId id="293" r:id="rId14"/>
    <p:sldId id="294" r:id="rId15"/>
    <p:sldId id="278" r:id="rId16"/>
    <p:sldId id="277" r:id="rId17"/>
    <p:sldId id="276" r:id="rId18"/>
    <p:sldId id="283" r:id="rId19"/>
    <p:sldId id="284" r:id="rId20"/>
    <p:sldId id="285" r:id="rId21"/>
    <p:sldId id="286" r:id="rId22"/>
    <p:sldId id="287" r:id="rId23"/>
    <p:sldId id="288" r:id="rId24"/>
    <p:sldId id="290" r:id="rId25"/>
    <p:sldId id="291" r:id="rId26"/>
    <p:sldId id="269" r:id="rId27"/>
    <p:sldId id="282" r:id="rId28"/>
    <p:sldId id="272" r:id="rId29"/>
    <p:sldId id="268" r:id="rId30"/>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7" d="100"/>
          <a:sy n="107" d="100"/>
        </p:scale>
        <p:origin x="-84" y="4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EA72F6-E3D0-4CAD-9066-7AC7C31D2513}" type="datetimeFigureOut">
              <a:rPr lang="cs-CZ" smtClean="0"/>
              <a:t>25.6.2013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AB706C-CE72-4111-BA4B-8B15AA10F2FE}" type="slidenum">
              <a:rPr lang="cs-CZ" smtClean="0"/>
              <a:t>‹#›</a:t>
            </a:fld>
            <a:endParaRPr lang="cs-CZ"/>
          </a:p>
        </p:txBody>
      </p:sp>
    </p:spTree>
    <p:extLst>
      <p:ext uri="{BB962C8B-B14F-4D97-AF65-F5344CB8AC3E}">
        <p14:creationId xmlns:p14="http://schemas.microsoft.com/office/powerpoint/2010/main" val="41043948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F6AB706C-CE72-4111-BA4B-8B15AA10F2FE}" type="slidenum">
              <a:rPr lang="cs-CZ" smtClean="0"/>
              <a:t>24</a:t>
            </a:fld>
            <a:endParaRPr lang="cs-CZ"/>
          </a:p>
        </p:txBody>
      </p:sp>
    </p:spTree>
    <p:extLst>
      <p:ext uri="{BB962C8B-B14F-4D97-AF65-F5344CB8AC3E}">
        <p14:creationId xmlns:p14="http://schemas.microsoft.com/office/powerpoint/2010/main" val="31230732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1ABEE89A-9886-403C-B21D-7EDA1601A55F}" type="datetimeFigureOut">
              <a:rPr lang="cs-CZ" smtClean="0"/>
              <a:pPr/>
              <a:t>25.6.2013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ED4FB3-AE61-4049-A4BA-9013305EC030}" type="slidenum">
              <a:rPr lang="cs-CZ" smtClean="0"/>
              <a:pPr/>
              <a:t>‹#›</a:t>
            </a:fld>
            <a:endParaRPr lang="cs-CZ"/>
          </a:p>
        </p:txBody>
      </p:sp>
    </p:spTree>
    <p:extLst>
      <p:ext uri="{BB962C8B-B14F-4D97-AF65-F5344CB8AC3E}">
        <p14:creationId xmlns:p14="http://schemas.microsoft.com/office/powerpoint/2010/main" val="102470296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ABEE89A-9886-403C-B21D-7EDA1601A55F}" type="datetimeFigureOut">
              <a:rPr lang="cs-CZ" smtClean="0"/>
              <a:pPr/>
              <a:t>25.6.2013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ED4FB3-AE61-4049-A4BA-9013305EC030}" type="slidenum">
              <a:rPr lang="cs-CZ" smtClean="0"/>
              <a:pPr/>
              <a:t>‹#›</a:t>
            </a:fld>
            <a:endParaRPr lang="cs-CZ"/>
          </a:p>
        </p:txBody>
      </p:sp>
    </p:spTree>
    <p:extLst>
      <p:ext uri="{BB962C8B-B14F-4D97-AF65-F5344CB8AC3E}">
        <p14:creationId xmlns:p14="http://schemas.microsoft.com/office/powerpoint/2010/main" val="3281178674"/>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1ABEE89A-9886-403C-B21D-7EDA1601A55F}" type="datetimeFigureOut">
              <a:rPr lang="cs-CZ" smtClean="0"/>
              <a:pPr/>
              <a:t>25.6.2013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ED4FB3-AE61-4049-A4BA-9013305EC030}" type="slidenum">
              <a:rPr lang="cs-CZ" smtClean="0"/>
              <a:pPr/>
              <a:t>‹#›</a:t>
            </a:fld>
            <a:endParaRPr lang="cs-CZ"/>
          </a:p>
        </p:txBody>
      </p:sp>
    </p:spTree>
    <p:extLst>
      <p:ext uri="{BB962C8B-B14F-4D97-AF65-F5344CB8AC3E}">
        <p14:creationId xmlns:p14="http://schemas.microsoft.com/office/powerpoint/2010/main" val="126470555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ABEE89A-9886-403C-B21D-7EDA1601A55F}" type="datetimeFigureOut">
              <a:rPr lang="cs-CZ" smtClean="0"/>
              <a:pPr/>
              <a:t>25.6.2013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ED4FB3-AE61-4049-A4BA-9013305EC030}" type="slidenum">
              <a:rPr lang="cs-CZ" smtClean="0"/>
              <a:pPr/>
              <a:t>‹#›</a:t>
            </a:fld>
            <a:endParaRPr lang="cs-CZ"/>
          </a:p>
        </p:txBody>
      </p:sp>
    </p:spTree>
    <p:extLst>
      <p:ext uri="{BB962C8B-B14F-4D97-AF65-F5344CB8AC3E}">
        <p14:creationId xmlns:p14="http://schemas.microsoft.com/office/powerpoint/2010/main" val="167392315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ABEE89A-9886-403C-B21D-7EDA1601A55F}" type="datetimeFigureOut">
              <a:rPr lang="cs-CZ" smtClean="0"/>
              <a:pPr/>
              <a:t>25.6.2013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2ED4FB3-AE61-4049-A4BA-9013305EC030}" type="slidenum">
              <a:rPr lang="cs-CZ" smtClean="0"/>
              <a:pPr/>
              <a:t>‹#›</a:t>
            </a:fld>
            <a:endParaRPr lang="cs-CZ"/>
          </a:p>
        </p:txBody>
      </p:sp>
    </p:spTree>
    <p:extLst>
      <p:ext uri="{BB962C8B-B14F-4D97-AF65-F5344CB8AC3E}">
        <p14:creationId xmlns:p14="http://schemas.microsoft.com/office/powerpoint/2010/main" val="2852534524"/>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1ABEE89A-9886-403C-B21D-7EDA1601A55F}" type="datetimeFigureOut">
              <a:rPr lang="cs-CZ" smtClean="0"/>
              <a:pPr/>
              <a:t>25.6.2013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2ED4FB3-AE61-4049-A4BA-9013305EC030}" type="slidenum">
              <a:rPr lang="cs-CZ" smtClean="0"/>
              <a:pPr/>
              <a:t>‹#›</a:t>
            </a:fld>
            <a:endParaRPr lang="cs-CZ"/>
          </a:p>
        </p:txBody>
      </p:sp>
    </p:spTree>
    <p:extLst>
      <p:ext uri="{BB962C8B-B14F-4D97-AF65-F5344CB8AC3E}">
        <p14:creationId xmlns:p14="http://schemas.microsoft.com/office/powerpoint/2010/main" val="355918201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ABEE89A-9886-403C-B21D-7EDA1601A55F}" type="datetimeFigureOut">
              <a:rPr lang="cs-CZ" smtClean="0"/>
              <a:pPr/>
              <a:t>25.6.2013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2ED4FB3-AE61-4049-A4BA-9013305EC030}" type="slidenum">
              <a:rPr lang="cs-CZ" smtClean="0"/>
              <a:pPr/>
              <a:t>‹#›</a:t>
            </a:fld>
            <a:endParaRPr lang="cs-CZ"/>
          </a:p>
        </p:txBody>
      </p:sp>
    </p:spTree>
    <p:extLst>
      <p:ext uri="{BB962C8B-B14F-4D97-AF65-F5344CB8AC3E}">
        <p14:creationId xmlns:p14="http://schemas.microsoft.com/office/powerpoint/2010/main" val="52916165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1ABEE89A-9886-403C-B21D-7EDA1601A55F}" type="datetimeFigureOut">
              <a:rPr lang="cs-CZ" smtClean="0"/>
              <a:pPr/>
              <a:t>25.6.2013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ED4FB3-AE61-4049-A4BA-9013305EC030}" type="slidenum">
              <a:rPr lang="cs-CZ" smtClean="0"/>
              <a:pPr/>
              <a:t>‹#›</a:t>
            </a:fld>
            <a:endParaRPr lang="cs-CZ"/>
          </a:p>
        </p:txBody>
      </p:sp>
    </p:spTree>
    <p:extLst>
      <p:ext uri="{BB962C8B-B14F-4D97-AF65-F5344CB8AC3E}">
        <p14:creationId xmlns:p14="http://schemas.microsoft.com/office/powerpoint/2010/main" val="763664244"/>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1ABEE89A-9886-403C-B21D-7EDA1601A55F}" type="datetimeFigureOut">
              <a:rPr lang="cs-CZ" smtClean="0"/>
              <a:pPr/>
              <a:t>25.6.2013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ED4FB3-AE61-4049-A4BA-9013305EC030}" type="slidenum">
              <a:rPr lang="cs-CZ" smtClean="0"/>
              <a:pPr/>
              <a:t>‹#›</a:t>
            </a:fld>
            <a:endParaRPr lang="cs-CZ"/>
          </a:p>
        </p:txBody>
      </p:sp>
    </p:spTree>
    <p:extLst>
      <p:ext uri="{BB962C8B-B14F-4D97-AF65-F5344CB8AC3E}">
        <p14:creationId xmlns:p14="http://schemas.microsoft.com/office/powerpoint/2010/main" val="856868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ABEE89A-9886-403C-B21D-7EDA1601A55F}" type="datetimeFigureOut">
              <a:rPr lang="cs-CZ" smtClean="0"/>
              <a:pPr/>
              <a:t>25.6.2013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ED4FB3-AE61-4049-A4BA-9013305EC030}" type="slidenum">
              <a:rPr lang="cs-CZ" smtClean="0"/>
              <a:pPr/>
              <a:t>‹#›</a:t>
            </a:fld>
            <a:endParaRPr lang="cs-CZ"/>
          </a:p>
        </p:txBody>
      </p:sp>
    </p:spTree>
    <p:extLst>
      <p:ext uri="{BB962C8B-B14F-4D97-AF65-F5344CB8AC3E}">
        <p14:creationId xmlns:p14="http://schemas.microsoft.com/office/powerpoint/2010/main" val="324745315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ABEE89A-9886-403C-B21D-7EDA1601A55F}" type="datetimeFigureOut">
              <a:rPr lang="cs-CZ" smtClean="0"/>
              <a:pPr/>
              <a:t>25.6.2013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ED4FB3-AE61-4049-A4BA-9013305EC030}" type="slidenum">
              <a:rPr lang="cs-CZ" smtClean="0"/>
              <a:pPr/>
              <a:t>‹#›</a:t>
            </a:fld>
            <a:endParaRPr lang="cs-CZ"/>
          </a:p>
        </p:txBody>
      </p:sp>
    </p:spTree>
    <p:extLst>
      <p:ext uri="{BB962C8B-B14F-4D97-AF65-F5344CB8AC3E}">
        <p14:creationId xmlns:p14="http://schemas.microsoft.com/office/powerpoint/2010/main" val="172741105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BEE89A-9886-403C-B21D-7EDA1601A55F}" type="datetimeFigureOut">
              <a:rPr lang="cs-CZ" smtClean="0"/>
              <a:pPr/>
              <a:t>25.6.2013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ED4FB3-AE61-4049-A4BA-9013305EC030}" type="slidenum">
              <a:rPr lang="cs-CZ" smtClean="0"/>
              <a:pPr/>
              <a:t>‹#›</a:t>
            </a:fld>
            <a:endParaRPr lang="cs-CZ"/>
          </a:p>
        </p:txBody>
      </p:sp>
    </p:spTree>
    <p:extLst>
      <p:ext uri="{BB962C8B-B14F-4D97-AF65-F5344CB8AC3E}">
        <p14:creationId xmlns:p14="http://schemas.microsoft.com/office/powerpoint/2010/main" val="11956193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www.hueber.de/sixcms/media.php/36/fasching.pdf"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www.hueber.de/sixcms/media.php/36/BarbaraNikolaus.pdf"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youtube.com/watch?v=2lhQ_hBT7lA" TargetMode="External"/><Relationship Id="rId2" Type="http://schemas.openxmlformats.org/officeDocument/2006/relationships/hyperlink" Target="http://www.youtube.com/watch?v=bXMM24n1yno" TargetMode="External"/><Relationship Id="rId1" Type="http://schemas.openxmlformats.org/officeDocument/2006/relationships/slideLayout" Target="../slideLayouts/slideLayout2.xml"/><Relationship Id="rId5" Type="http://schemas.openxmlformats.org/officeDocument/2006/relationships/hyperlink" Target="http://www.youtube.com/watch?v=6MajsSgDCBo" TargetMode="External"/><Relationship Id="rId4" Type="http://schemas.openxmlformats.org/officeDocument/2006/relationships/hyperlink" Target="http://www.youtube.com/watch?v=2bosouX_d8Y" TargetMode="Externa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http://de.wikipedia.org/wiki/Vatertag" TargetMode="External"/><Relationship Id="rId13" Type="http://schemas.openxmlformats.org/officeDocument/2006/relationships/hyperlink" Target="http://de.wikipedia.org/wiki/Oktoberfest" TargetMode="External"/><Relationship Id="rId3" Type="http://schemas.openxmlformats.org/officeDocument/2006/relationships/hyperlink" Target="http://de.wikipedia.org/wiki/Karneval,_Fastnacht_und_Fasching" TargetMode="External"/><Relationship Id="rId7" Type="http://schemas.openxmlformats.org/officeDocument/2006/relationships/hyperlink" Target="http://de.wikipedia.org/wiki/Muttertag" TargetMode="External"/><Relationship Id="rId12" Type="http://schemas.openxmlformats.org/officeDocument/2006/relationships/hyperlink" Target="http://www.hueber.de/sixcms/media.php/36/Heiligabend.pdf" TargetMode="External"/><Relationship Id="rId2" Type="http://schemas.openxmlformats.org/officeDocument/2006/relationships/hyperlink" Target="http://www.hueber.de/sixcms/media.php/36/fasching.pdf" TargetMode="External"/><Relationship Id="rId1" Type="http://schemas.openxmlformats.org/officeDocument/2006/relationships/slideLayout" Target="../slideLayouts/slideLayout2.xml"/><Relationship Id="rId6" Type="http://schemas.openxmlformats.org/officeDocument/2006/relationships/hyperlink" Target="http://de.wikipedia.org/wiki/Ostern" TargetMode="External"/><Relationship Id="rId11" Type="http://schemas.openxmlformats.org/officeDocument/2006/relationships/hyperlink" Target="http://www.hueber.de/sixcms/media.php/36/kalender.pdf" TargetMode="External"/><Relationship Id="rId5" Type="http://schemas.openxmlformats.org/officeDocument/2006/relationships/hyperlink" Target="http://www.hueber.de/sixcms/media.php/36/Ostern13.pdf" TargetMode="External"/><Relationship Id="rId10" Type="http://schemas.openxmlformats.org/officeDocument/2006/relationships/hyperlink" Target="http://de.wikipedia.org/wiki/Nikolaustag#Brauchtum" TargetMode="External"/><Relationship Id="rId4" Type="http://schemas.openxmlformats.org/officeDocument/2006/relationships/hyperlink" Target="http://www.hueber.de/sixcms/media.php/36/Vatertag.pdf" TargetMode="External"/><Relationship Id="rId9" Type="http://schemas.openxmlformats.org/officeDocument/2006/relationships/hyperlink" Target="http://www.hueber.de/sixcms/media.php/36/advent.pdf"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www.fotos.bilderblog.org/data/media/24/Ostereier.jpg" TargetMode="External"/><Relationship Id="rId13" Type="http://schemas.openxmlformats.org/officeDocument/2006/relationships/hyperlink" Target="http://www.vira.cz/admin/knihovna/images/163_920_import_velky.jpeg" TargetMode="External"/><Relationship Id="rId3" Type="http://schemas.openxmlformats.org/officeDocument/2006/relationships/hyperlink" Target="http://www.eyebooster.com/admin/upload/files/Fasching2.jpg" TargetMode="External"/><Relationship Id="rId7" Type="http://schemas.openxmlformats.org/officeDocument/2006/relationships/hyperlink" Target="http://ilcapoluogo.globalist.it/QFC/NewsExtra_111529.jpg" TargetMode="External"/><Relationship Id="rId12" Type="http://schemas.openxmlformats.org/officeDocument/2006/relationships/hyperlink" Target="http://us.123rf.com/400wm/400/400/dvarg/dvarg1108/dvarg110800019/10259588-weihnachtsbaum-und-geschenke-illustration-auf-weissem-hintergrund.jpg" TargetMode="External"/><Relationship Id="rId2" Type="http://schemas.openxmlformats.org/officeDocument/2006/relationships/hyperlink" Target="http://blog.top10berlin.de/wp-content/uploads/2011/02/karneval_by_lilo-kapp_pixelio.jpg" TargetMode="External"/><Relationship Id="rId1" Type="http://schemas.openxmlformats.org/officeDocument/2006/relationships/slideLayout" Target="../slideLayouts/slideLayout2.xml"/><Relationship Id="rId6" Type="http://schemas.openxmlformats.org/officeDocument/2006/relationships/hyperlink" Target="http://www.study-blog.de/gallery/2/osterhase-transp.gif" TargetMode="External"/><Relationship Id="rId11" Type="http://schemas.openxmlformats.org/officeDocument/2006/relationships/hyperlink" Target="http://www.uibk.ac.at/ipoint/news/images/2008/istock_weihnachten_08.jpg" TargetMode="External"/><Relationship Id="rId5" Type="http://schemas.openxmlformats.org/officeDocument/2006/relationships/hyperlink" Target="http://www.horoskopnamiru.cz/files/velikonoce-pomlazka.jpg" TargetMode="External"/><Relationship Id="rId10" Type="http://schemas.openxmlformats.org/officeDocument/2006/relationships/hyperlink" Target="http://im9.cz/iR/importprodukt-orig/94c/94c1c6196a2f2db8065535296de34ebd--mmf250x250.jpg" TargetMode="External"/><Relationship Id="rId4" Type="http://schemas.openxmlformats.org/officeDocument/2006/relationships/hyperlink" Target="http://www.liliputovani.cz/wp-content/uploads/2013/03/velikonoce_vajicka.jpg" TargetMode="External"/><Relationship Id="rId9" Type="http://schemas.openxmlformats.org/officeDocument/2006/relationships/hyperlink" Target="http://vanilkove-lusky.cz/obsah/mazanec_mandle.jpg"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upload.wikimedia.org/wikipedia/commons/5/5c/Frankfurt_Roemer_Weihnachtsmarkt_2004-11-28.JPG" TargetMode="External"/><Relationship Id="rId13" Type="http://schemas.openxmlformats.org/officeDocument/2006/relationships/hyperlink" Target="http://data6.blog.de/media/387/5616387_bcee6c3c29_m.gif" TargetMode="External"/><Relationship Id="rId3" Type="http://schemas.openxmlformats.org/officeDocument/2006/relationships/hyperlink" Target="http://www.traumportal.at/webdesigner_wien/media/weihnachten-adventkranz.jpg" TargetMode="External"/><Relationship Id="rId7" Type="http://schemas.openxmlformats.org/officeDocument/2006/relationships/hyperlink" Target="http://www.freizeitfreunde.de/system/files/images/devil2.jpg" TargetMode="External"/><Relationship Id="rId12" Type="http://schemas.openxmlformats.org/officeDocument/2006/relationships/hyperlink" Target="http://blog.osco-shop.de/wp-content/uploads/2013/05/muttertag-littel-miss-hopeblogspotcom.jpg" TargetMode="External"/><Relationship Id="rId17" Type="http://schemas.openxmlformats.org/officeDocument/2006/relationships/hyperlink" Target="http://images.gadmin.st.s3.amazonaws.com/n47741/images/uebersicht/sts6595-slide2-1-1.jpg" TargetMode="External"/><Relationship Id="rId2" Type="http://schemas.openxmlformats.org/officeDocument/2006/relationships/hyperlink" Target="http://3.bp.blogspot.com/-iSr6D8neS08/UNRCdyK1eEI/AAAAAAAANxs/E89jFfqWx7A/s1600/christkind.jpg" TargetMode="External"/><Relationship Id="rId16" Type="http://schemas.openxmlformats.org/officeDocument/2006/relationships/hyperlink" Target="http://img.geocaching.com/cache/e3482fbc-1dfc-4b1a-9cd0-169d57a806ff.jpg?rnd=0.4791658" TargetMode="External"/><Relationship Id="rId1" Type="http://schemas.openxmlformats.org/officeDocument/2006/relationships/slideLayout" Target="../slideLayouts/slideLayout2.xml"/><Relationship Id="rId6" Type="http://schemas.openxmlformats.org/officeDocument/2006/relationships/hyperlink" Target="http://twoboysonegirlandacrazymom.com/wp-content/uploads/2010/11/Nikolaus.jpg" TargetMode="External"/><Relationship Id="rId11" Type="http://schemas.openxmlformats.org/officeDocument/2006/relationships/hyperlink" Target="https://transnet.act.nato.int/WISE/ACTOfficer/Oktoberfes/Oktoberfes/image" TargetMode="External"/><Relationship Id="rId5" Type="http://schemas.openxmlformats.org/officeDocument/2006/relationships/hyperlink" Target="http://www.misslopez.se/wp-content/uploads/2011/11/christmas-2.jpg" TargetMode="External"/><Relationship Id="rId15" Type="http://schemas.openxmlformats.org/officeDocument/2006/relationships/hyperlink" Target="http://sarmatia.files.wordpress.com/2010/01/3-kings.jpg" TargetMode="External"/><Relationship Id="rId10" Type="http://schemas.openxmlformats.org/officeDocument/2006/relationships/hyperlink" Target="http://cdn.maedchen.de/bilder/muttertag-geschenktipps-ueberraschungen-fuer-deine-mama-557x313-403853.jpg" TargetMode="External"/><Relationship Id="rId4" Type="http://schemas.openxmlformats.org/officeDocument/2006/relationships/hyperlink" Target="http://www.weihnachtskind.de/gfx/vorlagen_fensterbilder_glocken_mit_schleife.png" TargetMode="External"/><Relationship Id="rId9" Type="http://schemas.openxmlformats.org/officeDocument/2006/relationships/hyperlink" Target="http://24.media.tumblr.com/tumblr_m47fikIJ9C1qab1rso1_500.png" TargetMode="External"/><Relationship Id="rId14" Type="http://schemas.openxmlformats.org/officeDocument/2006/relationships/hyperlink" Target="http://commons.wikimedia.org/wiki/File:Fasching-maske-7.jpg"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2282538545"/>
              </p:ext>
            </p:extLst>
          </p:nvPr>
        </p:nvGraphicFramePr>
        <p:xfrm>
          <a:off x="1368425" y="2924944"/>
          <a:ext cx="6405925" cy="3265234"/>
        </p:xfrm>
        <a:graphic>
          <a:graphicData uri="http://schemas.openxmlformats.org/drawingml/2006/table">
            <a:tbl>
              <a:tblPr firstRow="1" firstCol="1" bandRow="1"/>
              <a:tblGrid>
                <a:gridCol w="1202213"/>
                <a:gridCol w="114300"/>
                <a:gridCol w="5089412"/>
              </a:tblGrid>
              <a:tr h="312420">
                <a:tc>
                  <a:txBody>
                    <a:bodyPr/>
                    <a:lstStyle/>
                    <a:p>
                      <a:pPr algn="l">
                        <a:lnSpc>
                          <a:spcPct val="115000"/>
                        </a:lnSpc>
                        <a:spcAft>
                          <a:spcPts val="0"/>
                        </a:spcAft>
                      </a:pPr>
                      <a:r>
                        <a:rPr lang="cs-CZ" sz="1400" b="1" dirty="0">
                          <a:solidFill>
                            <a:srgbClr val="000000"/>
                          </a:solidFill>
                          <a:effectLst/>
                          <a:latin typeface="Calibri"/>
                          <a:ea typeface="Times New Roman"/>
                          <a:cs typeface="Times New Roman"/>
                        </a:rPr>
                        <a:t>Název školy:</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dirty="0">
                          <a:solidFill>
                            <a:srgbClr val="000000"/>
                          </a:solidFill>
                          <a:effectLst/>
                          <a:latin typeface="Calibri"/>
                          <a:ea typeface="Times New Roman"/>
                          <a:cs typeface="Times New Roman"/>
                        </a:rPr>
                        <a:t>Základní škola a Mateřská škola, Hradec Králové, Úprkova 1</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dirty="0">
                          <a:solidFill>
                            <a:srgbClr val="000000"/>
                          </a:solidFill>
                          <a:effectLst/>
                          <a:latin typeface="Calibri"/>
                          <a:ea typeface="Times New Roman"/>
                          <a:cs typeface="Times New Roman"/>
                        </a:rPr>
                        <a:t>Autor:</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dirty="0">
                          <a:solidFill>
                            <a:srgbClr val="000000"/>
                          </a:solidFill>
                          <a:effectLst/>
                          <a:latin typeface="Calibri"/>
                          <a:ea typeface="Times New Roman"/>
                          <a:cs typeface="Times New Roman"/>
                        </a:rPr>
                        <a:t>Mgr. </a:t>
                      </a:r>
                      <a:r>
                        <a:rPr lang="cs-CZ" sz="1400" dirty="0" err="1" smtClean="0">
                          <a:solidFill>
                            <a:srgbClr val="000000"/>
                          </a:solidFill>
                          <a:effectLst/>
                          <a:latin typeface="Calibri"/>
                          <a:ea typeface="Times New Roman"/>
                          <a:cs typeface="Times New Roman"/>
                        </a:rPr>
                        <a:t>Streckerová</a:t>
                      </a:r>
                      <a:r>
                        <a:rPr lang="cs-CZ" sz="1400" dirty="0" smtClean="0">
                          <a:solidFill>
                            <a:srgbClr val="000000"/>
                          </a:solidFill>
                          <a:effectLst/>
                          <a:latin typeface="Calibri"/>
                          <a:ea typeface="Times New Roman"/>
                          <a:cs typeface="Times New Roman"/>
                        </a:rPr>
                        <a:t> Monika</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a:solidFill>
                            <a:srgbClr val="000000"/>
                          </a:solidFill>
                          <a:effectLst/>
                          <a:latin typeface="Calibri"/>
                          <a:ea typeface="Times New Roman"/>
                          <a:cs typeface="Times New Roman"/>
                        </a:rPr>
                        <a:t>Název:</a:t>
                      </a:r>
                      <a:endParaRPr lang="cs-CZ" sz="110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dirty="0" smtClean="0">
                          <a:solidFill>
                            <a:srgbClr val="000000"/>
                          </a:solidFill>
                          <a:effectLst/>
                          <a:latin typeface="Calibri"/>
                          <a:ea typeface="Times New Roman"/>
                          <a:cs typeface="Times New Roman"/>
                        </a:rPr>
                        <a:t>VY_32_INOVACE_8AB_1_Feste-Brauche</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a:solidFill>
                            <a:srgbClr val="000000"/>
                          </a:solidFill>
                          <a:effectLst/>
                          <a:latin typeface="Calibri"/>
                          <a:ea typeface="Times New Roman"/>
                          <a:cs typeface="Times New Roman"/>
                        </a:rPr>
                        <a:t>Téma:</a:t>
                      </a:r>
                      <a:endParaRPr lang="cs-CZ" sz="110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dirty="0" smtClean="0">
                          <a:solidFill>
                            <a:srgbClr val="000000"/>
                          </a:solidFill>
                          <a:effectLst/>
                          <a:latin typeface="Calibri"/>
                          <a:ea typeface="Times New Roman"/>
                          <a:cs typeface="Times New Roman"/>
                        </a:rPr>
                        <a:t>8AB_VNJ.roč</a:t>
                      </a:r>
                      <a:r>
                        <a:rPr lang="cs-CZ" sz="1400" dirty="0">
                          <a:solidFill>
                            <a:srgbClr val="000000"/>
                          </a:solidFill>
                          <a:effectLst/>
                          <a:latin typeface="Calibri"/>
                          <a:ea typeface="Times New Roman"/>
                          <a:cs typeface="Times New Roman"/>
                        </a:rPr>
                        <a:t>.</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a:solidFill>
                            <a:srgbClr val="000000"/>
                          </a:solidFill>
                          <a:effectLst/>
                          <a:latin typeface="Calibri"/>
                          <a:ea typeface="Times New Roman"/>
                          <a:cs typeface="Times New Roman"/>
                        </a:rPr>
                        <a:t>Datum ověření:</a:t>
                      </a:r>
                      <a:endParaRPr lang="cs-CZ" sz="110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dirty="0">
                          <a:solidFill>
                            <a:srgbClr val="000000"/>
                          </a:solidFill>
                          <a:effectLst/>
                          <a:latin typeface="Calibri"/>
                          <a:ea typeface="Times New Roman"/>
                          <a:cs typeface="Times New Roman"/>
                        </a:rPr>
                        <a:t>VM ověřen dne </a:t>
                      </a:r>
                      <a:r>
                        <a:rPr lang="cs-CZ" sz="1400" dirty="0" smtClean="0">
                          <a:solidFill>
                            <a:srgbClr val="000000"/>
                          </a:solidFill>
                          <a:effectLst/>
                          <a:latin typeface="Calibri"/>
                          <a:ea typeface="Times New Roman"/>
                          <a:cs typeface="Times New Roman"/>
                        </a:rPr>
                        <a:t>8.5.</a:t>
                      </a:r>
                      <a:r>
                        <a:rPr lang="cs-CZ" sz="1400" baseline="0" dirty="0" smtClean="0">
                          <a:solidFill>
                            <a:srgbClr val="000000"/>
                          </a:solidFill>
                          <a:effectLst/>
                          <a:latin typeface="Calibri"/>
                          <a:ea typeface="Times New Roman"/>
                          <a:cs typeface="Times New Roman"/>
                        </a:rPr>
                        <a:t> 2013</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a:solidFill>
                            <a:srgbClr val="000000"/>
                          </a:solidFill>
                          <a:effectLst/>
                          <a:latin typeface="Calibri"/>
                          <a:ea typeface="Times New Roman"/>
                          <a:cs typeface="Times New Roman"/>
                        </a:rPr>
                        <a:t>Číslo projektu:</a:t>
                      </a:r>
                      <a:endParaRPr lang="cs-CZ" sz="110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dirty="0">
                          <a:solidFill>
                            <a:srgbClr val="000000"/>
                          </a:solidFill>
                          <a:effectLst/>
                          <a:latin typeface="Arial"/>
                          <a:ea typeface="Times New Roman"/>
                          <a:cs typeface="Times New Roman"/>
                        </a:rPr>
                        <a:t>CZ.1.07/1.4.00/21.3215 </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a:solidFill>
                            <a:srgbClr val="000000"/>
                          </a:solidFill>
                          <a:effectLst/>
                          <a:latin typeface="Calibri"/>
                          <a:ea typeface="Times New Roman"/>
                          <a:cs typeface="Times New Roman"/>
                        </a:rPr>
                        <a:t>Anotace:</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a:solidFill>
                            <a:srgbClr val="000000"/>
                          </a:solidFill>
                          <a:effectLst/>
                          <a:latin typeface="Calibri"/>
                          <a:ea typeface="Times New Roman"/>
                          <a:cs typeface="Times New Roman"/>
                        </a:rPr>
                        <a:t> </a:t>
                      </a:r>
                      <a:endParaRPr lang="cs-CZ" sz="110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Calibri" pitchFamily="34" charset="0"/>
                          <a:cs typeface="Times New Roman" pitchFamily="18" charset="0"/>
                        </a:rPr>
                        <a:t>DUM je určen k </a:t>
                      </a:r>
                      <a:r>
                        <a:rPr kumimoji="0" lang="cs-CZ" sz="14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výkladu </a:t>
                      </a:r>
                      <a:r>
                        <a:rPr kumimoji="0" lang="cs-CZ" sz="14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učiva. </a:t>
                      </a:r>
                      <a:r>
                        <a:rPr kumimoji="0" lang="cs-CZ" sz="14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DUM slouží jako podklad k výkladu, který je brán z učebnice: </a:t>
                      </a:r>
                      <a:r>
                        <a:rPr kumimoji="0" lang="cs-CZ" sz="1400" b="0" i="0" u="none" strike="noStrike" cap="none" normalizeH="0" baseline="0" dirty="0" err="1" smtClean="0">
                          <a:ln>
                            <a:noFill/>
                          </a:ln>
                          <a:solidFill>
                            <a:schemeClr val="tx1"/>
                          </a:solidFill>
                          <a:effectLst/>
                          <a:latin typeface="Calibri" pitchFamily="34" charset="0"/>
                          <a:ea typeface="Calibri" pitchFamily="34" charset="0"/>
                          <a:cs typeface="Calibri" pitchFamily="34" charset="0"/>
                        </a:rPr>
                        <a:t>Deutsch</a:t>
                      </a:r>
                      <a:r>
                        <a:rPr kumimoji="0" lang="cs-CZ" sz="14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 </a:t>
                      </a:r>
                      <a:r>
                        <a:rPr kumimoji="0" lang="cs-CZ" sz="1400" b="0" i="0" u="none" strike="noStrike" cap="none" normalizeH="0" baseline="0" dirty="0" err="1" smtClean="0">
                          <a:ln>
                            <a:noFill/>
                          </a:ln>
                          <a:solidFill>
                            <a:schemeClr val="tx1"/>
                          </a:solidFill>
                          <a:effectLst/>
                          <a:latin typeface="Calibri" pitchFamily="34" charset="0"/>
                          <a:ea typeface="Calibri" pitchFamily="34" charset="0"/>
                          <a:cs typeface="Calibri" pitchFamily="34" charset="0"/>
                        </a:rPr>
                        <a:t>mit</a:t>
                      </a:r>
                      <a:r>
                        <a:rPr kumimoji="0" lang="cs-CZ" sz="14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 Max; Němčina pro základní školy a víceletá gymnázia A1; nakl. Fraus 2006; ISBN 80-7238-531-3</a:t>
                      </a:r>
                    </a:p>
                    <a:p>
                      <a:pPr marL="0" marR="0" lvl="0" indent="0" algn="ctr" defTabSz="914400" rtl="0" eaLnBrk="1" fontAlgn="base" latinLnBrk="0" hangingPunct="1">
                        <a:lnSpc>
                          <a:spcPct val="115000"/>
                        </a:lnSpc>
                        <a:spcBef>
                          <a:spcPct val="0"/>
                        </a:spcBef>
                        <a:spcAft>
                          <a:spcPct val="0"/>
                        </a:spcAft>
                        <a:buClrTx/>
                        <a:buSzTx/>
                        <a:buFontTx/>
                        <a:buNone/>
                        <a:tabLst/>
                      </a:pPr>
                      <a:r>
                        <a:rPr kumimoji="0" lang="cs-CZ" sz="1400" b="0" i="0" u="none" strike="noStrike" cap="none" normalizeH="0" baseline="0" dirty="0" smtClean="0">
                          <a:ln>
                            <a:noFill/>
                          </a:ln>
                          <a:solidFill>
                            <a:schemeClr val="bg1"/>
                          </a:solidFill>
                          <a:effectLst/>
                          <a:latin typeface="Calibri" pitchFamily="34" charset="0"/>
                          <a:ea typeface="Calibri" pitchFamily="34" charset="0"/>
                          <a:cs typeface="Calibri" pitchFamily="34" charset="0"/>
                        </a:rPr>
                        <a:t> </a:t>
                      </a:r>
                      <a:r>
                        <a:rPr lang="cs-CZ" sz="1400"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p>
                      <a:pPr algn="ctr">
                        <a:lnSpc>
                          <a:spcPct val="115000"/>
                        </a:lnSpc>
                        <a:spcAft>
                          <a:spcPts val="0"/>
                        </a:spcAft>
                      </a:pPr>
                      <a:r>
                        <a:rPr lang="cs-CZ" sz="1400"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bl>
          </a:graphicData>
        </a:graphic>
      </p:graphicFrame>
      <p:pic>
        <p:nvPicPr>
          <p:cNvPr id="8194" name="Obrázek 0" descr="Popis: logo EU.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232668"/>
            <a:ext cx="7903033" cy="847725"/>
          </a:xfrm>
          <a:prstGeom prst="rect">
            <a:avLst/>
          </a:prstGeom>
          <a:noFill/>
          <a:extLst>
            <a:ext uri="{909E8E84-426E-40DD-AFC4-6F175D3DCCD1}">
              <a14:hiddenFill xmlns:a14="http://schemas.microsoft.com/office/drawing/2010/main">
                <a:solidFill>
                  <a:srgbClr val="FFFFFF"/>
                </a:solidFill>
              </a14:hiddenFill>
            </a:ext>
          </a:extLst>
        </p:spPr>
      </p:pic>
      <p:pic>
        <p:nvPicPr>
          <p:cNvPr id="8193" name="obrázek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58759" y="1909763"/>
            <a:ext cx="2152650" cy="7810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1368425" y="2224088"/>
            <a:ext cx="701999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cs-CZ"/>
          </a:p>
        </p:txBody>
      </p:sp>
      <p:sp>
        <p:nvSpPr>
          <p:cNvPr id="4" name="Rectangle 4"/>
          <p:cNvSpPr>
            <a:spLocks noChangeArrowheads="1"/>
          </p:cNvSpPr>
          <p:nvPr/>
        </p:nvSpPr>
        <p:spPr bwMode="auto">
          <a:xfrm>
            <a:off x="755576" y="1268760"/>
            <a:ext cx="7759017"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dirty="0" smtClean="0" bmk="OLE_LINK4">
                <a:ln>
                  <a:noFill/>
                </a:ln>
                <a:solidFill>
                  <a:schemeClr val="tx1"/>
                </a:solidFill>
                <a:effectLst/>
                <a:latin typeface="Times New Roman" pitchFamily="18" charset="0"/>
                <a:ea typeface="Calibri" pitchFamily="34" charset="0"/>
                <a:cs typeface="Times New Roman" pitchFamily="18" charset="0"/>
              </a:rPr>
              <a:t>Tento materi</a:t>
            </a:r>
            <a:r>
              <a:rPr kumimoji="0" lang="cs-CZ" sz="1400" b="0" i="0" u="none" strike="noStrike" cap="none" normalizeH="0" baseline="0" dirty="0" smtClean="0" bmk="OLE_LINK4">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bmk="OLE_LINK4">
                <a:ln>
                  <a:noFill/>
                </a:ln>
                <a:solidFill>
                  <a:schemeClr val="tx1"/>
                </a:solidFill>
                <a:effectLst/>
                <a:latin typeface="Times New Roman" pitchFamily="18" charset="0"/>
                <a:ea typeface="Calibri" pitchFamily="34" charset="0"/>
                <a:cs typeface="Times New Roman" pitchFamily="18" charset="0"/>
              </a:rPr>
              <a:t>l byl vytvořen </a:t>
            </a:r>
            <a:r>
              <a:rPr kumimoji="0" lang="cs-CZ" sz="1400" b="0" i="0" u="none" strike="noStrike" cap="none" normalizeH="0" baseline="0" dirty="0" smtClean="0" bmk="OLE_LINK4">
                <a:ln>
                  <a:noFill/>
                </a:ln>
                <a:solidFill>
                  <a:schemeClr val="tx1"/>
                </a:solidFill>
                <a:effectLst/>
                <a:latin typeface="Calibri"/>
                <a:ea typeface="Calibri" pitchFamily="34" charset="0"/>
                <a:cs typeface="Times New Roman" pitchFamily="18" charset="0"/>
              </a:rPr>
              <a:t> </a:t>
            </a:r>
            <a:r>
              <a:rPr kumimoji="0" lang="cs-CZ" sz="1400" b="0" i="0" u="none" strike="noStrike" cap="none" normalizeH="0" baseline="0" dirty="0" smtClean="0" bmk="OLE_LINK4">
                <a:ln>
                  <a:noFill/>
                </a:ln>
                <a:solidFill>
                  <a:schemeClr val="tx1"/>
                </a:solidFill>
                <a:effectLst/>
                <a:latin typeface="Times New Roman" pitchFamily="18" charset="0"/>
                <a:ea typeface="Calibri" pitchFamily="34" charset="0"/>
                <a:cs typeface="Times New Roman" pitchFamily="18" charset="0"/>
              </a:rPr>
              <a:t>r</a:t>
            </a:r>
            <a:r>
              <a:rPr kumimoji="0" lang="cs-CZ" sz="1400" b="0" i="0" u="none" strike="noStrike" cap="none" normalizeH="0" baseline="0" dirty="0" smtClean="0" bmk="OLE_LINK4">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bmk="OLE_LINK4">
                <a:ln>
                  <a:noFill/>
                </a:ln>
                <a:solidFill>
                  <a:schemeClr val="tx1"/>
                </a:solidFill>
                <a:effectLst/>
                <a:latin typeface="Times New Roman" pitchFamily="18" charset="0"/>
                <a:ea typeface="Calibri" pitchFamily="34" charset="0"/>
                <a:cs typeface="Times New Roman" pitchFamily="18" charset="0"/>
              </a:rPr>
              <a:t>mci projektu EU pen</a:t>
            </a:r>
            <a:r>
              <a:rPr kumimoji="0" lang="cs-CZ" sz="1400" b="0" i="0" u="none" strike="noStrike" cap="none" normalizeH="0" baseline="0" dirty="0" smtClean="0" bmk="OLE_LINK4">
                <a:ln>
                  <a:noFill/>
                </a:ln>
                <a:solidFill>
                  <a:schemeClr val="tx1"/>
                </a:solidFill>
                <a:effectLst/>
                <a:latin typeface="Calibri"/>
                <a:ea typeface="Calibri" pitchFamily="34" charset="0"/>
                <a:cs typeface="Times New Roman" pitchFamily="18" charset="0"/>
              </a:rPr>
              <a:t>í</a:t>
            </a:r>
            <a:r>
              <a:rPr kumimoji="0" lang="cs-CZ" sz="1400" b="0" i="0" u="none" strike="noStrike" cap="none" normalizeH="0" baseline="0" dirty="0" smtClean="0" bmk="OLE_LINK4">
                <a:ln>
                  <a:noFill/>
                </a:ln>
                <a:solidFill>
                  <a:schemeClr val="tx1"/>
                </a:solidFill>
                <a:effectLst/>
                <a:latin typeface="Times New Roman" pitchFamily="18" charset="0"/>
                <a:ea typeface="Calibri" pitchFamily="34" charset="0"/>
                <a:cs typeface="Times New Roman" pitchFamily="18" charset="0"/>
              </a:rPr>
              <a:t>ze </a:t>
            </a:r>
            <a:r>
              <a:rPr kumimoji="0" lang="cs-CZ" sz="1400" b="0" i="0" u="none" strike="noStrike" cap="none" normalizeH="0" baseline="0" dirty="0" smtClean="0" bmk="OLE_LINK4">
                <a:ln>
                  <a:noFill/>
                </a:ln>
                <a:solidFill>
                  <a:schemeClr val="tx1"/>
                </a:solidFill>
                <a:effectLst/>
                <a:latin typeface="Calibri"/>
                <a:ea typeface="Calibri" pitchFamily="34" charset="0"/>
                <a:cs typeface="Times New Roman" pitchFamily="18" charset="0"/>
              </a:rPr>
              <a:t>š</a:t>
            </a:r>
            <a:r>
              <a:rPr kumimoji="0" lang="cs-CZ" sz="1400" b="0" i="0" u="none" strike="noStrike" cap="none" normalizeH="0" baseline="0" dirty="0" smtClean="0" bmk="OLE_LINK4">
                <a:ln>
                  <a:noFill/>
                </a:ln>
                <a:solidFill>
                  <a:schemeClr val="tx1"/>
                </a:solidFill>
                <a:effectLst/>
                <a:latin typeface="Times New Roman" pitchFamily="18" charset="0"/>
                <a:ea typeface="Calibri" pitchFamily="34" charset="0"/>
                <a:cs typeface="Times New Roman" pitchFamily="18" charset="0"/>
              </a:rPr>
              <a:t>kol</a:t>
            </a:r>
            <a:r>
              <a:rPr kumimoji="0" lang="cs-CZ" sz="1400" b="0" i="0" u="none" strike="noStrike" cap="none" normalizeH="0" baseline="0" dirty="0" smtClean="0" bmk="OLE_LINK4">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bmk="OLE_LINK4">
                <a:ln>
                  <a:noFill/>
                </a:ln>
                <a:solidFill>
                  <a:schemeClr val="tx1"/>
                </a:solidFill>
                <a:effectLst/>
                <a:latin typeface="Times New Roman" pitchFamily="18" charset="0"/>
                <a:ea typeface="Calibri" pitchFamily="34" charset="0"/>
                <a:cs typeface="Times New Roman" pitchFamily="18" charset="0"/>
              </a:rPr>
              <a:t>m</a:t>
            </a:r>
            <a:endParaRPr kumimoji="0" lang="cs-CZ" sz="1100" b="0" i="0" u="none" strike="noStrike" cap="none" normalizeH="0" baseline="0" dirty="0" smtClean="0" bmk="OLE_LINK4">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cs-CZ" sz="1400" b="0" i="0" u="none" strike="noStrike" cap="none" normalizeH="0" baseline="0" dirty="0" smtClean="0" bmk="OLE_LINK4">
                <a:ln>
                  <a:noFill/>
                </a:ln>
                <a:solidFill>
                  <a:schemeClr val="tx1"/>
                </a:solidFill>
                <a:effectLst/>
                <a:latin typeface="Times New Roman" pitchFamily="18" charset="0"/>
                <a:ea typeface="Calibri" pitchFamily="34" charset="0"/>
                <a:cs typeface="Times New Roman" pitchFamily="18" charset="0"/>
              </a:rPr>
              <a:t>Operačn</a:t>
            </a:r>
            <a:r>
              <a:rPr kumimoji="0" lang="cs-CZ" sz="1400" b="0" i="0" u="none" strike="noStrike" cap="none" normalizeH="0" baseline="0" dirty="0" smtClean="0" bmk="OLE_LINK4">
                <a:ln>
                  <a:noFill/>
                </a:ln>
                <a:solidFill>
                  <a:schemeClr val="tx1"/>
                </a:solidFill>
                <a:effectLst/>
                <a:latin typeface="Calibri"/>
                <a:ea typeface="Calibri" pitchFamily="34" charset="0"/>
                <a:cs typeface="Times New Roman" pitchFamily="18" charset="0"/>
              </a:rPr>
              <a:t>í</a:t>
            </a:r>
            <a:r>
              <a:rPr kumimoji="0" lang="cs-CZ" sz="1400" b="0" i="0" u="none" strike="noStrike" cap="none" normalizeH="0" baseline="0" dirty="0" smtClean="0" bmk="OLE_LINK4">
                <a:ln>
                  <a:noFill/>
                </a:ln>
                <a:solidFill>
                  <a:schemeClr val="tx1"/>
                </a:solidFill>
                <a:effectLst/>
                <a:latin typeface="Times New Roman" pitchFamily="18" charset="0"/>
                <a:ea typeface="Calibri" pitchFamily="34" charset="0"/>
                <a:cs typeface="Times New Roman" pitchFamily="18" charset="0"/>
              </a:rPr>
              <a:t>ho programu Vzděl</a:t>
            </a:r>
            <a:r>
              <a:rPr kumimoji="0" lang="cs-CZ" sz="1400" b="0" i="0" u="none" strike="noStrike" cap="none" normalizeH="0" baseline="0" dirty="0" smtClean="0" bmk="OLE_LINK4">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bmk="OLE_LINK4">
                <a:ln>
                  <a:noFill/>
                </a:ln>
                <a:solidFill>
                  <a:schemeClr val="tx1"/>
                </a:solidFill>
                <a:effectLst/>
                <a:latin typeface="Times New Roman" pitchFamily="18" charset="0"/>
                <a:ea typeface="Calibri" pitchFamily="34" charset="0"/>
                <a:cs typeface="Times New Roman" pitchFamily="18" charset="0"/>
              </a:rPr>
              <a:t>v</a:t>
            </a:r>
            <a:r>
              <a:rPr kumimoji="0" lang="cs-CZ" sz="1400" b="0" i="0" u="none" strike="noStrike" cap="none" normalizeH="0" baseline="0" dirty="0" smtClean="0" bmk="OLE_LINK4">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bmk="OLE_LINK4">
                <a:ln>
                  <a:noFill/>
                </a:ln>
                <a:solidFill>
                  <a:schemeClr val="tx1"/>
                </a:solidFill>
                <a:effectLst/>
                <a:latin typeface="Times New Roman" pitchFamily="18" charset="0"/>
                <a:ea typeface="Calibri" pitchFamily="34" charset="0"/>
                <a:cs typeface="Times New Roman" pitchFamily="18" charset="0"/>
              </a:rPr>
              <a:t>n</a:t>
            </a:r>
            <a:r>
              <a:rPr kumimoji="0" lang="cs-CZ" sz="1400" b="0" i="0" u="none" strike="noStrike" cap="none" normalizeH="0" baseline="0" dirty="0" smtClean="0" bmk="OLE_LINK4">
                <a:ln>
                  <a:noFill/>
                </a:ln>
                <a:solidFill>
                  <a:schemeClr val="tx1"/>
                </a:solidFill>
                <a:effectLst/>
                <a:latin typeface="Calibri"/>
                <a:ea typeface="Calibri" pitchFamily="34" charset="0"/>
                <a:cs typeface="Times New Roman" pitchFamily="18" charset="0"/>
              </a:rPr>
              <a:t>í</a:t>
            </a:r>
            <a:r>
              <a:rPr kumimoji="0" lang="cs-CZ" sz="1400" b="0" i="0" u="none" strike="noStrike" cap="none" normalizeH="0" baseline="0" dirty="0" smtClean="0" bmk="OLE_LINK4">
                <a:ln>
                  <a:noFill/>
                </a:ln>
                <a:solidFill>
                  <a:schemeClr val="tx1"/>
                </a:solidFill>
                <a:effectLst/>
                <a:latin typeface="Times New Roman" pitchFamily="18" charset="0"/>
                <a:ea typeface="Calibri" pitchFamily="34" charset="0"/>
                <a:cs typeface="Times New Roman" pitchFamily="18" charset="0"/>
              </a:rPr>
              <a:t> pro konkurenceschopnost</a:t>
            </a:r>
            <a:endParaRPr kumimoji="0" lang="cs-CZ"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sz="1800" b="0" i="0" u="none" strike="noStrike" cap="none" normalizeH="0" baseline="0" dirty="0" smtClean="0">
              <a:ln>
                <a:noFill/>
              </a:ln>
              <a:solidFill>
                <a:schemeClr val="tx1"/>
              </a:solidFill>
              <a:effectLst/>
              <a:latin typeface="Arial" pitchFamily="34" charset="0"/>
            </a:endParaRPr>
          </a:p>
        </p:txBody>
      </p:sp>
      <p:sp>
        <p:nvSpPr>
          <p:cNvPr id="5" name="Rectangle 5"/>
          <p:cNvSpPr>
            <a:spLocks noChangeArrowheads="1"/>
          </p:cNvSpPr>
          <p:nvPr/>
        </p:nvSpPr>
        <p:spPr bwMode="auto">
          <a:xfrm>
            <a:off x="1368425" y="39862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sz="1800" b="0" i="0" u="none" strike="noStrike" cap="none" normalizeH="0" baseline="0" smtClean="0">
              <a:ln>
                <a:noFill/>
              </a:ln>
              <a:solidFill>
                <a:schemeClr val="tx1"/>
              </a:solidFill>
              <a:effectLst/>
              <a:latin typeface="Arial" pitchFamily="34" charset="0"/>
            </a:endParaRPr>
          </a:p>
        </p:txBody>
      </p:sp>
    </p:spTree>
    <p:extLst>
      <p:ext uri="{BB962C8B-B14F-4D97-AF65-F5344CB8AC3E}">
        <p14:creationId xmlns:p14="http://schemas.microsoft.com/office/powerpoint/2010/main" val="3774757117"/>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5000" r="-85000"/>
          </a:stretch>
        </a:blipFill>
        <a:effectLst/>
      </p:bgPr>
    </p:bg>
    <p:spTree>
      <p:nvGrpSpPr>
        <p:cNvPr id="1" name=""/>
        <p:cNvGrpSpPr/>
        <p:nvPr/>
      </p:nvGrpSpPr>
      <p:grpSpPr>
        <a:xfrm>
          <a:off x="0" y="0"/>
          <a:ext cx="0" cy="0"/>
          <a:chOff x="0" y="0"/>
          <a:chExt cx="0" cy="0"/>
        </a:xfrm>
      </p:grpSpPr>
      <p:sp>
        <p:nvSpPr>
          <p:cNvPr id="4" name="Obdélník 3"/>
          <p:cNvSpPr/>
          <p:nvPr/>
        </p:nvSpPr>
        <p:spPr>
          <a:xfrm>
            <a:off x="1979712" y="2492896"/>
            <a:ext cx="5184576" cy="792088"/>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p:cNvSpPr>
            <a:spLocks noGrp="1"/>
          </p:cNvSpPr>
          <p:nvPr>
            <p:ph type="ctrTitle"/>
          </p:nvPr>
        </p:nvSpPr>
        <p:spPr/>
        <p:txBody>
          <a:bodyPr/>
          <a:lstStyle/>
          <a:p>
            <a:r>
              <a:rPr lang="cs-CZ" b="1" dirty="0" smtClean="0"/>
              <a:t>FESTE UND BRÄUCHE</a:t>
            </a:r>
            <a:endParaRPr lang="cs-CZ" b="1" dirty="0"/>
          </a:p>
        </p:txBody>
      </p:sp>
      <p:sp>
        <p:nvSpPr>
          <p:cNvPr id="3" name="Podnadpis 2"/>
          <p:cNvSpPr>
            <a:spLocks noGrp="1"/>
          </p:cNvSpPr>
          <p:nvPr>
            <p:ph type="subTitle" idx="1"/>
          </p:nvPr>
        </p:nvSpPr>
        <p:spPr/>
        <p:txBody>
          <a:bodyPr/>
          <a:lstStyle/>
          <a:p>
            <a:endParaRPr lang="cs-CZ"/>
          </a:p>
        </p:txBody>
      </p:sp>
    </p:spTree>
    <p:extLst>
      <p:ext uri="{BB962C8B-B14F-4D97-AF65-F5344CB8AC3E}">
        <p14:creationId xmlns:p14="http://schemas.microsoft.com/office/powerpoint/2010/main" val="22832886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611560" y="476672"/>
            <a:ext cx="7920880" cy="5616624"/>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p:cNvSpPr>
            <a:spLocks noGrp="1"/>
          </p:cNvSpPr>
          <p:nvPr>
            <p:ph type="title"/>
          </p:nvPr>
        </p:nvSpPr>
        <p:spPr/>
        <p:txBody>
          <a:bodyPr/>
          <a:lstStyle/>
          <a:p>
            <a:r>
              <a:rPr lang="cs-CZ" b="1" i="1" dirty="0" err="1" smtClean="0"/>
              <a:t>Fasching</a:t>
            </a:r>
            <a:endParaRPr lang="cs-CZ" b="1" i="1" dirty="0"/>
          </a:p>
        </p:txBody>
      </p:sp>
      <p:sp>
        <p:nvSpPr>
          <p:cNvPr id="3" name="Zástupný symbol pro obsah 2"/>
          <p:cNvSpPr>
            <a:spLocks noGrp="1"/>
          </p:cNvSpPr>
          <p:nvPr>
            <p:ph idx="1"/>
          </p:nvPr>
        </p:nvSpPr>
        <p:spPr/>
        <p:txBody>
          <a:bodyPr>
            <a:normAutofit/>
          </a:bodyPr>
          <a:lstStyle/>
          <a:p>
            <a:pPr marL="0" indent="0" algn="ctr">
              <a:buNone/>
            </a:pPr>
            <a:r>
              <a:rPr lang="de-DE" dirty="0"/>
              <a:t>Zeit vor der sechswöchigen </a:t>
            </a:r>
            <a:r>
              <a:rPr lang="de-DE" dirty="0" smtClean="0"/>
              <a:t>Fastenzeit</a:t>
            </a:r>
            <a:r>
              <a:rPr lang="cs-CZ" dirty="0" smtClean="0"/>
              <a:t>.</a:t>
            </a:r>
            <a:endParaRPr lang="cs-CZ" dirty="0" smtClean="0"/>
          </a:p>
          <a:p>
            <a:pPr marL="0" indent="0" algn="ctr">
              <a:buNone/>
            </a:pPr>
            <a:r>
              <a:rPr lang="cs-CZ" dirty="0" smtClean="0"/>
              <a:t>D</a:t>
            </a:r>
            <a:r>
              <a:rPr lang="de-DE" dirty="0" err="1" smtClean="0"/>
              <a:t>ie</a:t>
            </a:r>
            <a:r>
              <a:rPr lang="de-DE" dirty="0" smtClean="0"/>
              <a:t> </a:t>
            </a:r>
            <a:r>
              <a:rPr lang="de-DE" dirty="0"/>
              <a:t>Fastenzeit beginnt </a:t>
            </a:r>
            <a:r>
              <a:rPr lang="de-DE" dirty="0" smtClean="0"/>
              <a:t>mit</a:t>
            </a:r>
            <a:r>
              <a:rPr lang="cs-CZ" dirty="0" smtClean="0"/>
              <a:t> </a:t>
            </a:r>
            <a:r>
              <a:rPr lang="de-DE" dirty="0" smtClean="0"/>
              <a:t>dem</a:t>
            </a:r>
            <a:r>
              <a:rPr lang="cs-CZ" dirty="0"/>
              <a:t> </a:t>
            </a:r>
            <a:r>
              <a:rPr lang="de-DE" dirty="0" smtClean="0"/>
              <a:t>Aschermittwoch</a:t>
            </a:r>
            <a:r>
              <a:rPr lang="de-DE" dirty="0"/>
              <a:t> und gilt im Christentum der Vorbereitung </a:t>
            </a:r>
            <a:r>
              <a:rPr lang="de-DE" dirty="0" smtClean="0"/>
              <a:t>auf </a:t>
            </a:r>
            <a:r>
              <a:rPr lang="de-DE" dirty="0"/>
              <a:t>das Osterfest</a:t>
            </a:r>
            <a:r>
              <a:rPr lang="de-DE" dirty="0" smtClean="0"/>
              <a:t>.</a:t>
            </a:r>
            <a:endParaRPr lang="cs-CZ" dirty="0" smtClean="0"/>
          </a:p>
          <a:p>
            <a:pPr marL="0" indent="0" algn="ctr">
              <a:buNone/>
            </a:pPr>
            <a:r>
              <a:rPr lang="de-DE" dirty="0"/>
              <a:t>Karnevalsumzüge, Masken, Musik und das Verkleiden spielen eine </a:t>
            </a:r>
            <a:r>
              <a:rPr lang="de-DE" dirty="0" smtClean="0"/>
              <a:t>Rolle</a:t>
            </a:r>
            <a:r>
              <a:rPr lang="cs-CZ" dirty="0" smtClean="0"/>
              <a:t>.</a:t>
            </a:r>
            <a:endParaRPr lang="cs-CZ" dirty="0" smtClean="0"/>
          </a:p>
          <a:p>
            <a:pPr marL="0" indent="0" algn="ctr">
              <a:buNone/>
            </a:pPr>
            <a:endParaRPr lang="cs-CZ" dirty="0"/>
          </a:p>
          <a:p>
            <a:pPr marL="0" indent="0" algn="ctr">
              <a:buNone/>
            </a:pPr>
            <a:r>
              <a:rPr lang="cs-CZ" sz="1800" dirty="0">
                <a:hlinkClick r:id="rId2"/>
              </a:rPr>
              <a:t>http://www.hueber.de/sixcms/media.php/36/fasching.pdf</a:t>
            </a:r>
            <a:endParaRPr lang="cs-CZ" sz="1800" dirty="0"/>
          </a:p>
        </p:txBody>
      </p:sp>
    </p:spTree>
    <p:extLst>
      <p:ext uri="{BB962C8B-B14F-4D97-AF65-F5344CB8AC3E}">
        <p14:creationId xmlns:p14="http://schemas.microsoft.com/office/powerpoint/2010/main" val="346406960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5" name="Obráze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4584" y="-99393"/>
            <a:ext cx="6912768" cy="6076731"/>
          </a:xfrm>
          <a:prstGeom prst="rect">
            <a:avLst/>
          </a:prstGeom>
        </p:spPr>
      </p:pic>
      <p:pic>
        <p:nvPicPr>
          <p:cNvPr id="4" name="Zástupný symbol pro obsah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046096" y="2327845"/>
            <a:ext cx="3097904" cy="4525963"/>
          </a:xfrm>
        </p:spPr>
      </p:pic>
    </p:spTree>
    <p:extLst>
      <p:ext uri="{BB962C8B-B14F-4D97-AF65-F5344CB8AC3E}">
        <p14:creationId xmlns:p14="http://schemas.microsoft.com/office/powerpoint/2010/main" val="325104904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Obdélník 3"/>
          <p:cNvSpPr/>
          <p:nvPr/>
        </p:nvSpPr>
        <p:spPr>
          <a:xfrm>
            <a:off x="611560" y="476672"/>
            <a:ext cx="7920880" cy="2952328"/>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p:cNvSpPr>
            <a:spLocks noGrp="1"/>
          </p:cNvSpPr>
          <p:nvPr>
            <p:ph type="title"/>
          </p:nvPr>
        </p:nvSpPr>
        <p:spPr/>
        <p:txBody>
          <a:bodyPr/>
          <a:lstStyle/>
          <a:p>
            <a:r>
              <a:rPr lang="cs-CZ" b="1" dirty="0" err="1" smtClean="0"/>
              <a:t>Ostern</a:t>
            </a:r>
            <a:endParaRPr lang="cs-CZ" b="1" dirty="0"/>
          </a:p>
        </p:txBody>
      </p:sp>
      <p:sp>
        <p:nvSpPr>
          <p:cNvPr id="3" name="Zástupný symbol pro obsah 2"/>
          <p:cNvSpPr>
            <a:spLocks noGrp="1"/>
          </p:cNvSpPr>
          <p:nvPr>
            <p:ph idx="1"/>
          </p:nvPr>
        </p:nvSpPr>
        <p:spPr/>
        <p:txBody>
          <a:bodyPr/>
          <a:lstStyle/>
          <a:p>
            <a:pPr marL="0" indent="0" algn="ctr">
              <a:buNone/>
            </a:pPr>
            <a:endParaRPr lang="cs-CZ" dirty="0" smtClean="0"/>
          </a:p>
          <a:p>
            <a:pPr marL="0" indent="0" algn="ctr">
              <a:buNone/>
            </a:pPr>
            <a:r>
              <a:rPr lang="de-DE" dirty="0" smtClean="0"/>
              <a:t>Zu Ostern gehören bunte Eier, Kuchen - und natürlich der Osterhase.</a:t>
            </a:r>
            <a:endParaRPr lang="cs-CZ" dirty="0"/>
          </a:p>
        </p:txBody>
      </p:sp>
    </p:spTree>
    <p:extLst>
      <p:ext uri="{BB962C8B-B14F-4D97-AF65-F5344CB8AC3E}">
        <p14:creationId xmlns:p14="http://schemas.microsoft.com/office/powerpoint/2010/main" val="189832878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4" name="Obdélník 3"/>
          <p:cNvSpPr/>
          <p:nvPr/>
        </p:nvSpPr>
        <p:spPr>
          <a:xfrm>
            <a:off x="611560" y="1340768"/>
            <a:ext cx="7920880" cy="4752528"/>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Zástupný symbol pro obsah 2"/>
          <p:cNvSpPr>
            <a:spLocks noGrp="1"/>
          </p:cNvSpPr>
          <p:nvPr>
            <p:ph idx="1"/>
          </p:nvPr>
        </p:nvSpPr>
        <p:spPr/>
        <p:txBody>
          <a:bodyPr>
            <a:normAutofit fontScale="92500" lnSpcReduction="20000"/>
          </a:bodyPr>
          <a:lstStyle/>
          <a:p>
            <a:r>
              <a:rPr lang="cs-CZ" dirty="0" smtClean="0"/>
              <a:t>I</a:t>
            </a:r>
            <a:r>
              <a:rPr lang="de-DE" dirty="0" smtClean="0"/>
              <a:t>n </a:t>
            </a:r>
            <a:r>
              <a:rPr lang="de-DE" dirty="0"/>
              <a:t>deutschsprachigen Ländern und den Niederlanden suchen die Kinder bunt bemalte versteckte Hühnereier und Süßigkeiten, die vom „Osterhasen“ versteckt wurden. Es gibt auch den Brauch, Zweige in Vasen oder auf Bäumen im Garten mit bunt bemalten Ostereiern zu schmücken. Als Ostergebäck gibt es einen Kuchen in Hasen- oder </a:t>
            </a:r>
            <a:r>
              <a:rPr lang="de-DE" dirty="0" err="1"/>
              <a:t>Lammform</a:t>
            </a:r>
            <a:r>
              <a:rPr lang="de-DE" dirty="0"/>
              <a:t>. Bräuche zum Osterei sind das </a:t>
            </a:r>
            <a:r>
              <a:rPr lang="de-DE" dirty="0" err="1"/>
              <a:t>Ostereiertitschen</a:t>
            </a:r>
            <a:r>
              <a:rPr lang="de-DE" dirty="0" smtClean="0"/>
              <a:t>,</a:t>
            </a:r>
            <a:r>
              <a:rPr lang="cs-CZ" dirty="0" smtClean="0"/>
              <a:t> </a:t>
            </a:r>
            <a:r>
              <a:rPr lang="de-DE" dirty="0" smtClean="0"/>
              <a:t>Ostereierschieben</a:t>
            </a:r>
            <a:r>
              <a:rPr lang="de-DE" dirty="0"/>
              <a:t>, Ostereierwerfen und Eierschibbeln.</a:t>
            </a:r>
            <a:endParaRPr lang="cs-CZ" dirty="0"/>
          </a:p>
        </p:txBody>
      </p:sp>
    </p:spTree>
    <p:extLst>
      <p:ext uri="{BB962C8B-B14F-4D97-AF65-F5344CB8AC3E}">
        <p14:creationId xmlns:p14="http://schemas.microsoft.com/office/powerpoint/2010/main" val="292972055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délník 19"/>
          <p:cNvSpPr/>
          <p:nvPr/>
        </p:nvSpPr>
        <p:spPr>
          <a:xfrm>
            <a:off x="323528" y="548680"/>
            <a:ext cx="8424936" cy="5544616"/>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p:cNvSpPr>
            <a:spLocks noGrp="1"/>
          </p:cNvSpPr>
          <p:nvPr>
            <p:ph type="title"/>
          </p:nvPr>
        </p:nvSpPr>
        <p:spPr/>
        <p:txBody>
          <a:bodyPr>
            <a:normAutofit/>
          </a:bodyPr>
          <a:lstStyle/>
          <a:p>
            <a:r>
              <a:rPr lang="cs-CZ" sz="3200" i="1" dirty="0" err="1" smtClean="0"/>
              <a:t>Karwoche</a:t>
            </a:r>
            <a:endParaRPr lang="cs-CZ" sz="3200" i="1" dirty="0"/>
          </a:p>
        </p:txBody>
      </p:sp>
      <p:sp>
        <p:nvSpPr>
          <p:cNvPr id="3" name="Zástupný symbol pro obsah 2"/>
          <p:cNvSpPr>
            <a:spLocks noGrp="1"/>
          </p:cNvSpPr>
          <p:nvPr>
            <p:ph idx="1"/>
          </p:nvPr>
        </p:nvSpPr>
        <p:spPr/>
        <p:txBody>
          <a:bodyPr>
            <a:normAutofit lnSpcReduction="10000"/>
          </a:bodyPr>
          <a:lstStyle/>
          <a:p>
            <a:pPr marL="0" indent="0">
              <a:buNone/>
            </a:pPr>
            <a:r>
              <a:rPr lang="cs-CZ" dirty="0" err="1" smtClean="0"/>
              <a:t>Palmsonntag</a:t>
            </a:r>
            <a:r>
              <a:rPr lang="cs-CZ" dirty="0" smtClean="0"/>
              <a:t>                        </a:t>
            </a:r>
            <a:r>
              <a:rPr lang="cs-CZ" dirty="0" err="1" smtClean="0"/>
              <a:t>Karmontag</a:t>
            </a:r>
            <a:endParaRPr lang="cs-CZ" dirty="0" smtClean="0"/>
          </a:p>
          <a:p>
            <a:pPr marL="0" indent="0">
              <a:buNone/>
            </a:pPr>
            <a:r>
              <a:rPr lang="cs-CZ" dirty="0"/>
              <a:t> </a:t>
            </a:r>
            <a:r>
              <a:rPr lang="cs-CZ" dirty="0" smtClean="0"/>
              <a:t>            </a:t>
            </a:r>
          </a:p>
          <a:p>
            <a:pPr marL="0" indent="0" algn="r">
              <a:buNone/>
            </a:pPr>
            <a:r>
              <a:rPr lang="cs-CZ" dirty="0"/>
              <a:t> </a:t>
            </a:r>
            <a:r>
              <a:rPr lang="cs-CZ" dirty="0" smtClean="0"/>
              <a:t>                   </a:t>
            </a:r>
            <a:r>
              <a:rPr lang="cs-CZ" dirty="0" err="1" smtClean="0"/>
              <a:t>Blaudienstag</a:t>
            </a:r>
            <a:endParaRPr lang="cs-CZ" dirty="0" smtClean="0"/>
          </a:p>
          <a:p>
            <a:pPr marL="0" indent="0">
              <a:buNone/>
            </a:pPr>
            <a:r>
              <a:rPr lang="cs-CZ" dirty="0"/>
              <a:t> </a:t>
            </a:r>
            <a:r>
              <a:rPr lang="cs-CZ" dirty="0" smtClean="0"/>
              <a:t>           </a:t>
            </a:r>
            <a:r>
              <a:rPr lang="cs-CZ" dirty="0" err="1" smtClean="0"/>
              <a:t>Aschermittwoch</a:t>
            </a:r>
            <a:endParaRPr lang="cs-CZ" dirty="0" smtClean="0"/>
          </a:p>
          <a:p>
            <a:pPr marL="0" indent="0" algn="r">
              <a:buNone/>
            </a:pPr>
            <a:r>
              <a:rPr lang="cs-CZ" dirty="0"/>
              <a:t> </a:t>
            </a:r>
            <a:r>
              <a:rPr lang="cs-CZ" dirty="0" smtClean="0"/>
              <a:t>                                         </a:t>
            </a:r>
            <a:r>
              <a:rPr lang="cs-CZ" dirty="0" err="1" smtClean="0"/>
              <a:t>Gründonnerstag</a:t>
            </a:r>
            <a:endParaRPr lang="cs-CZ" dirty="0" smtClean="0"/>
          </a:p>
          <a:p>
            <a:pPr marL="0" indent="0">
              <a:buNone/>
            </a:pPr>
            <a:r>
              <a:rPr lang="cs-CZ" dirty="0" err="1" smtClean="0"/>
              <a:t>Karfreitag</a:t>
            </a:r>
            <a:r>
              <a:rPr lang="cs-CZ" dirty="0" smtClean="0"/>
              <a:t>                          </a:t>
            </a:r>
            <a:r>
              <a:rPr lang="cs-CZ" dirty="0" err="1" smtClean="0"/>
              <a:t>Karsamstag</a:t>
            </a:r>
            <a:endParaRPr lang="cs-CZ" dirty="0" smtClean="0"/>
          </a:p>
          <a:p>
            <a:pPr marL="0" indent="0">
              <a:buNone/>
            </a:pPr>
            <a:r>
              <a:rPr lang="cs-CZ" dirty="0" err="1" smtClean="0"/>
              <a:t>Ostersonntag</a:t>
            </a:r>
            <a:endParaRPr lang="cs-CZ" dirty="0" smtClean="0"/>
          </a:p>
          <a:p>
            <a:pPr marL="0" indent="0">
              <a:buNone/>
            </a:pPr>
            <a:r>
              <a:rPr lang="cs-CZ" dirty="0"/>
              <a:t> </a:t>
            </a:r>
            <a:r>
              <a:rPr lang="cs-CZ" dirty="0" smtClean="0"/>
              <a:t>                                              </a:t>
            </a:r>
            <a:r>
              <a:rPr lang="cs-CZ" dirty="0" err="1" smtClean="0"/>
              <a:t>Ostermontag</a:t>
            </a:r>
            <a:r>
              <a:rPr lang="cs-CZ" dirty="0" smtClean="0"/>
              <a:t>               </a:t>
            </a:r>
            <a:endParaRPr lang="cs-CZ" dirty="0"/>
          </a:p>
        </p:txBody>
      </p:sp>
      <p:cxnSp>
        <p:nvCxnSpPr>
          <p:cNvPr id="5" name="Přímá spojnice se šipkou 4"/>
          <p:cNvCxnSpPr/>
          <p:nvPr/>
        </p:nvCxnSpPr>
        <p:spPr>
          <a:xfrm>
            <a:off x="2987824" y="1844824"/>
            <a:ext cx="1728192"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7" name="Přímá spojnice se šipkou 6"/>
          <p:cNvCxnSpPr/>
          <p:nvPr/>
        </p:nvCxnSpPr>
        <p:spPr>
          <a:xfrm>
            <a:off x="6444208" y="2132856"/>
            <a:ext cx="576064" cy="57606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9" name="Přímá spojnice se šipkou 8"/>
          <p:cNvCxnSpPr/>
          <p:nvPr/>
        </p:nvCxnSpPr>
        <p:spPr>
          <a:xfrm flipH="1">
            <a:off x="4572000" y="2924944"/>
            <a:ext cx="1872208" cy="504056"/>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1" name="Přímá spojnice se šipkou 10"/>
          <p:cNvCxnSpPr/>
          <p:nvPr/>
        </p:nvCxnSpPr>
        <p:spPr>
          <a:xfrm>
            <a:off x="4716016" y="3573016"/>
            <a:ext cx="1080120" cy="28803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3" name="Přímá spojnice se šipkou 12"/>
          <p:cNvCxnSpPr/>
          <p:nvPr/>
        </p:nvCxnSpPr>
        <p:spPr>
          <a:xfrm flipH="1">
            <a:off x="2339752" y="4005064"/>
            <a:ext cx="3456384" cy="43204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5" name="Přímá spojnice se šipkou 14"/>
          <p:cNvCxnSpPr/>
          <p:nvPr/>
        </p:nvCxnSpPr>
        <p:spPr>
          <a:xfrm>
            <a:off x="2339752" y="4581128"/>
            <a:ext cx="2016224"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7" name="Přímá spojnice se šipkou 16"/>
          <p:cNvCxnSpPr/>
          <p:nvPr/>
        </p:nvCxnSpPr>
        <p:spPr>
          <a:xfrm flipH="1">
            <a:off x="2915816" y="4725144"/>
            <a:ext cx="1584176" cy="36004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9" name="Přímá spojnice 18"/>
          <p:cNvCxnSpPr/>
          <p:nvPr/>
        </p:nvCxnSpPr>
        <p:spPr>
          <a:xfrm>
            <a:off x="2987824" y="5301208"/>
            <a:ext cx="1584176" cy="288032"/>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79888236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4" name="Obdélník 3"/>
          <p:cNvSpPr/>
          <p:nvPr/>
        </p:nvSpPr>
        <p:spPr>
          <a:xfrm>
            <a:off x="323528" y="476672"/>
            <a:ext cx="3168352" cy="5616624"/>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Zástupný symbol pro obsah 2"/>
          <p:cNvSpPr>
            <a:spLocks noGrp="1"/>
          </p:cNvSpPr>
          <p:nvPr>
            <p:ph idx="1"/>
          </p:nvPr>
        </p:nvSpPr>
        <p:spPr>
          <a:xfrm>
            <a:off x="457200" y="332656"/>
            <a:ext cx="8229600" cy="5793507"/>
          </a:xfrm>
        </p:spPr>
        <p:txBody>
          <a:bodyPr>
            <a:normAutofit fontScale="92500" lnSpcReduction="10000"/>
          </a:bodyPr>
          <a:lstStyle/>
          <a:p>
            <a:pPr marL="0" indent="0">
              <a:lnSpc>
                <a:spcPct val="200000"/>
              </a:lnSpc>
              <a:buNone/>
            </a:pPr>
            <a:r>
              <a:rPr lang="cs-CZ" b="1" dirty="0" err="1" smtClean="0"/>
              <a:t>Osterhase</a:t>
            </a:r>
            <a:endParaRPr lang="cs-CZ" b="1" dirty="0" smtClean="0"/>
          </a:p>
          <a:p>
            <a:pPr marL="0" indent="0">
              <a:lnSpc>
                <a:spcPct val="200000"/>
              </a:lnSpc>
              <a:buNone/>
            </a:pPr>
            <a:r>
              <a:rPr lang="cs-CZ" b="1" dirty="0" err="1" smtClean="0"/>
              <a:t>Osterrute</a:t>
            </a:r>
            <a:endParaRPr lang="cs-CZ" b="1" dirty="0" smtClean="0"/>
          </a:p>
          <a:p>
            <a:pPr marL="0" indent="0">
              <a:lnSpc>
                <a:spcPct val="200000"/>
              </a:lnSpc>
              <a:buNone/>
            </a:pPr>
            <a:r>
              <a:rPr lang="cs-CZ" b="1" dirty="0" err="1" smtClean="0"/>
              <a:t>Ostereier</a:t>
            </a:r>
            <a:endParaRPr lang="cs-CZ" b="1" dirty="0" smtClean="0"/>
          </a:p>
          <a:p>
            <a:pPr marL="0" indent="0">
              <a:lnSpc>
                <a:spcPct val="200000"/>
              </a:lnSpc>
              <a:buNone/>
            </a:pPr>
            <a:r>
              <a:rPr lang="cs-CZ" b="1" dirty="0" err="1" smtClean="0"/>
              <a:t>Osterlämmchen</a:t>
            </a:r>
            <a:endParaRPr lang="cs-CZ" b="1" dirty="0" smtClean="0"/>
          </a:p>
          <a:p>
            <a:pPr marL="0" indent="0">
              <a:lnSpc>
                <a:spcPct val="200000"/>
              </a:lnSpc>
              <a:buNone/>
            </a:pPr>
            <a:r>
              <a:rPr lang="cs-CZ" b="1" dirty="0" err="1" smtClean="0"/>
              <a:t>Osterbrot</a:t>
            </a:r>
            <a:endParaRPr lang="cs-CZ" b="1" dirty="0" smtClean="0"/>
          </a:p>
          <a:p>
            <a:pPr marL="0" indent="0">
              <a:lnSpc>
                <a:spcPct val="200000"/>
              </a:lnSpc>
              <a:buNone/>
            </a:pPr>
            <a:r>
              <a:rPr lang="cs-CZ" b="1" dirty="0" err="1" smtClean="0"/>
              <a:t>Ratsche</a:t>
            </a:r>
            <a:endParaRPr lang="cs-CZ" b="1" dirty="0"/>
          </a:p>
        </p:txBody>
      </p:sp>
      <p:pic>
        <p:nvPicPr>
          <p:cNvPr id="5" name="Obráze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7824" y="115640"/>
            <a:ext cx="2857500" cy="3571875"/>
          </a:xfrm>
          <a:prstGeom prst="rect">
            <a:avLst/>
          </a:prstGeom>
        </p:spPr>
      </p:pic>
      <p:pic>
        <p:nvPicPr>
          <p:cNvPr id="6" name="Obráze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11760" y="4902671"/>
            <a:ext cx="2381250" cy="2381250"/>
          </a:xfrm>
          <a:prstGeom prst="rect">
            <a:avLst/>
          </a:prstGeom>
        </p:spPr>
      </p:pic>
      <p:pic>
        <p:nvPicPr>
          <p:cNvPr id="7" name="Obráze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2132856"/>
            <a:ext cx="4885134" cy="4152364"/>
          </a:xfrm>
          <a:prstGeom prst="rect">
            <a:avLst/>
          </a:prstGeom>
        </p:spPr>
      </p:pic>
    </p:spTree>
    <p:extLst>
      <p:ext uri="{BB962C8B-B14F-4D97-AF65-F5344CB8AC3E}">
        <p14:creationId xmlns:p14="http://schemas.microsoft.com/office/powerpoint/2010/main" val="223231549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0616" y="-260517"/>
            <a:ext cx="5321300" cy="3098800"/>
          </a:xfrm>
        </p:spPr>
      </p:pic>
      <p:pic>
        <p:nvPicPr>
          <p:cNvPr id="5" name="Obráze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9832" y="2294874"/>
            <a:ext cx="6084168" cy="4563126"/>
          </a:xfrm>
          <a:prstGeom prst="rect">
            <a:avLst/>
          </a:prstGeom>
        </p:spPr>
      </p:pic>
      <p:pic>
        <p:nvPicPr>
          <p:cNvPr id="6" name="Obráze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0608" y="3350141"/>
            <a:ext cx="5470345" cy="3507859"/>
          </a:xfrm>
          <a:prstGeom prst="rect">
            <a:avLst/>
          </a:prstGeom>
        </p:spPr>
      </p:pic>
    </p:spTree>
    <p:extLst>
      <p:ext uri="{BB962C8B-B14F-4D97-AF65-F5344CB8AC3E}">
        <p14:creationId xmlns:p14="http://schemas.microsoft.com/office/powerpoint/2010/main" val="229329318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611560" y="476672"/>
            <a:ext cx="7920880" cy="2376264"/>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p:cNvSpPr>
            <a:spLocks noGrp="1"/>
          </p:cNvSpPr>
          <p:nvPr>
            <p:ph type="title"/>
          </p:nvPr>
        </p:nvSpPr>
        <p:spPr/>
        <p:txBody>
          <a:bodyPr/>
          <a:lstStyle/>
          <a:p>
            <a:r>
              <a:rPr lang="cs-CZ" b="1" dirty="0" err="1" smtClean="0"/>
              <a:t>Muttertag</a:t>
            </a:r>
            <a:endParaRPr lang="cs-CZ" b="1" dirty="0"/>
          </a:p>
        </p:txBody>
      </p:sp>
      <p:sp>
        <p:nvSpPr>
          <p:cNvPr id="3" name="Zástupný symbol pro obsah 2"/>
          <p:cNvSpPr>
            <a:spLocks noGrp="1"/>
          </p:cNvSpPr>
          <p:nvPr>
            <p:ph idx="1"/>
          </p:nvPr>
        </p:nvSpPr>
        <p:spPr/>
        <p:txBody>
          <a:bodyPr/>
          <a:lstStyle/>
          <a:p>
            <a:pPr marL="0" indent="0" algn="ctr">
              <a:buNone/>
            </a:pPr>
            <a:r>
              <a:rPr lang="de-DE" dirty="0"/>
              <a:t>Feiertag zu Ehren der Mutter </a:t>
            </a:r>
            <a:r>
              <a:rPr lang="de-DE" dirty="0" smtClean="0"/>
              <a:t>und</a:t>
            </a:r>
            <a:r>
              <a:rPr lang="cs-CZ" dirty="0" smtClean="0"/>
              <a:t> </a:t>
            </a:r>
            <a:r>
              <a:rPr lang="de-DE" dirty="0" smtClean="0"/>
              <a:t>der</a:t>
            </a:r>
            <a:r>
              <a:rPr lang="de-DE" dirty="0"/>
              <a:t> </a:t>
            </a:r>
            <a:r>
              <a:rPr lang="de-DE" dirty="0" smtClean="0"/>
              <a:t>Mutterschaft</a:t>
            </a:r>
            <a:endParaRPr lang="cs-CZ" dirty="0"/>
          </a:p>
        </p:txBody>
      </p:sp>
      <p:pic>
        <p:nvPicPr>
          <p:cNvPr id="5" name="Obráze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3625" y="3212976"/>
            <a:ext cx="4476750" cy="2990850"/>
          </a:xfrm>
          <a:prstGeom prst="rect">
            <a:avLst/>
          </a:prstGeom>
        </p:spPr>
      </p:pic>
    </p:spTree>
    <p:extLst>
      <p:ext uri="{BB962C8B-B14F-4D97-AF65-F5344CB8AC3E}">
        <p14:creationId xmlns:p14="http://schemas.microsoft.com/office/powerpoint/2010/main" val="417502912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611560" y="476672"/>
            <a:ext cx="7920880" cy="4032448"/>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2" name="Nadpis 1"/>
          <p:cNvSpPr>
            <a:spLocks noGrp="1"/>
          </p:cNvSpPr>
          <p:nvPr>
            <p:ph type="title"/>
          </p:nvPr>
        </p:nvSpPr>
        <p:spPr/>
        <p:txBody>
          <a:bodyPr/>
          <a:lstStyle/>
          <a:p>
            <a:r>
              <a:rPr lang="cs-CZ" b="1" dirty="0" err="1" smtClean="0"/>
              <a:t>Vatertag</a:t>
            </a:r>
            <a:endParaRPr lang="cs-CZ" b="1" dirty="0"/>
          </a:p>
        </p:txBody>
      </p:sp>
      <p:sp>
        <p:nvSpPr>
          <p:cNvPr id="3" name="Zástupný symbol pro obsah 2"/>
          <p:cNvSpPr>
            <a:spLocks noGrp="1"/>
          </p:cNvSpPr>
          <p:nvPr>
            <p:ph idx="1"/>
          </p:nvPr>
        </p:nvSpPr>
        <p:spPr/>
        <p:txBody>
          <a:bodyPr>
            <a:normAutofit/>
          </a:bodyPr>
          <a:lstStyle/>
          <a:p>
            <a:pPr marL="0" indent="0" algn="ctr">
              <a:buNone/>
            </a:pPr>
            <a:r>
              <a:rPr lang="cs-CZ" sz="2800" dirty="0" smtClean="0"/>
              <a:t>D</a:t>
            </a:r>
            <a:r>
              <a:rPr lang="de-DE" sz="2800" dirty="0" smtClean="0"/>
              <a:t>er </a:t>
            </a:r>
            <a:r>
              <a:rPr lang="de-DE" sz="2800" dirty="0"/>
              <a:t>volkstümliche Vatertag wird in Deutschland am christlichen Feiertag </a:t>
            </a:r>
            <a:r>
              <a:rPr lang="de-DE" sz="2800" dirty="0" smtClean="0"/>
              <a:t>Christ</a:t>
            </a:r>
            <a:r>
              <a:rPr lang="cs-CZ" sz="2800" dirty="0"/>
              <a:t>i</a:t>
            </a:r>
            <a:r>
              <a:rPr lang="cs-CZ" sz="2800" dirty="0" smtClean="0"/>
              <a:t> </a:t>
            </a:r>
            <a:r>
              <a:rPr lang="de-DE" sz="2800" dirty="0" smtClean="0"/>
              <a:t>Himmelfahrt</a:t>
            </a:r>
            <a:r>
              <a:rPr lang="de-DE" sz="2800" dirty="0"/>
              <a:t> gefeiert, dem 40. Tag nach Ostern. Er wird auch als </a:t>
            </a:r>
            <a:r>
              <a:rPr lang="de-DE" sz="2800" i="1" dirty="0"/>
              <a:t>Männertag</a:t>
            </a:r>
            <a:r>
              <a:rPr lang="de-DE" sz="2800" dirty="0"/>
              <a:t> oder vor allem </a:t>
            </a:r>
            <a:r>
              <a:rPr lang="de-DE" sz="2800" dirty="0" smtClean="0"/>
              <a:t>in</a:t>
            </a:r>
            <a:r>
              <a:rPr lang="cs-CZ" sz="2800" dirty="0" smtClean="0"/>
              <a:t> </a:t>
            </a:r>
            <a:r>
              <a:rPr lang="de-DE" sz="2800" dirty="0" smtClean="0"/>
              <a:t>Ostdeutschland</a:t>
            </a:r>
            <a:r>
              <a:rPr lang="de-DE" sz="2800" dirty="0"/>
              <a:t> als </a:t>
            </a:r>
            <a:r>
              <a:rPr lang="de-DE" sz="2800" i="1" dirty="0"/>
              <a:t>Herrentag</a:t>
            </a:r>
            <a:r>
              <a:rPr lang="de-DE" sz="2800" dirty="0"/>
              <a:t> bezeichnet, wobei dafür die </a:t>
            </a:r>
            <a:r>
              <a:rPr lang="de-DE" sz="2800" i="1" dirty="0" err="1"/>
              <a:t>Herrentagspartie</a:t>
            </a:r>
            <a:r>
              <a:rPr lang="de-DE" sz="2800" dirty="0"/>
              <a:t> im Vordergrund steht.</a:t>
            </a:r>
            <a:endParaRPr lang="cs-CZ" sz="2800" dirty="0"/>
          </a:p>
        </p:txBody>
      </p:sp>
      <p:pic>
        <p:nvPicPr>
          <p:cNvPr id="5" name="Obráze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3039" y="3933056"/>
            <a:ext cx="2230810" cy="2763391"/>
          </a:xfrm>
          <a:prstGeom prst="rect">
            <a:avLst/>
          </a:prstGeom>
        </p:spPr>
      </p:pic>
      <p:pic>
        <p:nvPicPr>
          <p:cNvPr id="6" name="Obráze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6096" y="4172322"/>
            <a:ext cx="2762250" cy="2524125"/>
          </a:xfrm>
          <a:prstGeom prst="rect">
            <a:avLst/>
          </a:prstGeom>
        </p:spPr>
      </p:pic>
    </p:spTree>
    <p:extLst>
      <p:ext uri="{BB962C8B-B14F-4D97-AF65-F5344CB8AC3E}">
        <p14:creationId xmlns:p14="http://schemas.microsoft.com/office/powerpoint/2010/main" val="245782699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4" name="Zástupný symbol pro obsah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804" y="1035088"/>
            <a:ext cx="9140393" cy="4787825"/>
          </a:xfrm>
        </p:spPr>
      </p:pic>
    </p:spTree>
    <p:extLst>
      <p:ext uri="{BB962C8B-B14F-4D97-AF65-F5344CB8AC3E}">
        <p14:creationId xmlns:p14="http://schemas.microsoft.com/office/powerpoint/2010/main" val="3555517674"/>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323528" y="1196752"/>
            <a:ext cx="8208912" cy="4896544"/>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2" name="Nadpis 1"/>
          <p:cNvSpPr>
            <a:spLocks noGrp="1"/>
          </p:cNvSpPr>
          <p:nvPr>
            <p:ph type="title"/>
          </p:nvPr>
        </p:nvSpPr>
        <p:spPr/>
        <p:txBody>
          <a:bodyPr/>
          <a:lstStyle/>
          <a:p>
            <a:endParaRPr lang="cs-CZ" dirty="0"/>
          </a:p>
        </p:txBody>
      </p:sp>
      <p:sp>
        <p:nvSpPr>
          <p:cNvPr id="3" name="Zástupný symbol pro obsah 2"/>
          <p:cNvSpPr>
            <a:spLocks noGrp="1"/>
          </p:cNvSpPr>
          <p:nvPr>
            <p:ph idx="1"/>
          </p:nvPr>
        </p:nvSpPr>
        <p:spPr/>
        <p:txBody>
          <a:bodyPr>
            <a:noAutofit/>
          </a:bodyPr>
          <a:lstStyle/>
          <a:p>
            <a:pPr marL="0" indent="0" algn="ctr">
              <a:buNone/>
            </a:pPr>
            <a:r>
              <a:rPr lang="de-DE" sz="2800" dirty="0"/>
              <a:t>Das </a:t>
            </a:r>
            <a:r>
              <a:rPr lang="de-DE" sz="2800" b="1" dirty="0"/>
              <a:t>Oktoberfest</a:t>
            </a:r>
            <a:r>
              <a:rPr lang="de-DE" sz="2800" dirty="0"/>
              <a:t> in München </a:t>
            </a:r>
            <a:r>
              <a:rPr lang="de-DE" sz="2800" dirty="0" smtClean="0"/>
              <a:t>ist </a:t>
            </a:r>
            <a:r>
              <a:rPr lang="de-DE" sz="2800" dirty="0"/>
              <a:t>das größte Volksfest der Welt. Es findet seit 1810 auf der </a:t>
            </a:r>
            <a:r>
              <a:rPr lang="de-DE" sz="2800" dirty="0" err="1"/>
              <a:t>Theresienwiese</a:t>
            </a:r>
            <a:r>
              <a:rPr lang="de-DE" sz="2800" dirty="0"/>
              <a:t> in der bayerischen Landeshauptstadt München statt und wird Jahr für Jahr von rund sechs Millionen Menschen besucht; im Jahr 2011 zog das Oktoberfest fast sieben Millionen Besucher an</a:t>
            </a:r>
            <a:r>
              <a:rPr lang="de-DE" sz="2800" dirty="0" smtClean="0"/>
              <a:t>.</a:t>
            </a:r>
            <a:r>
              <a:rPr lang="de-DE" sz="2800" dirty="0"/>
              <a:t> Für das Oktoberfest brauen die Münchner Brauereien ein spezielles </a:t>
            </a:r>
            <a:r>
              <a:rPr lang="de-DE" sz="2800" dirty="0" smtClean="0"/>
              <a:t>Bier</a:t>
            </a:r>
            <a:r>
              <a:rPr lang="cs-CZ" sz="2800" dirty="0"/>
              <a:t>.</a:t>
            </a:r>
          </a:p>
        </p:txBody>
      </p:sp>
    </p:spTree>
    <p:extLst>
      <p:ext uri="{BB962C8B-B14F-4D97-AF65-F5344CB8AC3E}">
        <p14:creationId xmlns:p14="http://schemas.microsoft.com/office/powerpoint/2010/main" val="3843815854"/>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4" name="Zástupný symbol pro obsah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74177" y="731267"/>
            <a:ext cx="8195646" cy="5395467"/>
          </a:xfrm>
        </p:spPr>
      </p:pic>
    </p:spTree>
    <p:extLst>
      <p:ext uri="{BB962C8B-B14F-4D97-AF65-F5344CB8AC3E}">
        <p14:creationId xmlns:p14="http://schemas.microsoft.com/office/powerpoint/2010/main" val="34335923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4" name="Obdélník 3"/>
          <p:cNvSpPr/>
          <p:nvPr/>
        </p:nvSpPr>
        <p:spPr>
          <a:xfrm>
            <a:off x="611560" y="476672"/>
            <a:ext cx="7920880" cy="3600400"/>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p:cNvSpPr>
            <a:spLocks noGrp="1"/>
          </p:cNvSpPr>
          <p:nvPr>
            <p:ph type="title"/>
          </p:nvPr>
        </p:nvSpPr>
        <p:spPr/>
        <p:txBody>
          <a:bodyPr/>
          <a:lstStyle/>
          <a:p>
            <a:r>
              <a:rPr lang="cs-CZ" b="1" dirty="0" err="1" smtClean="0"/>
              <a:t>Weihnachten</a:t>
            </a:r>
            <a:endParaRPr lang="cs-CZ" b="1" dirty="0"/>
          </a:p>
        </p:txBody>
      </p:sp>
      <p:sp>
        <p:nvSpPr>
          <p:cNvPr id="3" name="Zástupný symbol pro obsah 2"/>
          <p:cNvSpPr>
            <a:spLocks noGrp="1"/>
          </p:cNvSpPr>
          <p:nvPr>
            <p:ph idx="1"/>
          </p:nvPr>
        </p:nvSpPr>
        <p:spPr/>
        <p:txBody>
          <a:bodyPr>
            <a:normAutofit/>
          </a:bodyPr>
          <a:lstStyle/>
          <a:p>
            <a:pPr marL="0" indent="0" algn="ctr">
              <a:buNone/>
            </a:pPr>
            <a:r>
              <a:rPr lang="cs-CZ" sz="2800" dirty="0"/>
              <a:t> </a:t>
            </a:r>
            <a:r>
              <a:rPr lang="cs-CZ" sz="2800" dirty="0" err="1" smtClean="0"/>
              <a:t>Das</a:t>
            </a:r>
            <a:r>
              <a:rPr lang="cs-CZ" sz="2800" dirty="0" smtClean="0"/>
              <a:t> </a:t>
            </a:r>
            <a:r>
              <a:rPr lang="cs-CZ" sz="2800" dirty="0" err="1" smtClean="0"/>
              <a:t>Fest</a:t>
            </a:r>
            <a:r>
              <a:rPr lang="de-DE" sz="2800" dirty="0" smtClean="0"/>
              <a:t> </a:t>
            </a:r>
            <a:r>
              <a:rPr lang="de-DE" sz="2800" dirty="0"/>
              <a:t>ist in vielen Staaten ein gesetzlich geschützter Feiertag. In Deutschland, Österreich, der Schweiz und vielen anderen Ländern kommt als zweiter Weihnachtsfeiertag der 26. Dezember hinzu, der auch als Stephanstag (auch: </a:t>
            </a:r>
            <a:r>
              <a:rPr lang="de-DE" sz="2800" dirty="0" err="1"/>
              <a:t>Stefanitag</a:t>
            </a:r>
            <a:r>
              <a:rPr lang="de-DE" sz="2800" dirty="0"/>
              <a:t>) begangen wird.</a:t>
            </a:r>
            <a:endParaRPr lang="cs-CZ" sz="2800" dirty="0"/>
          </a:p>
        </p:txBody>
      </p:sp>
    </p:spTree>
    <p:extLst>
      <p:ext uri="{BB962C8B-B14F-4D97-AF65-F5344CB8AC3E}">
        <p14:creationId xmlns:p14="http://schemas.microsoft.com/office/powerpoint/2010/main" val="344387940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4" name="Obdélník 3"/>
          <p:cNvSpPr/>
          <p:nvPr/>
        </p:nvSpPr>
        <p:spPr>
          <a:xfrm>
            <a:off x="323528" y="260648"/>
            <a:ext cx="8208912" cy="5832648"/>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Zástupný symbol pro obsah 2"/>
          <p:cNvSpPr>
            <a:spLocks noGrp="1"/>
          </p:cNvSpPr>
          <p:nvPr>
            <p:ph idx="1"/>
          </p:nvPr>
        </p:nvSpPr>
        <p:spPr>
          <a:xfrm>
            <a:off x="457200" y="332656"/>
            <a:ext cx="8229600" cy="5793507"/>
          </a:xfrm>
        </p:spPr>
        <p:txBody>
          <a:bodyPr>
            <a:normAutofit lnSpcReduction="10000"/>
          </a:bodyPr>
          <a:lstStyle/>
          <a:p>
            <a:r>
              <a:rPr lang="cs-CZ" dirty="0" err="1" smtClean="0"/>
              <a:t>Adventskranz</a:t>
            </a:r>
            <a:endParaRPr lang="cs-CZ" dirty="0" smtClean="0"/>
          </a:p>
          <a:p>
            <a:pPr marL="0" indent="0">
              <a:buNone/>
            </a:pPr>
            <a:r>
              <a:rPr lang="de-DE" sz="2000" dirty="0"/>
              <a:t>Am vierten Sonntag vor Weihnachten wird die erste Kerze angezündet. Jeden</a:t>
            </a:r>
          </a:p>
          <a:p>
            <a:pPr marL="0" indent="0">
              <a:buNone/>
            </a:pPr>
            <a:r>
              <a:rPr lang="de-DE" sz="2000" dirty="0"/>
              <a:t>Sonntag kommt eine weitere dazu, bis kurz vor dem Heiligen Abend dann alle </a:t>
            </a:r>
            <a:r>
              <a:rPr lang="de-DE" sz="2000" dirty="0" smtClean="0"/>
              <a:t>vier</a:t>
            </a:r>
            <a:r>
              <a:rPr lang="cs-CZ" sz="2000" dirty="0" smtClean="0"/>
              <a:t> </a:t>
            </a:r>
            <a:r>
              <a:rPr lang="de-DE" sz="2000" dirty="0" smtClean="0"/>
              <a:t>Kerzen </a:t>
            </a:r>
            <a:r>
              <a:rPr lang="de-DE" sz="2000" dirty="0"/>
              <a:t>leuchten</a:t>
            </a:r>
            <a:r>
              <a:rPr lang="de-DE" sz="2000" dirty="0" smtClean="0"/>
              <a:t>.</a:t>
            </a:r>
            <a:endParaRPr lang="cs-CZ" sz="2000" dirty="0" smtClean="0"/>
          </a:p>
          <a:p>
            <a:pPr marL="0" indent="0">
              <a:buNone/>
            </a:pPr>
            <a:endParaRPr lang="cs-CZ" sz="2000" dirty="0"/>
          </a:p>
          <a:p>
            <a:r>
              <a:rPr lang="cs-CZ" dirty="0" smtClean="0"/>
              <a:t>St. Nikolaus</a:t>
            </a:r>
          </a:p>
          <a:p>
            <a:pPr marL="0" indent="0">
              <a:buNone/>
            </a:pPr>
            <a:r>
              <a:rPr lang="de-DE" sz="2000" dirty="0"/>
              <a:t>Sein Namenstag ist vor allem ein Tag der Kinder, da Nikolaus seit Jahrhunderten als Wohltäter der Kinder verehrt wird; das Brauchtum zum Nikolaustag ist regional </a:t>
            </a:r>
            <a:r>
              <a:rPr lang="de-DE" sz="2000" dirty="0" smtClean="0"/>
              <a:t>äußerst </a:t>
            </a:r>
            <a:r>
              <a:rPr lang="de-DE" sz="2000" dirty="0"/>
              <a:t>unterschiedlich ausgeprägt</a:t>
            </a:r>
            <a:r>
              <a:rPr lang="de-DE" sz="2000" dirty="0" smtClean="0"/>
              <a:t>.</a:t>
            </a:r>
            <a:endParaRPr lang="cs-CZ" sz="2000" dirty="0" smtClean="0"/>
          </a:p>
          <a:p>
            <a:pPr marL="0" indent="0">
              <a:buNone/>
            </a:pPr>
            <a:r>
              <a:rPr lang="cs-CZ" sz="2000" dirty="0">
                <a:hlinkClick r:id="rId2"/>
              </a:rPr>
              <a:t>http://www.hueber.de/sixcms/media.php/36/BarbaraNikolaus.pdf</a:t>
            </a:r>
            <a:endParaRPr lang="cs-CZ" sz="2000" dirty="0"/>
          </a:p>
          <a:p>
            <a:pPr marL="0" indent="0">
              <a:buNone/>
            </a:pPr>
            <a:endParaRPr lang="cs-CZ" sz="2000" dirty="0" smtClean="0"/>
          </a:p>
          <a:p>
            <a:r>
              <a:rPr lang="cs-CZ" dirty="0" err="1" smtClean="0"/>
              <a:t>Adventskalender</a:t>
            </a:r>
            <a:endParaRPr lang="cs-CZ" dirty="0" smtClean="0"/>
          </a:p>
          <a:p>
            <a:pPr marL="0" indent="0">
              <a:buNone/>
            </a:pPr>
            <a:r>
              <a:rPr lang="de-DE" sz="2000" dirty="0"/>
              <a:t>24 kleine Fenster öffnen ließen, eines für </a:t>
            </a:r>
            <a:r>
              <a:rPr lang="de-DE" sz="2000" dirty="0" smtClean="0"/>
              <a:t>jeden </a:t>
            </a:r>
            <a:r>
              <a:rPr lang="de-DE" sz="2000" dirty="0"/>
              <a:t>Tag vom 1. bis zum 24. Dezember. </a:t>
            </a:r>
            <a:r>
              <a:rPr lang="de-DE" sz="2000" dirty="0" smtClean="0"/>
              <a:t>Hinter </a:t>
            </a:r>
            <a:r>
              <a:rPr lang="de-DE" sz="2000" dirty="0"/>
              <a:t>den Fensterchen kamen Bilder mit </a:t>
            </a:r>
            <a:r>
              <a:rPr lang="de-DE" sz="2000" dirty="0" smtClean="0"/>
              <a:t>religiösen </a:t>
            </a:r>
            <a:r>
              <a:rPr lang="de-DE" sz="2000" dirty="0"/>
              <a:t>Motiven zum Vorschein.</a:t>
            </a:r>
            <a:endParaRPr lang="cs-CZ" sz="2000" dirty="0"/>
          </a:p>
        </p:txBody>
      </p:sp>
    </p:spTree>
    <p:extLst>
      <p:ext uri="{BB962C8B-B14F-4D97-AF65-F5344CB8AC3E}">
        <p14:creationId xmlns:p14="http://schemas.microsoft.com/office/powerpoint/2010/main" val="281297685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pic>
        <p:nvPicPr>
          <p:cNvPr id="4" name="Zástupný symbol pro obsah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907704" y="29468"/>
            <a:ext cx="8229600" cy="5486400"/>
          </a:xfrm>
        </p:spPr>
      </p:pic>
      <p:pic>
        <p:nvPicPr>
          <p:cNvPr id="5" name="Obráze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9672" y="2852936"/>
            <a:ext cx="2304288" cy="3877056"/>
          </a:xfrm>
          <a:prstGeom prst="rect">
            <a:avLst/>
          </a:prstGeom>
        </p:spPr>
      </p:pic>
      <p:pic>
        <p:nvPicPr>
          <p:cNvPr id="6" name="Obráze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552" y="4077072"/>
            <a:ext cx="1499616" cy="1828800"/>
          </a:xfrm>
          <a:prstGeom prst="rect">
            <a:avLst/>
          </a:prstGeom>
        </p:spPr>
      </p:pic>
    </p:spTree>
    <p:extLst>
      <p:ext uri="{BB962C8B-B14F-4D97-AF65-F5344CB8AC3E}">
        <p14:creationId xmlns:p14="http://schemas.microsoft.com/office/powerpoint/2010/main" val="104783900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4" name="Obdélník 3"/>
          <p:cNvSpPr/>
          <p:nvPr/>
        </p:nvSpPr>
        <p:spPr>
          <a:xfrm>
            <a:off x="395536" y="260648"/>
            <a:ext cx="3312368" cy="2952328"/>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Obdélník 5"/>
          <p:cNvSpPr/>
          <p:nvPr/>
        </p:nvSpPr>
        <p:spPr>
          <a:xfrm>
            <a:off x="6516216" y="4293096"/>
            <a:ext cx="2304256" cy="1728192"/>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Zástupný symbol pro obsah 2"/>
          <p:cNvSpPr>
            <a:spLocks noGrp="1"/>
          </p:cNvSpPr>
          <p:nvPr>
            <p:ph idx="1"/>
          </p:nvPr>
        </p:nvSpPr>
        <p:spPr>
          <a:xfrm>
            <a:off x="457200" y="332656"/>
            <a:ext cx="8229600" cy="5793507"/>
          </a:xfrm>
        </p:spPr>
        <p:txBody>
          <a:bodyPr>
            <a:normAutofit fontScale="92500" lnSpcReduction="20000"/>
          </a:bodyPr>
          <a:lstStyle/>
          <a:p>
            <a:pPr marL="0" indent="0">
              <a:buNone/>
            </a:pPr>
            <a:r>
              <a:rPr lang="cs-CZ" dirty="0" err="1" smtClean="0"/>
              <a:t>Heilige</a:t>
            </a:r>
            <a:r>
              <a:rPr lang="cs-CZ" dirty="0" smtClean="0"/>
              <a:t> </a:t>
            </a:r>
            <a:r>
              <a:rPr lang="cs-CZ" dirty="0" err="1" smtClean="0"/>
              <a:t>Paar</a:t>
            </a:r>
            <a:endParaRPr lang="cs-CZ" dirty="0" smtClean="0"/>
          </a:p>
          <a:p>
            <a:pPr marL="0" indent="0">
              <a:buNone/>
            </a:pPr>
            <a:r>
              <a:rPr lang="cs-CZ" dirty="0" err="1" smtClean="0"/>
              <a:t>Weihnachtsmann</a:t>
            </a:r>
            <a:endParaRPr lang="cs-CZ" dirty="0" smtClean="0"/>
          </a:p>
          <a:p>
            <a:pPr marL="0" indent="0">
              <a:buNone/>
            </a:pPr>
            <a:r>
              <a:rPr lang="cs-CZ" dirty="0" err="1" smtClean="0"/>
              <a:t>Christkind</a:t>
            </a:r>
            <a:r>
              <a:rPr lang="cs-CZ" dirty="0" smtClean="0"/>
              <a:t>    </a:t>
            </a:r>
          </a:p>
          <a:p>
            <a:pPr marL="0" indent="0">
              <a:buNone/>
            </a:pPr>
            <a:r>
              <a:rPr lang="cs-CZ" dirty="0" err="1" smtClean="0"/>
              <a:t>Engel</a:t>
            </a:r>
            <a:endParaRPr lang="cs-CZ" dirty="0" smtClean="0"/>
          </a:p>
          <a:p>
            <a:pPr marL="0" indent="0">
              <a:buNone/>
            </a:pPr>
            <a:r>
              <a:rPr lang="cs-CZ" dirty="0" err="1" smtClean="0"/>
              <a:t>Kirche</a:t>
            </a:r>
            <a:endParaRPr lang="cs-CZ" dirty="0" smtClean="0"/>
          </a:p>
          <a:p>
            <a:pPr marL="0" indent="0">
              <a:buNone/>
            </a:pPr>
            <a:r>
              <a:rPr lang="cs-CZ" dirty="0" err="1" smtClean="0"/>
              <a:t>Kerzen</a:t>
            </a:r>
            <a:endParaRPr lang="cs-CZ" dirty="0" smtClean="0"/>
          </a:p>
          <a:p>
            <a:pPr marL="0" indent="0">
              <a:buNone/>
            </a:pPr>
            <a:endParaRPr lang="cs-CZ" dirty="0"/>
          </a:p>
          <a:p>
            <a:pPr marL="0" indent="0">
              <a:buNone/>
            </a:pPr>
            <a:r>
              <a:rPr lang="cs-CZ" dirty="0" smtClean="0"/>
              <a:t>                                                                         </a:t>
            </a:r>
          </a:p>
          <a:p>
            <a:pPr marL="0" indent="0">
              <a:buNone/>
            </a:pPr>
            <a:endParaRPr lang="cs-CZ" dirty="0"/>
          </a:p>
          <a:p>
            <a:pPr marL="0" indent="0" algn="r">
              <a:buNone/>
            </a:pPr>
            <a:r>
              <a:rPr lang="cs-CZ" dirty="0" err="1" smtClean="0"/>
              <a:t>Glocken</a:t>
            </a:r>
            <a:endParaRPr lang="cs-CZ" dirty="0" smtClean="0"/>
          </a:p>
          <a:p>
            <a:pPr marL="0" indent="0" algn="r">
              <a:buNone/>
            </a:pPr>
            <a:r>
              <a:rPr lang="cs-CZ" dirty="0" err="1" smtClean="0"/>
              <a:t>Kinder</a:t>
            </a:r>
            <a:endParaRPr lang="cs-CZ" dirty="0" smtClean="0"/>
          </a:p>
          <a:p>
            <a:pPr marL="0" indent="0" algn="r">
              <a:buNone/>
            </a:pPr>
            <a:r>
              <a:rPr lang="cs-CZ" dirty="0" err="1" smtClean="0"/>
              <a:t>Schockolade</a:t>
            </a:r>
            <a:endParaRPr lang="cs-CZ" dirty="0" smtClean="0"/>
          </a:p>
        </p:txBody>
      </p:sp>
      <p:pic>
        <p:nvPicPr>
          <p:cNvPr id="7" name="Obráze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07992" y="79550"/>
            <a:ext cx="4915420" cy="3879604"/>
          </a:xfrm>
          <a:prstGeom prst="rect">
            <a:avLst/>
          </a:prstGeom>
        </p:spPr>
      </p:pic>
      <p:pic>
        <p:nvPicPr>
          <p:cNvPr id="8" name="Obráze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608" y="3152310"/>
            <a:ext cx="3778874" cy="4009763"/>
          </a:xfrm>
          <a:prstGeom prst="rect">
            <a:avLst/>
          </a:prstGeom>
        </p:spPr>
      </p:pic>
    </p:spTree>
    <p:extLst>
      <p:ext uri="{BB962C8B-B14F-4D97-AF65-F5344CB8AC3E}">
        <p14:creationId xmlns:p14="http://schemas.microsoft.com/office/powerpoint/2010/main" val="164517598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4" name="Obdélník 3"/>
          <p:cNvSpPr/>
          <p:nvPr/>
        </p:nvSpPr>
        <p:spPr>
          <a:xfrm>
            <a:off x="395536" y="260648"/>
            <a:ext cx="3600400" cy="4320480"/>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Obdélník 4"/>
          <p:cNvSpPr/>
          <p:nvPr/>
        </p:nvSpPr>
        <p:spPr>
          <a:xfrm>
            <a:off x="4355976" y="2852936"/>
            <a:ext cx="3312368" cy="2952328"/>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Zástupný symbol pro obsah 2"/>
          <p:cNvSpPr>
            <a:spLocks noGrp="1"/>
          </p:cNvSpPr>
          <p:nvPr>
            <p:ph idx="1"/>
          </p:nvPr>
        </p:nvSpPr>
        <p:spPr>
          <a:xfrm>
            <a:off x="457200" y="332656"/>
            <a:ext cx="8229600" cy="5793507"/>
          </a:xfrm>
        </p:spPr>
        <p:txBody>
          <a:bodyPr numCol="2">
            <a:normAutofit/>
          </a:bodyPr>
          <a:lstStyle/>
          <a:p>
            <a:r>
              <a:rPr lang="cs-CZ" dirty="0" smtClean="0"/>
              <a:t>24. </a:t>
            </a:r>
            <a:r>
              <a:rPr lang="cs-CZ" dirty="0" err="1" smtClean="0"/>
              <a:t>Dezember</a:t>
            </a:r>
            <a:endParaRPr lang="cs-CZ" dirty="0" smtClean="0"/>
          </a:p>
          <a:p>
            <a:r>
              <a:rPr lang="cs-CZ" dirty="0" err="1" smtClean="0"/>
              <a:t>Familie</a:t>
            </a:r>
            <a:endParaRPr lang="cs-CZ" dirty="0" smtClean="0"/>
          </a:p>
          <a:p>
            <a:r>
              <a:rPr lang="cs-CZ" dirty="0" err="1" smtClean="0"/>
              <a:t>Feste</a:t>
            </a:r>
            <a:endParaRPr lang="cs-CZ" dirty="0" smtClean="0"/>
          </a:p>
          <a:p>
            <a:r>
              <a:rPr lang="cs-CZ" dirty="0" err="1" smtClean="0"/>
              <a:t>Winterspaß</a:t>
            </a:r>
            <a:endParaRPr lang="cs-CZ" dirty="0" smtClean="0"/>
          </a:p>
          <a:p>
            <a:r>
              <a:rPr lang="cs-CZ" dirty="0" err="1" smtClean="0"/>
              <a:t>Mitternachtsmesse</a:t>
            </a:r>
            <a:endParaRPr lang="cs-CZ" dirty="0" smtClean="0"/>
          </a:p>
          <a:p>
            <a:r>
              <a:rPr lang="cs-CZ" dirty="0" err="1" smtClean="0"/>
              <a:t>Märchen</a:t>
            </a:r>
            <a:endParaRPr lang="cs-CZ" dirty="0" smtClean="0"/>
          </a:p>
          <a:p>
            <a:r>
              <a:rPr lang="cs-CZ" dirty="0" err="1" smtClean="0"/>
              <a:t>Weihnachtsbaum</a:t>
            </a:r>
            <a:endParaRPr lang="cs-CZ" dirty="0" smtClean="0"/>
          </a:p>
          <a:p>
            <a:endParaRPr lang="cs-CZ" dirty="0" smtClean="0"/>
          </a:p>
          <a:p>
            <a:endParaRPr lang="cs-CZ" dirty="0"/>
          </a:p>
          <a:p>
            <a:endParaRPr lang="cs-CZ" dirty="0" smtClean="0"/>
          </a:p>
          <a:p>
            <a:endParaRPr lang="cs-CZ" dirty="0"/>
          </a:p>
          <a:p>
            <a:endParaRPr lang="cs-CZ" dirty="0" smtClean="0"/>
          </a:p>
          <a:p>
            <a:endParaRPr lang="cs-CZ" dirty="0"/>
          </a:p>
          <a:p>
            <a:endParaRPr lang="cs-CZ" dirty="0" smtClean="0"/>
          </a:p>
          <a:p>
            <a:r>
              <a:rPr lang="cs-CZ" dirty="0" err="1" smtClean="0"/>
              <a:t>Stille</a:t>
            </a:r>
            <a:r>
              <a:rPr lang="cs-CZ" dirty="0" smtClean="0"/>
              <a:t> </a:t>
            </a:r>
            <a:r>
              <a:rPr lang="cs-CZ" dirty="0" err="1" smtClean="0"/>
              <a:t>Nacht</a:t>
            </a:r>
            <a:endParaRPr lang="cs-CZ" dirty="0" smtClean="0"/>
          </a:p>
          <a:p>
            <a:r>
              <a:rPr lang="cs-CZ" dirty="0" err="1" smtClean="0"/>
              <a:t>Schnee</a:t>
            </a:r>
            <a:endParaRPr lang="cs-CZ" dirty="0" smtClean="0"/>
          </a:p>
          <a:p>
            <a:r>
              <a:rPr lang="cs-CZ" dirty="0" err="1" smtClean="0"/>
              <a:t>Schneemann</a:t>
            </a:r>
            <a:endParaRPr lang="cs-CZ" dirty="0" smtClean="0"/>
          </a:p>
          <a:p>
            <a:r>
              <a:rPr lang="cs-CZ" dirty="0" smtClean="0"/>
              <a:t>Stern</a:t>
            </a:r>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64088" y="116632"/>
            <a:ext cx="3168352" cy="3168352"/>
          </a:xfrm>
          <a:prstGeom prst="rect">
            <a:avLst/>
          </a:prstGeom>
        </p:spPr>
      </p:pic>
    </p:spTree>
    <p:extLst>
      <p:ext uri="{BB962C8B-B14F-4D97-AF65-F5344CB8AC3E}">
        <p14:creationId xmlns:p14="http://schemas.microsoft.com/office/powerpoint/2010/main" val="366000473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5" name="Obdélník 4"/>
          <p:cNvSpPr/>
          <p:nvPr/>
        </p:nvSpPr>
        <p:spPr>
          <a:xfrm>
            <a:off x="4499992" y="260648"/>
            <a:ext cx="3600400" cy="2664296"/>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Obdélník 3"/>
          <p:cNvSpPr/>
          <p:nvPr/>
        </p:nvSpPr>
        <p:spPr>
          <a:xfrm>
            <a:off x="539552" y="3717032"/>
            <a:ext cx="3960440" cy="2304256"/>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Zástupný symbol pro obsah 2"/>
          <p:cNvSpPr>
            <a:spLocks noGrp="1"/>
          </p:cNvSpPr>
          <p:nvPr>
            <p:ph idx="1"/>
          </p:nvPr>
        </p:nvSpPr>
        <p:spPr>
          <a:xfrm>
            <a:off x="457200" y="332656"/>
            <a:ext cx="8229600" cy="5793507"/>
          </a:xfrm>
        </p:spPr>
        <p:txBody>
          <a:bodyPr numCol="2">
            <a:normAutofit/>
          </a:bodyPr>
          <a:lstStyle/>
          <a:p>
            <a:endParaRPr lang="cs-CZ" dirty="0"/>
          </a:p>
          <a:p>
            <a:endParaRPr lang="cs-CZ" dirty="0" smtClean="0"/>
          </a:p>
          <a:p>
            <a:endParaRPr lang="cs-CZ" dirty="0"/>
          </a:p>
          <a:p>
            <a:endParaRPr lang="cs-CZ" dirty="0" smtClean="0"/>
          </a:p>
          <a:p>
            <a:endParaRPr lang="cs-CZ" dirty="0"/>
          </a:p>
          <a:p>
            <a:endParaRPr lang="cs-CZ" dirty="0" smtClean="0"/>
          </a:p>
          <a:p>
            <a:r>
              <a:rPr lang="cs-CZ" dirty="0" err="1" smtClean="0"/>
              <a:t>Geschenke</a:t>
            </a:r>
            <a:endParaRPr lang="cs-CZ" dirty="0" smtClean="0"/>
          </a:p>
          <a:p>
            <a:r>
              <a:rPr lang="cs-CZ" dirty="0" err="1" smtClean="0"/>
              <a:t>Weihnachtsschmuck</a:t>
            </a:r>
            <a:endParaRPr lang="cs-CZ" dirty="0" smtClean="0"/>
          </a:p>
          <a:p>
            <a:r>
              <a:rPr lang="cs-CZ" dirty="0" err="1" smtClean="0"/>
              <a:t>Weihnachtskrippe</a:t>
            </a:r>
            <a:endParaRPr lang="cs-CZ" dirty="0" smtClean="0"/>
          </a:p>
          <a:p>
            <a:r>
              <a:rPr lang="cs-CZ" dirty="0" err="1" smtClean="0"/>
              <a:t>Weihnachtskarten</a:t>
            </a:r>
            <a:endParaRPr lang="cs-CZ" dirty="0" smtClean="0"/>
          </a:p>
          <a:p>
            <a:r>
              <a:rPr lang="cs-CZ" dirty="0" err="1" smtClean="0"/>
              <a:t>Stechpalme</a:t>
            </a:r>
            <a:endParaRPr lang="cs-CZ" dirty="0" smtClean="0"/>
          </a:p>
          <a:p>
            <a:r>
              <a:rPr lang="cs-CZ" dirty="0" err="1" smtClean="0"/>
              <a:t>Nadel</a:t>
            </a:r>
            <a:endParaRPr lang="cs-CZ" dirty="0" smtClean="0"/>
          </a:p>
          <a:p>
            <a:r>
              <a:rPr lang="cs-CZ" dirty="0" err="1" smtClean="0"/>
              <a:t>Weihnachtsmarkt</a:t>
            </a:r>
            <a:endParaRPr lang="cs-CZ" dirty="0" smtClean="0"/>
          </a:p>
          <a:p>
            <a:endParaRPr lang="cs-CZ" dirty="0" smtClean="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04664" y="165882"/>
            <a:ext cx="6069766" cy="3793604"/>
          </a:xfrm>
          <a:prstGeom prst="rect">
            <a:avLst/>
          </a:prstGeom>
        </p:spPr>
      </p:pic>
      <p:pic>
        <p:nvPicPr>
          <p:cNvPr id="7" name="Obrázek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992" y="2780928"/>
            <a:ext cx="5052054" cy="3789040"/>
          </a:xfrm>
          <a:prstGeom prst="rect">
            <a:avLst/>
          </a:prstGeom>
        </p:spPr>
      </p:pic>
    </p:spTree>
    <p:extLst>
      <p:ext uri="{BB962C8B-B14F-4D97-AF65-F5344CB8AC3E}">
        <p14:creationId xmlns:p14="http://schemas.microsoft.com/office/powerpoint/2010/main" val="358988936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4" name="Obdélník 3"/>
          <p:cNvSpPr/>
          <p:nvPr/>
        </p:nvSpPr>
        <p:spPr>
          <a:xfrm>
            <a:off x="395536" y="260648"/>
            <a:ext cx="3312368" cy="3168352"/>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Obdélník 4"/>
          <p:cNvSpPr/>
          <p:nvPr/>
        </p:nvSpPr>
        <p:spPr>
          <a:xfrm>
            <a:off x="4427984" y="486284"/>
            <a:ext cx="3744416" cy="4742916"/>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Zástupný symbol pro obsah 2"/>
          <p:cNvSpPr>
            <a:spLocks noGrp="1"/>
          </p:cNvSpPr>
          <p:nvPr>
            <p:ph idx="1"/>
          </p:nvPr>
        </p:nvSpPr>
        <p:spPr>
          <a:xfrm>
            <a:off x="457200" y="404664"/>
            <a:ext cx="8229600" cy="5721499"/>
          </a:xfrm>
        </p:spPr>
        <p:txBody>
          <a:bodyPr numCol="2"/>
          <a:lstStyle/>
          <a:p>
            <a:r>
              <a:rPr lang="cs-CZ" dirty="0" smtClean="0"/>
              <a:t>Essen</a:t>
            </a:r>
          </a:p>
          <a:p>
            <a:r>
              <a:rPr lang="cs-CZ" dirty="0" err="1" smtClean="0"/>
              <a:t>Fisch</a:t>
            </a:r>
            <a:endParaRPr lang="cs-CZ" dirty="0" smtClean="0"/>
          </a:p>
          <a:p>
            <a:r>
              <a:rPr lang="cs-CZ" dirty="0" err="1" smtClean="0"/>
              <a:t>Schnitzel</a:t>
            </a:r>
            <a:endParaRPr lang="cs-CZ" dirty="0" smtClean="0"/>
          </a:p>
          <a:p>
            <a:r>
              <a:rPr lang="cs-CZ" dirty="0" err="1" smtClean="0"/>
              <a:t>Kartoffelsalat</a:t>
            </a:r>
            <a:endParaRPr lang="cs-CZ" dirty="0" smtClean="0"/>
          </a:p>
          <a:p>
            <a:r>
              <a:rPr lang="cs-CZ" dirty="0" err="1" smtClean="0"/>
              <a:t>Lebkuchen</a:t>
            </a:r>
            <a:endParaRPr lang="cs-CZ" dirty="0" smtClean="0"/>
          </a:p>
          <a:p>
            <a:endParaRPr lang="cs-CZ" dirty="0"/>
          </a:p>
          <a:p>
            <a:endParaRPr lang="cs-CZ" dirty="0" smtClean="0"/>
          </a:p>
          <a:p>
            <a:endParaRPr lang="cs-CZ" dirty="0"/>
          </a:p>
          <a:p>
            <a:endParaRPr lang="cs-CZ" dirty="0" smtClean="0"/>
          </a:p>
          <a:p>
            <a:r>
              <a:rPr lang="cs-CZ" dirty="0" err="1" smtClean="0"/>
              <a:t>Gänsebraten</a:t>
            </a:r>
            <a:endParaRPr lang="cs-CZ" dirty="0" smtClean="0"/>
          </a:p>
          <a:p>
            <a:r>
              <a:rPr lang="cs-CZ" dirty="0" err="1" smtClean="0"/>
              <a:t>Glühwein</a:t>
            </a:r>
            <a:endParaRPr lang="cs-CZ" dirty="0" smtClean="0"/>
          </a:p>
          <a:p>
            <a:r>
              <a:rPr lang="cs-CZ" dirty="0" err="1" smtClean="0"/>
              <a:t>Marzipan</a:t>
            </a:r>
            <a:endParaRPr lang="cs-CZ" dirty="0" smtClean="0"/>
          </a:p>
          <a:p>
            <a:r>
              <a:rPr lang="cs-CZ" dirty="0" err="1" smtClean="0"/>
              <a:t>Karpfen</a:t>
            </a:r>
            <a:endParaRPr lang="cs-CZ" dirty="0" smtClean="0"/>
          </a:p>
          <a:p>
            <a:r>
              <a:rPr lang="cs-CZ" dirty="0" err="1" smtClean="0"/>
              <a:t>Nüsse</a:t>
            </a:r>
            <a:endParaRPr lang="cs-CZ" dirty="0" smtClean="0"/>
          </a:p>
          <a:p>
            <a:r>
              <a:rPr lang="cs-CZ" dirty="0" err="1" smtClean="0"/>
              <a:t>Preiselbeere</a:t>
            </a:r>
            <a:endParaRPr lang="cs-CZ" dirty="0" smtClean="0"/>
          </a:p>
          <a:p>
            <a:r>
              <a:rPr lang="cs-CZ" dirty="0" err="1" smtClean="0"/>
              <a:t>Punsch</a:t>
            </a:r>
            <a:endParaRPr lang="cs-CZ" dirty="0" smtClean="0"/>
          </a:p>
          <a:p>
            <a:r>
              <a:rPr lang="cs-CZ" dirty="0" err="1" smtClean="0"/>
              <a:t>Weihnachtsgebäck</a:t>
            </a:r>
            <a:endParaRPr lang="cs-CZ" dirty="0" smtClean="0"/>
          </a:p>
          <a:p>
            <a:endParaRPr lang="cs-CZ" dirty="0"/>
          </a:p>
        </p:txBody>
      </p:sp>
      <p:pic>
        <p:nvPicPr>
          <p:cNvPr id="6" name="Obráze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41699"/>
            <a:ext cx="4571107" cy="3416301"/>
          </a:xfrm>
          <a:prstGeom prst="rect">
            <a:avLst/>
          </a:prstGeom>
        </p:spPr>
      </p:pic>
    </p:spTree>
    <p:extLst>
      <p:ext uri="{BB962C8B-B14F-4D97-AF65-F5344CB8AC3E}">
        <p14:creationId xmlns:p14="http://schemas.microsoft.com/office/powerpoint/2010/main" val="16906355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4" name="Obdélník 3"/>
          <p:cNvSpPr/>
          <p:nvPr/>
        </p:nvSpPr>
        <p:spPr>
          <a:xfrm>
            <a:off x="395536" y="3140968"/>
            <a:ext cx="4320480" cy="3240360"/>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Zástupný symbol pro obsah 2"/>
          <p:cNvSpPr>
            <a:spLocks noGrp="1"/>
          </p:cNvSpPr>
          <p:nvPr>
            <p:ph idx="1"/>
          </p:nvPr>
        </p:nvSpPr>
        <p:spPr>
          <a:xfrm>
            <a:off x="179512" y="260648"/>
            <a:ext cx="8507288" cy="5865515"/>
          </a:xfrm>
        </p:spPr>
        <p:txBody>
          <a:bodyPr numCol="2"/>
          <a:lstStyle/>
          <a:p>
            <a:endParaRPr lang="cs-CZ" dirty="0" smtClean="0"/>
          </a:p>
          <a:p>
            <a:endParaRPr lang="cs-CZ" dirty="0"/>
          </a:p>
          <a:p>
            <a:endParaRPr lang="cs-CZ" dirty="0" smtClean="0"/>
          </a:p>
          <a:p>
            <a:endParaRPr lang="cs-CZ" dirty="0"/>
          </a:p>
          <a:p>
            <a:endParaRPr lang="cs-CZ" dirty="0" smtClean="0"/>
          </a:p>
          <a:p>
            <a:r>
              <a:rPr lang="cs-CZ" dirty="0" err="1" smtClean="0"/>
              <a:t>Goldenes</a:t>
            </a:r>
            <a:r>
              <a:rPr lang="cs-CZ" dirty="0"/>
              <a:t> </a:t>
            </a:r>
            <a:r>
              <a:rPr lang="cs-CZ" dirty="0" err="1" smtClean="0"/>
              <a:t>Schweinchen</a:t>
            </a:r>
            <a:endParaRPr lang="cs-CZ" dirty="0" smtClean="0"/>
          </a:p>
          <a:p>
            <a:r>
              <a:rPr lang="cs-CZ" dirty="0" err="1" smtClean="0"/>
              <a:t>Apfelstrudel</a:t>
            </a:r>
            <a:endParaRPr lang="cs-CZ" dirty="0" smtClean="0"/>
          </a:p>
          <a:p>
            <a:r>
              <a:rPr lang="cs-CZ" dirty="0" err="1" smtClean="0"/>
              <a:t>Weihnachtsstolle</a:t>
            </a:r>
            <a:endParaRPr lang="cs-CZ" dirty="0" smtClean="0"/>
          </a:p>
          <a:p>
            <a:r>
              <a:rPr lang="cs-CZ" dirty="0" err="1" smtClean="0"/>
              <a:t>Weihnachtsstriezel</a:t>
            </a:r>
            <a:endParaRPr lang="cs-CZ" dirty="0" smtClean="0"/>
          </a:p>
          <a:p>
            <a:r>
              <a:rPr lang="cs-CZ" dirty="0" err="1" smtClean="0"/>
              <a:t>Zimmt</a:t>
            </a:r>
            <a:endParaRPr lang="cs-CZ" dirty="0" smtClean="0"/>
          </a:p>
          <a:p>
            <a:endParaRPr lang="cs-CZ" dirty="0"/>
          </a:p>
        </p:txBody>
      </p:sp>
      <p:pic>
        <p:nvPicPr>
          <p:cNvPr id="5" name="Obráze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6016" y="3392382"/>
            <a:ext cx="4490128" cy="2737532"/>
          </a:xfrm>
          <a:prstGeom prst="rect">
            <a:avLst/>
          </a:prstGeom>
        </p:spPr>
      </p:pic>
      <p:pic>
        <p:nvPicPr>
          <p:cNvPr id="6" name="Obráze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282" y="121247"/>
            <a:ext cx="4502844" cy="2994391"/>
          </a:xfrm>
          <a:prstGeom prst="rect">
            <a:avLst/>
          </a:prstGeom>
        </p:spPr>
      </p:pic>
    </p:spTree>
    <p:extLst>
      <p:ext uri="{BB962C8B-B14F-4D97-AF65-F5344CB8AC3E}">
        <p14:creationId xmlns:p14="http://schemas.microsoft.com/office/powerpoint/2010/main" val="102855255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p:cNvSpPr/>
          <p:nvPr/>
        </p:nvSpPr>
        <p:spPr>
          <a:xfrm>
            <a:off x="611560" y="476672"/>
            <a:ext cx="7920880" cy="4464496"/>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cs-CZ" sz="2000" dirty="0">
                <a:hlinkClick r:id="rId2"/>
              </a:rPr>
              <a:t>http://</a:t>
            </a:r>
            <a:r>
              <a:rPr lang="cs-CZ" sz="2000" dirty="0" smtClean="0">
                <a:hlinkClick r:id="rId2"/>
              </a:rPr>
              <a:t>www.youtube.com/watch?v=bXMM24n1yno</a:t>
            </a:r>
            <a:endParaRPr lang="cs-CZ" sz="2000" dirty="0" smtClean="0"/>
          </a:p>
          <a:p>
            <a:pPr algn="ctr">
              <a:lnSpc>
                <a:spcPct val="150000"/>
              </a:lnSpc>
            </a:pPr>
            <a:r>
              <a:rPr lang="cs-CZ" sz="2000" dirty="0">
                <a:hlinkClick r:id="rId3"/>
              </a:rPr>
              <a:t>http://</a:t>
            </a:r>
            <a:r>
              <a:rPr lang="cs-CZ" sz="2000" dirty="0" smtClean="0">
                <a:hlinkClick r:id="rId3"/>
              </a:rPr>
              <a:t>www.youtube.com/watch?v=2lhQ_hBT7lA</a:t>
            </a:r>
            <a:endParaRPr lang="cs-CZ" sz="2000" dirty="0" smtClean="0"/>
          </a:p>
          <a:p>
            <a:pPr algn="ctr">
              <a:lnSpc>
                <a:spcPct val="150000"/>
              </a:lnSpc>
            </a:pPr>
            <a:r>
              <a:rPr lang="cs-CZ" sz="2000" dirty="0">
                <a:hlinkClick r:id="rId4"/>
              </a:rPr>
              <a:t>http://</a:t>
            </a:r>
            <a:r>
              <a:rPr lang="cs-CZ" sz="2000" dirty="0" smtClean="0">
                <a:hlinkClick r:id="rId4"/>
              </a:rPr>
              <a:t>www.youtube.com/watch?v=2bosouX_d8Y</a:t>
            </a:r>
            <a:endParaRPr lang="cs-CZ" sz="2000" dirty="0" smtClean="0"/>
          </a:p>
          <a:p>
            <a:pPr algn="ctr">
              <a:lnSpc>
                <a:spcPct val="150000"/>
              </a:lnSpc>
            </a:pPr>
            <a:r>
              <a:rPr lang="cs-CZ" sz="2000" dirty="0">
                <a:hlinkClick r:id="rId5"/>
              </a:rPr>
              <a:t>http://www.youtube.com/watch?v=6MajsSgDCBo</a:t>
            </a:r>
            <a:endParaRPr lang="cs-CZ" sz="2000" dirty="0"/>
          </a:p>
        </p:txBody>
      </p:sp>
      <p:sp>
        <p:nvSpPr>
          <p:cNvPr id="2" name="Nadpis 1"/>
          <p:cNvSpPr>
            <a:spLocks noGrp="1"/>
          </p:cNvSpPr>
          <p:nvPr>
            <p:ph type="title"/>
          </p:nvPr>
        </p:nvSpPr>
        <p:spPr/>
        <p:txBody>
          <a:bodyPr/>
          <a:lstStyle/>
          <a:p>
            <a:r>
              <a:rPr lang="cs-CZ" i="1" dirty="0" err="1" smtClean="0"/>
              <a:t>Weihnachtslieder</a:t>
            </a:r>
            <a:endParaRPr lang="cs-CZ" i="1" dirty="0"/>
          </a:p>
        </p:txBody>
      </p:sp>
      <p:sp>
        <p:nvSpPr>
          <p:cNvPr id="3" name="Zástupný symbol pro obsah 2"/>
          <p:cNvSpPr>
            <a:spLocks noGrp="1"/>
          </p:cNvSpPr>
          <p:nvPr>
            <p:ph idx="1"/>
          </p:nvPr>
        </p:nvSpPr>
        <p:spPr>
          <a:xfrm>
            <a:off x="2843808" y="1600200"/>
            <a:ext cx="5842992" cy="45719"/>
          </a:xfrm>
        </p:spPr>
        <p:txBody>
          <a:bodyPr>
            <a:normAutofit fontScale="25000" lnSpcReduction="20000"/>
          </a:bodyPr>
          <a:lstStyle/>
          <a:p>
            <a:pPr marL="0" indent="0">
              <a:buNone/>
            </a:pPr>
            <a:r>
              <a:rPr lang="cs-CZ" dirty="0"/>
              <a:t> </a:t>
            </a:r>
            <a:r>
              <a:rPr lang="cs-CZ" dirty="0" smtClean="0"/>
              <a:t>  </a:t>
            </a:r>
            <a:endParaRPr lang="cs-CZ" dirty="0"/>
          </a:p>
        </p:txBody>
      </p:sp>
    </p:spTree>
    <p:extLst>
      <p:ext uri="{BB962C8B-B14F-4D97-AF65-F5344CB8AC3E}">
        <p14:creationId xmlns:p14="http://schemas.microsoft.com/office/powerpoint/2010/main" val="1769334187"/>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611560" y="476672"/>
            <a:ext cx="7920880" cy="4464496"/>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p:cNvSpPr>
            <a:spLocks noGrp="1"/>
          </p:cNvSpPr>
          <p:nvPr>
            <p:ph type="title"/>
          </p:nvPr>
        </p:nvSpPr>
        <p:spPr/>
        <p:txBody>
          <a:bodyPr/>
          <a:lstStyle/>
          <a:p>
            <a:r>
              <a:rPr lang="cs-CZ" b="1" dirty="0" err="1" smtClean="0"/>
              <a:t>Drei</a:t>
            </a:r>
            <a:r>
              <a:rPr lang="cs-CZ" b="1" dirty="0" smtClean="0"/>
              <a:t> </a:t>
            </a:r>
            <a:r>
              <a:rPr lang="cs-CZ" b="1" dirty="0" err="1" smtClean="0"/>
              <a:t>Heilige</a:t>
            </a:r>
            <a:endParaRPr lang="cs-CZ" b="1" dirty="0"/>
          </a:p>
        </p:txBody>
      </p:sp>
      <p:sp>
        <p:nvSpPr>
          <p:cNvPr id="3" name="Zástupný symbol pro obsah 2"/>
          <p:cNvSpPr>
            <a:spLocks noGrp="1"/>
          </p:cNvSpPr>
          <p:nvPr>
            <p:ph idx="1"/>
          </p:nvPr>
        </p:nvSpPr>
        <p:spPr/>
        <p:txBody>
          <a:bodyPr>
            <a:normAutofit/>
          </a:bodyPr>
          <a:lstStyle/>
          <a:p>
            <a:pPr marL="0" indent="0" algn="ctr">
              <a:buNone/>
            </a:pPr>
            <a:r>
              <a:rPr lang="cs-CZ" sz="2800" dirty="0" smtClean="0"/>
              <a:t>M</a:t>
            </a:r>
            <a:r>
              <a:rPr lang="de-DE" sz="2800" dirty="0" err="1" smtClean="0"/>
              <a:t>it</a:t>
            </a:r>
            <a:r>
              <a:rPr lang="de-DE" sz="2800" dirty="0" smtClean="0"/>
              <a:t> dem Begriff </a:t>
            </a:r>
            <a:r>
              <a:rPr lang="de-DE" sz="2800" b="1" dirty="0" smtClean="0"/>
              <a:t>Heilige Drei Könige</a:t>
            </a:r>
            <a:r>
              <a:rPr lang="de-DE" sz="2800" dirty="0" smtClean="0"/>
              <a:t> bezeichnet die christliche Tradition die in der Weihnachtsgeschichte</a:t>
            </a:r>
            <a:r>
              <a:rPr lang="cs-CZ" sz="2800" dirty="0" smtClean="0"/>
              <a:t>,</a:t>
            </a:r>
            <a:r>
              <a:rPr lang="de-DE" sz="2800" dirty="0" smtClean="0"/>
              <a:t> </a:t>
            </a:r>
            <a:r>
              <a:rPr lang="de-DE" sz="2800" dirty="0" smtClean="0"/>
              <a:t>des </a:t>
            </a:r>
            <a:r>
              <a:rPr lang="de-DE" sz="2800" dirty="0"/>
              <a:t>Matthäus-Evangeliums </a:t>
            </a:r>
            <a:r>
              <a:rPr lang="de-DE" sz="2800" dirty="0" smtClean="0"/>
              <a:t>erwähnten </a:t>
            </a:r>
            <a:r>
              <a:rPr lang="de-DE" sz="2800" i="1" dirty="0"/>
              <a:t>Weisen aus dem </a:t>
            </a:r>
            <a:r>
              <a:rPr lang="de-DE" sz="2800" i="1" dirty="0" err="1" smtClean="0"/>
              <a:t>Morgenland</a:t>
            </a:r>
            <a:r>
              <a:rPr lang="de-DE" sz="2800" dirty="0" err="1" smtClean="0"/>
              <a:t>,</a:t>
            </a:r>
            <a:r>
              <a:rPr lang="de-DE" sz="2800" dirty="0" err="1" smtClean="0"/>
              <a:t>die</a:t>
            </a:r>
            <a:r>
              <a:rPr lang="de-DE" sz="2800" dirty="0" smtClean="0"/>
              <a:t> </a:t>
            </a:r>
            <a:r>
              <a:rPr lang="de-DE" sz="2800" dirty="0" smtClean="0"/>
              <a:t>durch den Stern von Betlehem zu Jesus geführt wurden.</a:t>
            </a:r>
            <a:endParaRPr lang="cs-CZ" sz="2800" dirty="0" smtClean="0"/>
          </a:p>
          <a:p>
            <a:pPr marL="0" indent="0" algn="ctr">
              <a:buNone/>
            </a:pPr>
            <a:endParaRPr lang="cs-CZ" sz="2800" dirty="0"/>
          </a:p>
          <a:p>
            <a:pPr marL="0" indent="0" algn="ctr">
              <a:buNone/>
            </a:pPr>
            <a:r>
              <a:rPr lang="de-DE" sz="2800" dirty="0"/>
              <a:t>Ihr </a:t>
            </a:r>
            <a:r>
              <a:rPr lang="de-DE" sz="2800" dirty="0" err="1"/>
              <a:t>Hochfest</a:t>
            </a:r>
            <a:r>
              <a:rPr lang="de-DE" sz="2800" dirty="0"/>
              <a:t> in der katholischen Kirche ist der 6. Januar, der umgangssprachlich </a:t>
            </a:r>
            <a:r>
              <a:rPr lang="de-DE" sz="2800" i="1" dirty="0" smtClean="0"/>
              <a:t>Dreikönigstag</a:t>
            </a:r>
            <a:r>
              <a:rPr lang="cs-CZ" sz="2800" i="1" dirty="0" smtClean="0"/>
              <a:t>.</a:t>
            </a:r>
            <a:endParaRPr lang="cs-CZ" sz="2800" dirty="0"/>
          </a:p>
        </p:txBody>
      </p:sp>
    </p:spTree>
    <p:extLst>
      <p:ext uri="{BB962C8B-B14F-4D97-AF65-F5344CB8AC3E}">
        <p14:creationId xmlns:p14="http://schemas.microsoft.com/office/powerpoint/2010/main" val="802317457"/>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6074" y="548680"/>
            <a:ext cx="6971853" cy="5577483"/>
          </a:xfrm>
        </p:spPr>
      </p:pic>
    </p:spTree>
    <p:extLst>
      <p:ext uri="{BB962C8B-B14F-4D97-AF65-F5344CB8AC3E}">
        <p14:creationId xmlns:p14="http://schemas.microsoft.com/office/powerpoint/2010/main" val="45551505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a:xfrm>
            <a:off x="457200" y="260648"/>
            <a:ext cx="8229600" cy="5865515"/>
          </a:xfrm>
        </p:spPr>
        <p:txBody>
          <a:bodyPr>
            <a:normAutofit/>
          </a:bodyPr>
          <a:lstStyle/>
          <a:p>
            <a:pPr marL="0" indent="0">
              <a:buNone/>
            </a:pPr>
            <a:r>
              <a:rPr lang="cs-CZ" sz="2800" b="1" dirty="0" smtClean="0"/>
              <a:t>Zdroje:</a:t>
            </a:r>
          </a:p>
          <a:p>
            <a:r>
              <a:rPr lang="cs-CZ" sz="1600" dirty="0">
                <a:hlinkClick r:id="rId2"/>
              </a:rPr>
              <a:t>http://</a:t>
            </a:r>
            <a:r>
              <a:rPr lang="cs-CZ" sz="1600" dirty="0" smtClean="0">
                <a:hlinkClick r:id="rId2"/>
              </a:rPr>
              <a:t>www.hueber.de/sixcms/media.php/36/fasching.pdf</a:t>
            </a:r>
            <a:endParaRPr lang="cs-CZ" sz="1600" dirty="0" smtClean="0"/>
          </a:p>
          <a:p>
            <a:r>
              <a:rPr lang="cs-CZ" sz="1600" dirty="0">
                <a:hlinkClick r:id="rId3"/>
              </a:rPr>
              <a:t>http://de.wikipedia.org/wiki/Karneval,_</a:t>
            </a:r>
            <a:r>
              <a:rPr lang="cs-CZ" sz="1600" dirty="0" smtClean="0">
                <a:hlinkClick r:id="rId3"/>
              </a:rPr>
              <a:t>Fastnacht_und_Fasching</a:t>
            </a:r>
            <a:endParaRPr lang="cs-CZ" sz="1600" dirty="0" smtClean="0"/>
          </a:p>
          <a:p>
            <a:r>
              <a:rPr lang="cs-CZ" sz="1600" dirty="0">
                <a:hlinkClick r:id="rId4"/>
              </a:rPr>
              <a:t>http://</a:t>
            </a:r>
            <a:r>
              <a:rPr lang="cs-CZ" sz="1600" dirty="0" smtClean="0">
                <a:hlinkClick r:id="rId4"/>
              </a:rPr>
              <a:t>www.hueber.de/sixcms/media.php/36/Vatertag.pdf</a:t>
            </a:r>
            <a:endParaRPr lang="cs-CZ" sz="1600" dirty="0" smtClean="0"/>
          </a:p>
          <a:p>
            <a:r>
              <a:rPr lang="cs-CZ" sz="1600" dirty="0">
                <a:hlinkClick r:id="rId5"/>
              </a:rPr>
              <a:t>http://</a:t>
            </a:r>
            <a:r>
              <a:rPr lang="cs-CZ" sz="1600" dirty="0" smtClean="0">
                <a:hlinkClick r:id="rId5"/>
              </a:rPr>
              <a:t>www.hueber.de/sixcms/media.php/36/Ostern13.pdf</a:t>
            </a:r>
            <a:endParaRPr lang="cs-CZ" sz="1600" dirty="0" smtClean="0"/>
          </a:p>
          <a:p>
            <a:r>
              <a:rPr lang="cs-CZ" sz="1600" dirty="0">
                <a:hlinkClick r:id="rId6"/>
              </a:rPr>
              <a:t>http://</a:t>
            </a:r>
            <a:r>
              <a:rPr lang="cs-CZ" sz="1600" dirty="0" smtClean="0">
                <a:hlinkClick r:id="rId6"/>
              </a:rPr>
              <a:t>de.wikipedia.org/wiki/Ostern</a:t>
            </a:r>
            <a:endParaRPr lang="cs-CZ" sz="1600" dirty="0" smtClean="0"/>
          </a:p>
          <a:p>
            <a:r>
              <a:rPr lang="cs-CZ" sz="1600" dirty="0">
                <a:hlinkClick r:id="rId7"/>
              </a:rPr>
              <a:t>http://</a:t>
            </a:r>
            <a:r>
              <a:rPr lang="cs-CZ" sz="1600" dirty="0" smtClean="0">
                <a:hlinkClick r:id="rId7"/>
              </a:rPr>
              <a:t>de.wikipedia.org/wiki/Muttertag</a:t>
            </a:r>
            <a:endParaRPr lang="cs-CZ" sz="1600" dirty="0" smtClean="0"/>
          </a:p>
          <a:p>
            <a:r>
              <a:rPr lang="cs-CZ" sz="1600" dirty="0">
                <a:hlinkClick r:id="rId8"/>
              </a:rPr>
              <a:t>http://</a:t>
            </a:r>
            <a:r>
              <a:rPr lang="cs-CZ" sz="1600" dirty="0" smtClean="0">
                <a:hlinkClick r:id="rId8"/>
              </a:rPr>
              <a:t>de.wikipedia.org/wiki/Vatertag</a:t>
            </a:r>
            <a:endParaRPr lang="cs-CZ" sz="1600" dirty="0" smtClean="0"/>
          </a:p>
          <a:p>
            <a:r>
              <a:rPr lang="cs-CZ" sz="1400" dirty="0">
                <a:hlinkClick r:id="rId9"/>
              </a:rPr>
              <a:t>http://</a:t>
            </a:r>
            <a:r>
              <a:rPr lang="cs-CZ" sz="1400" dirty="0" smtClean="0">
                <a:hlinkClick r:id="rId9"/>
              </a:rPr>
              <a:t>www.hueber.de/sixcms/media.php/36/advent.pdf</a:t>
            </a:r>
            <a:endParaRPr lang="cs-CZ" sz="1400" dirty="0" smtClean="0"/>
          </a:p>
          <a:p>
            <a:r>
              <a:rPr lang="cs-CZ" sz="1600" dirty="0">
                <a:hlinkClick r:id="rId10"/>
              </a:rPr>
              <a:t>http://</a:t>
            </a:r>
            <a:r>
              <a:rPr lang="cs-CZ" sz="1600" dirty="0" smtClean="0">
                <a:hlinkClick r:id="rId10"/>
              </a:rPr>
              <a:t>de.wikipedia.org/wiki/Nikolaustag#Brauchtum</a:t>
            </a:r>
            <a:endParaRPr lang="cs-CZ" sz="1600" dirty="0" smtClean="0"/>
          </a:p>
          <a:p>
            <a:r>
              <a:rPr lang="cs-CZ" sz="1600" dirty="0">
                <a:hlinkClick r:id="rId11"/>
              </a:rPr>
              <a:t>http://</a:t>
            </a:r>
            <a:r>
              <a:rPr lang="cs-CZ" sz="1600" dirty="0" smtClean="0">
                <a:hlinkClick r:id="rId11"/>
              </a:rPr>
              <a:t>www.hueber.de/sixcms/media.php/36/kalender.pdf</a:t>
            </a:r>
            <a:endParaRPr lang="cs-CZ" sz="1600" dirty="0" smtClean="0"/>
          </a:p>
          <a:p>
            <a:r>
              <a:rPr lang="cs-CZ" sz="1600" dirty="0">
                <a:hlinkClick r:id="rId12"/>
              </a:rPr>
              <a:t>http://</a:t>
            </a:r>
            <a:r>
              <a:rPr lang="cs-CZ" sz="1600" dirty="0" smtClean="0">
                <a:hlinkClick r:id="rId12"/>
              </a:rPr>
              <a:t>www.hueber.de/sixcms/media.php/36/Heiligabend.pdf</a:t>
            </a:r>
            <a:endParaRPr lang="cs-CZ" sz="1600" dirty="0" smtClean="0"/>
          </a:p>
          <a:p>
            <a:r>
              <a:rPr lang="cs-CZ" sz="1600">
                <a:hlinkClick r:id="rId13"/>
              </a:rPr>
              <a:t>http://de.wikipedia.org/wiki/Oktoberfest</a:t>
            </a:r>
            <a:endParaRPr lang="cs-CZ" sz="1600" dirty="0" smtClean="0"/>
          </a:p>
          <a:p>
            <a:endParaRPr lang="cs-CZ" sz="1600" dirty="0" smtClean="0"/>
          </a:p>
          <a:p>
            <a:endParaRPr lang="cs-CZ" sz="1600" dirty="0" smtClean="0"/>
          </a:p>
          <a:p>
            <a:endParaRPr lang="cs-CZ" sz="1600" b="1" dirty="0" smtClean="0"/>
          </a:p>
          <a:p>
            <a:pPr marL="0" indent="0">
              <a:buNone/>
            </a:pPr>
            <a:endParaRPr lang="cs-CZ" sz="2800" b="1" dirty="0"/>
          </a:p>
        </p:txBody>
      </p:sp>
    </p:spTree>
    <p:extLst>
      <p:ext uri="{BB962C8B-B14F-4D97-AF65-F5344CB8AC3E}">
        <p14:creationId xmlns:p14="http://schemas.microsoft.com/office/powerpoint/2010/main" val="158287172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a:xfrm>
            <a:off x="457200" y="620688"/>
            <a:ext cx="8229600" cy="5505475"/>
          </a:xfrm>
        </p:spPr>
        <p:txBody>
          <a:bodyPr>
            <a:normAutofit fontScale="55000" lnSpcReduction="20000"/>
          </a:bodyPr>
          <a:lstStyle/>
          <a:p>
            <a:pPr marL="0" indent="0">
              <a:buNone/>
            </a:pPr>
            <a:r>
              <a:rPr lang="cs-CZ" sz="4800" b="1" dirty="0"/>
              <a:t>Zdroje obrázků:</a:t>
            </a:r>
          </a:p>
          <a:p>
            <a:r>
              <a:rPr lang="cs-CZ" dirty="0">
                <a:hlinkClick r:id="rId2"/>
              </a:rPr>
              <a:t>http://blog.top10berlin.de/wp-content/uploads/2011/02/karneval_by_lilo-kapp_pixelio.jpg</a:t>
            </a:r>
            <a:endParaRPr lang="cs-CZ" dirty="0"/>
          </a:p>
          <a:p>
            <a:r>
              <a:rPr lang="cs-CZ" dirty="0">
                <a:hlinkClick r:id="rId3"/>
              </a:rPr>
              <a:t>http://www.eyebooster.com/admin/upload/files/Fasching2.jpg</a:t>
            </a:r>
            <a:endParaRPr lang="cs-CZ" dirty="0"/>
          </a:p>
          <a:p>
            <a:r>
              <a:rPr lang="cs-CZ" dirty="0">
                <a:hlinkClick r:id="rId4"/>
              </a:rPr>
              <a:t>http://www.liliputovani.cz/wp-content/uploads/2013/03/velikonoce_vajicka.jpg</a:t>
            </a:r>
            <a:endParaRPr lang="cs-CZ" dirty="0"/>
          </a:p>
          <a:p>
            <a:r>
              <a:rPr lang="cs-CZ" dirty="0">
                <a:hlinkClick r:id="rId5"/>
              </a:rPr>
              <a:t>http://www.horoskopnamiru.cz/files/velikonoce-pomlazka.jpg</a:t>
            </a:r>
            <a:endParaRPr lang="cs-CZ" dirty="0"/>
          </a:p>
          <a:p>
            <a:r>
              <a:rPr lang="cs-CZ" dirty="0">
                <a:hlinkClick r:id="rId6"/>
              </a:rPr>
              <a:t>http://www.study-blog.de/gallery/2/osterhase-transp.gif</a:t>
            </a:r>
            <a:endParaRPr lang="cs-CZ" dirty="0"/>
          </a:p>
          <a:p>
            <a:r>
              <a:rPr lang="cs-CZ" dirty="0">
                <a:hlinkClick r:id="rId7"/>
              </a:rPr>
              <a:t>http://ilcapoluogo.globalist.it/QFC/NewsExtra_111529.jpg</a:t>
            </a:r>
            <a:endParaRPr lang="cs-CZ" dirty="0"/>
          </a:p>
          <a:p>
            <a:r>
              <a:rPr lang="cs-CZ" dirty="0">
                <a:hlinkClick r:id="rId8"/>
              </a:rPr>
              <a:t>http://www.fotos.bilderblog.org/data/media/24/Ostereier.jpg</a:t>
            </a:r>
            <a:endParaRPr lang="cs-CZ" dirty="0"/>
          </a:p>
          <a:p>
            <a:r>
              <a:rPr lang="cs-CZ" dirty="0">
                <a:hlinkClick r:id="rId9"/>
              </a:rPr>
              <a:t>http://vanilkove-lusky.cz/obsah/mazanec_mandle.jpg</a:t>
            </a:r>
            <a:endParaRPr lang="cs-CZ" dirty="0"/>
          </a:p>
          <a:p>
            <a:r>
              <a:rPr lang="cs-CZ" dirty="0">
                <a:hlinkClick r:id="rId10"/>
              </a:rPr>
              <a:t>http://im9.cz/iR/importprodukt-orig/94c/94c1c6196a2f2db8065535296de34ebd--mmf250x250.jpg</a:t>
            </a:r>
            <a:endParaRPr lang="cs-CZ" dirty="0"/>
          </a:p>
          <a:p>
            <a:r>
              <a:rPr lang="cs-CZ" dirty="0">
                <a:hlinkClick r:id="rId11"/>
              </a:rPr>
              <a:t>http://www.uibk.ac.at/ipoint/news/images/2008/istock_weihnachten_08.jpg</a:t>
            </a:r>
            <a:endParaRPr lang="cs-CZ" dirty="0"/>
          </a:p>
          <a:p>
            <a:r>
              <a:rPr lang="cs-CZ" dirty="0">
                <a:hlinkClick r:id="rId12"/>
              </a:rPr>
              <a:t>http://us.123rf.com/400wm/400/400/dvarg/dvarg1108/dvarg110800019/10259588-weihnachtsbaum-und-geschenke-illustration-auf-weissem-hintergrund.jpg</a:t>
            </a:r>
            <a:endParaRPr lang="cs-CZ" b="1" dirty="0"/>
          </a:p>
          <a:p>
            <a:r>
              <a:rPr lang="cs-CZ" dirty="0">
                <a:hlinkClick r:id="rId13"/>
              </a:rPr>
              <a:t>http://www.vira.cz/admin/knihovna/images/163_920_import_velky.jpeg</a:t>
            </a:r>
            <a:endParaRPr lang="cs-CZ" dirty="0"/>
          </a:p>
        </p:txBody>
      </p:sp>
    </p:spTree>
    <p:extLst>
      <p:ext uri="{BB962C8B-B14F-4D97-AF65-F5344CB8AC3E}">
        <p14:creationId xmlns:p14="http://schemas.microsoft.com/office/powerpoint/2010/main" val="21283600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a:xfrm>
            <a:off x="457200" y="332656"/>
            <a:ext cx="8229600" cy="5793507"/>
          </a:xfrm>
        </p:spPr>
        <p:txBody>
          <a:bodyPr>
            <a:normAutofit lnSpcReduction="10000"/>
          </a:bodyPr>
          <a:lstStyle/>
          <a:p>
            <a:r>
              <a:rPr lang="cs-CZ" sz="1600" dirty="0">
                <a:hlinkClick r:id="rId2"/>
              </a:rPr>
              <a:t>http://3.bp.blogspot.com/-</a:t>
            </a:r>
            <a:r>
              <a:rPr lang="cs-CZ" sz="1600" dirty="0" smtClean="0">
                <a:hlinkClick r:id="rId2"/>
              </a:rPr>
              <a:t>iSr6D8neS08/UNRCdyK1eEI/AAAAAAAANxs/E89jFfqWx7A/s1600/christkind.jpg</a:t>
            </a:r>
            <a:endParaRPr lang="cs-CZ" sz="1600" dirty="0" smtClean="0"/>
          </a:p>
          <a:p>
            <a:r>
              <a:rPr lang="cs-CZ" sz="1600" dirty="0">
                <a:hlinkClick r:id="rId3"/>
              </a:rPr>
              <a:t>http://</a:t>
            </a:r>
            <a:r>
              <a:rPr lang="cs-CZ" sz="1600" dirty="0" smtClean="0">
                <a:hlinkClick r:id="rId3"/>
              </a:rPr>
              <a:t>www.traumportal.at/webdesigner_wien/media/weihnachten-adventkranz.jpg</a:t>
            </a:r>
            <a:endParaRPr lang="cs-CZ" sz="1600" dirty="0" smtClean="0"/>
          </a:p>
          <a:p>
            <a:r>
              <a:rPr lang="cs-CZ" sz="1600" dirty="0">
                <a:hlinkClick r:id="rId4"/>
              </a:rPr>
              <a:t>http://</a:t>
            </a:r>
            <a:r>
              <a:rPr lang="cs-CZ" sz="1600" dirty="0" smtClean="0">
                <a:hlinkClick r:id="rId4"/>
              </a:rPr>
              <a:t>www.weihnachtskind.de/gfx/vorlagen_fensterbilder_glocken_mit_schleife.png</a:t>
            </a:r>
            <a:endParaRPr lang="cs-CZ" sz="1600" dirty="0" smtClean="0"/>
          </a:p>
          <a:p>
            <a:r>
              <a:rPr lang="cs-CZ" sz="1600" dirty="0">
                <a:hlinkClick r:id="rId5"/>
              </a:rPr>
              <a:t>http://</a:t>
            </a:r>
            <a:r>
              <a:rPr lang="cs-CZ" sz="1600" dirty="0" smtClean="0">
                <a:hlinkClick r:id="rId5"/>
              </a:rPr>
              <a:t>www.misslopez.se/wp-content/uploads/2011/11/christmas-2.jpg</a:t>
            </a:r>
            <a:endParaRPr lang="cs-CZ" sz="1600" dirty="0" smtClean="0"/>
          </a:p>
          <a:p>
            <a:r>
              <a:rPr lang="cs-CZ" sz="1600" dirty="0">
                <a:hlinkClick r:id="rId6"/>
              </a:rPr>
              <a:t>http://</a:t>
            </a:r>
            <a:r>
              <a:rPr lang="cs-CZ" sz="1600" dirty="0" smtClean="0">
                <a:hlinkClick r:id="rId6"/>
              </a:rPr>
              <a:t>twoboysonegirlandacrazymom.com/wp-content/uploads/2010/11/Nikolaus.jpg</a:t>
            </a:r>
            <a:endParaRPr lang="cs-CZ" sz="1600" dirty="0" smtClean="0"/>
          </a:p>
          <a:p>
            <a:r>
              <a:rPr lang="cs-CZ" sz="1600" dirty="0">
                <a:hlinkClick r:id="rId7"/>
              </a:rPr>
              <a:t>http://</a:t>
            </a:r>
            <a:r>
              <a:rPr lang="cs-CZ" sz="1600" dirty="0" smtClean="0">
                <a:hlinkClick r:id="rId7"/>
              </a:rPr>
              <a:t>www.freizeitfreunde.de/system/files/images/devil2.jpg</a:t>
            </a:r>
            <a:endParaRPr lang="cs-CZ" sz="1600" dirty="0" smtClean="0"/>
          </a:p>
          <a:p>
            <a:r>
              <a:rPr lang="cs-CZ" sz="1600" dirty="0">
                <a:hlinkClick r:id="rId8"/>
              </a:rPr>
              <a:t>http://</a:t>
            </a:r>
            <a:r>
              <a:rPr lang="cs-CZ" sz="1600" dirty="0" smtClean="0">
                <a:hlinkClick r:id="rId8"/>
              </a:rPr>
              <a:t>upload.wikimedia.org/wikipedia/commons/5/5c/Frankfurt_Roemer_Weihnachtsmarkt_2004-11-28.JPG</a:t>
            </a:r>
            <a:endParaRPr lang="cs-CZ" sz="1600" dirty="0" smtClean="0"/>
          </a:p>
          <a:p>
            <a:r>
              <a:rPr lang="cs-CZ" sz="1600" dirty="0">
                <a:hlinkClick r:id="rId9"/>
              </a:rPr>
              <a:t>http://</a:t>
            </a:r>
            <a:r>
              <a:rPr lang="cs-CZ" sz="1600" dirty="0" smtClean="0">
                <a:hlinkClick r:id="rId9"/>
              </a:rPr>
              <a:t>24.media.tumblr.com/tumblr_m47fikIJ9C1qab1rso1_500.png</a:t>
            </a:r>
            <a:endParaRPr lang="cs-CZ" sz="1600" dirty="0" smtClean="0"/>
          </a:p>
          <a:p>
            <a:r>
              <a:rPr lang="cs-CZ" sz="1600" dirty="0">
                <a:hlinkClick r:id="rId10"/>
              </a:rPr>
              <a:t>http://</a:t>
            </a:r>
            <a:r>
              <a:rPr lang="cs-CZ" sz="1600" dirty="0" smtClean="0">
                <a:hlinkClick r:id="rId10"/>
              </a:rPr>
              <a:t>cdn.maedchen.de/bilder/muttertag-geschenktipps-ueberraschungen-fuer-deine-mama-557x313-403853.jpg</a:t>
            </a:r>
            <a:endParaRPr lang="cs-CZ" sz="1600" dirty="0" smtClean="0"/>
          </a:p>
          <a:p>
            <a:r>
              <a:rPr lang="cs-CZ" sz="1600" dirty="0">
                <a:hlinkClick r:id="rId11"/>
              </a:rPr>
              <a:t>https://</a:t>
            </a:r>
            <a:r>
              <a:rPr lang="cs-CZ" sz="1600" dirty="0" smtClean="0">
                <a:hlinkClick r:id="rId11"/>
              </a:rPr>
              <a:t>transnet.act.nato.int/WISE/ACTOfficer/Oktoberfes/Oktoberfes/image</a:t>
            </a:r>
            <a:endParaRPr lang="cs-CZ" sz="1600" dirty="0" smtClean="0"/>
          </a:p>
          <a:p>
            <a:r>
              <a:rPr lang="cs-CZ" sz="1600" dirty="0">
                <a:hlinkClick r:id="rId12"/>
              </a:rPr>
              <a:t>http://</a:t>
            </a:r>
            <a:r>
              <a:rPr lang="cs-CZ" sz="1600" dirty="0" smtClean="0">
                <a:hlinkClick r:id="rId12"/>
              </a:rPr>
              <a:t>blog.osco-shop.de/wp-content/uploads/2013/05/muttertag-littel-miss-hopeblogspotcom.jpg</a:t>
            </a:r>
            <a:endParaRPr lang="cs-CZ" sz="1600" dirty="0" smtClean="0"/>
          </a:p>
          <a:p>
            <a:r>
              <a:rPr lang="cs-CZ" sz="1600" dirty="0">
                <a:hlinkClick r:id="rId13"/>
              </a:rPr>
              <a:t>http://</a:t>
            </a:r>
            <a:r>
              <a:rPr lang="cs-CZ" sz="1600" dirty="0" smtClean="0">
                <a:hlinkClick r:id="rId13"/>
              </a:rPr>
              <a:t>data6.blog.de/media/387/5616387_bcee6c3c29_m.gif</a:t>
            </a:r>
            <a:endParaRPr lang="cs-CZ" sz="1600" dirty="0" smtClean="0"/>
          </a:p>
          <a:p>
            <a:r>
              <a:rPr lang="cs-CZ" sz="1600" dirty="0">
                <a:hlinkClick r:id="rId14"/>
              </a:rPr>
              <a:t>http://</a:t>
            </a:r>
            <a:r>
              <a:rPr lang="cs-CZ" sz="1600" dirty="0" smtClean="0">
                <a:hlinkClick r:id="rId14"/>
              </a:rPr>
              <a:t>commons.wikimedia.org/wiki/File:Fasching-maske-7.jpg</a:t>
            </a:r>
            <a:endParaRPr lang="cs-CZ" sz="1600" dirty="0" smtClean="0"/>
          </a:p>
          <a:p>
            <a:r>
              <a:rPr lang="cs-CZ" sz="1600" dirty="0">
                <a:hlinkClick r:id="rId15"/>
              </a:rPr>
              <a:t>http://</a:t>
            </a:r>
            <a:r>
              <a:rPr lang="cs-CZ" sz="1600" dirty="0" smtClean="0">
                <a:hlinkClick r:id="rId15"/>
              </a:rPr>
              <a:t>sarmatia.files.wordpress.com/2010/01/3-kings.jpg</a:t>
            </a:r>
            <a:endParaRPr lang="cs-CZ" sz="1600" dirty="0" smtClean="0"/>
          </a:p>
          <a:p>
            <a:r>
              <a:rPr lang="cs-CZ" sz="1600" dirty="0">
                <a:hlinkClick r:id="rId16"/>
              </a:rPr>
              <a:t>http://</a:t>
            </a:r>
            <a:r>
              <a:rPr lang="cs-CZ" sz="1600" dirty="0" smtClean="0">
                <a:hlinkClick r:id="rId16"/>
              </a:rPr>
              <a:t>img.geocaching.com/cache/e3482fbc-1dfc-4b1a-9cd0-169d57a806ff.jpg?rnd=0.4791658</a:t>
            </a:r>
            <a:endParaRPr lang="cs-CZ" sz="1600" dirty="0" smtClean="0"/>
          </a:p>
          <a:p>
            <a:r>
              <a:rPr lang="cs-CZ" sz="1600" dirty="0">
                <a:hlinkClick r:id="rId17"/>
              </a:rPr>
              <a:t>http://images.gadmin.st.s3.amazonaws.com/n47741/images/uebersicht/sts6595-slide2-1-1.jpg</a:t>
            </a:r>
            <a:endParaRPr lang="cs-CZ" sz="1600" dirty="0"/>
          </a:p>
        </p:txBody>
      </p:sp>
    </p:spTree>
    <p:extLst>
      <p:ext uri="{BB962C8B-B14F-4D97-AF65-F5344CB8AC3E}">
        <p14:creationId xmlns:p14="http://schemas.microsoft.com/office/powerpoint/2010/main" val="144419314"/>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3920510963"/>
              </p:ext>
            </p:extLst>
          </p:nvPr>
        </p:nvGraphicFramePr>
        <p:xfrm>
          <a:off x="1369036" y="3233738"/>
          <a:ext cx="6405925" cy="2439226"/>
        </p:xfrm>
        <a:graphic>
          <a:graphicData uri="http://schemas.openxmlformats.org/drawingml/2006/table">
            <a:tbl>
              <a:tblPr firstRow="1" firstCol="1" bandRow="1"/>
              <a:tblGrid>
                <a:gridCol w="1202213"/>
                <a:gridCol w="114300"/>
                <a:gridCol w="5089412"/>
              </a:tblGrid>
              <a:tr h="312420">
                <a:tc>
                  <a:txBody>
                    <a:bodyPr/>
                    <a:lstStyle/>
                    <a:p>
                      <a:pPr algn="l">
                        <a:lnSpc>
                          <a:spcPct val="115000"/>
                        </a:lnSpc>
                        <a:spcAft>
                          <a:spcPts val="0"/>
                        </a:spcAft>
                      </a:pPr>
                      <a:r>
                        <a:rPr lang="cs-CZ" sz="1400" b="1" dirty="0">
                          <a:solidFill>
                            <a:srgbClr val="000000"/>
                          </a:solidFill>
                          <a:effectLst/>
                          <a:latin typeface="Calibri"/>
                          <a:ea typeface="Times New Roman"/>
                          <a:cs typeface="Times New Roman"/>
                        </a:rPr>
                        <a:t>Použití zdroje:</a:t>
                      </a:r>
                      <a:endParaRPr lang="cs-CZ" sz="1100" dirty="0">
                        <a:effectLst/>
                        <a:latin typeface="Calibri"/>
                        <a:ea typeface="Calibri"/>
                        <a:cs typeface="Times New Roman"/>
                      </a:endParaRPr>
                    </a:p>
                    <a:p>
                      <a:pPr algn="l">
                        <a:lnSpc>
                          <a:spcPct val="115000"/>
                        </a:lnSpc>
                        <a:spcAft>
                          <a:spcPts val="0"/>
                        </a:spcAft>
                      </a:pPr>
                      <a:r>
                        <a:rPr lang="cs-CZ" sz="1400" b="1"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p>
                      <a:pPr algn="l">
                        <a:lnSpc>
                          <a:spcPct val="115000"/>
                        </a:lnSpc>
                        <a:spcAft>
                          <a:spcPts val="0"/>
                        </a:spcAft>
                      </a:pPr>
                      <a:r>
                        <a:rPr lang="cs-CZ" sz="1400" b="1"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600" dirty="0" smtClean="0">
                          <a:solidFill>
                            <a:srgbClr val="000000"/>
                          </a:solidFill>
                          <a:effectLst/>
                          <a:latin typeface="+mj-lt"/>
                          <a:ea typeface="Times New Roman"/>
                          <a:cs typeface="Times New Roman"/>
                        </a:rPr>
                        <a:t> viz výše</a:t>
                      </a:r>
                      <a:endParaRPr lang="cs-CZ" sz="1600" dirty="0">
                        <a:effectLst/>
                        <a:latin typeface="+mj-lt"/>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dirty="0">
                          <a:solidFill>
                            <a:srgbClr val="000000"/>
                          </a:solidFill>
                          <a:effectLst/>
                          <a:latin typeface="Calibri"/>
                          <a:ea typeface="Times New Roman"/>
                          <a:cs typeface="Times New Roman"/>
                        </a:rPr>
                        <a:t>Citace:</a:t>
                      </a:r>
                      <a:endParaRPr lang="cs-CZ" sz="1100" dirty="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dirty="0">
                          <a:solidFill>
                            <a:srgbClr val="000000"/>
                          </a:solidFill>
                          <a:effectLst/>
                          <a:latin typeface="+mj-lt"/>
                          <a:ea typeface="Times New Roman"/>
                          <a:cs typeface="Times New Roman"/>
                        </a:rPr>
                        <a:t> </a:t>
                      </a:r>
                      <a:endParaRPr lang="cs-CZ" sz="1400" dirty="0">
                        <a:effectLst/>
                        <a:latin typeface="+mj-lt"/>
                        <a:ea typeface="Calibri"/>
                        <a:cs typeface="Times New Roman"/>
                      </a:endParaRPr>
                    </a:p>
                    <a:p>
                      <a:pPr algn="ctr">
                        <a:lnSpc>
                          <a:spcPct val="115000"/>
                        </a:lnSpc>
                        <a:spcAft>
                          <a:spcPts val="0"/>
                        </a:spcAft>
                      </a:pPr>
                      <a:r>
                        <a:rPr lang="cs-CZ" sz="1400" dirty="0" smtClean="0">
                          <a:solidFill>
                            <a:srgbClr val="000000"/>
                          </a:solidFill>
                          <a:effectLst/>
                          <a:latin typeface="+mj-lt"/>
                          <a:ea typeface="Times New Roman"/>
                          <a:cs typeface="Times New Roman"/>
                        </a:rPr>
                        <a:t>   viz výše</a:t>
                      </a:r>
                      <a:r>
                        <a:rPr lang="cs-CZ" sz="1400" dirty="0">
                          <a:solidFill>
                            <a:srgbClr val="000000"/>
                          </a:solidFill>
                          <a:effectLst/>
                          <a:latin typeface="+mj-lt"/>
                          <a:ea typeface="Times New Roman"/>
                          <a:cs typeface="Times New Roman"/>
                        </a:rPr>
                        <a:t> </a:t>
                      </a:r>
                      <a:endParaRPr lang="cs-CZ" sz="1400" dirty="0">
                        <a:effectLst/>
                        <a:latin typeface="+mj-lt"/>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r h="312420">
                <a:tc>
                  <a:txBody>
                    <a:bodyPr/>
                    <a:lstStyle/>
                    <a:p>
                      <a:pPr algn="l">
                        <a:lnSpc>
                          <a:spcPct val="115000"/>
                        </a:lnSpc>
                        <a:spcAft>
                          <a:spcPts val="0"/>
                        </a:spcAft>
                      </a:pPr>
                      <a:r>
                        <a:rPr lang="cs-CZ" sz="1400" b="1" dirty="0">
                          <a:solidFill>
                            <a:srgbClr val="000000"/>
                          </a:solidFill>
                          <a:effectLst/>
                          <a:latin typeface="Calibri"/>
                          <a:ea typeface="Times New Roman"/>
                          <a:cs typeface="Times New Roman"/>
                        </a:rPr>
                        <a:t>Anotace:</a:t>
                      </a:r>
                      <a:endParaRPr lang="cs-CZ" sz="1100" dirty="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2D050"/>
                    </a:solidFill>
                  </a:tcPr>
                </a:tc>
                <a:tc>
                  <a:txBody>
                    <a:bodyPr/>
                    <a:lstStyle/>
                    <a:p>
                      <a:pPr algn="l">
                        <a:lnSpc>
                          <a:spcPct val="115000"/>
                        </a:lnSpc>
                        <a:spcAft>
                          <a:spcPts val="0"/>
                        </a:spcAft>
                      </a:pPr>
                      <a:r>
                        <a:rPr lang="cs-CZ" sz="1400" b="1"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txBody>
                  <a:tcPr marL="44450" marR="44450" marT="0" marB="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FF66"/>
                    </a:solidFill>
                  </a:tcPr>
                </a:tc>
                <a:tc>
                  <a:txBody>
                    <a:bodyPr/>
                    <a:lstStyle/>
                    <a:p>
                      <a:pPr algn="ctr">
                        <a:lnSpc>
                          <a:spcPct val="115000"/>
                        </a:lnSpc>
                        <a:spcAft>
                          <a:spcPts val="0"/>
                        </a:spcAft>
                      </a:pPr>
                      <a:r>
                        <a:rPr lang="cs-CZ" sz="1400"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p>
                      <a:pPr marL="0" marR="0" lvl="0" indent="0" algn="ctr" defTabSz="914400" rtl="0" eaLnBrk="1" fontAlgn="auto" latinLnBrk="0" hangingPunct="1">
                        <a:lnSpc>
                          <a:spcPct val="115000"/>
                        </a:lnSpc>
                        <a:spcBef>
                          <a:spcPts val="0"/>
                        </a:spcBef>
                        <a:spcAft>
                          <a:spcPts val="0"/>
                        </a:spcAft>
                        <a:buClrTx/>
                        <a:buSzTx/>
                        <a:buFontTx/>
                        <a:buNone/>
                        <a:tabLst/>
                        <a:defRPr/>
                      </a:pPr>
                      <a:r>
                        <a:rPr kumimoji="0" lang="cs-CZ" sz="1400" b="0" i="0" u="none" strike="noStrike" cap="none" normalizeH="0" baseline="0" dirty="0" smtClean="0">
                          <a:ln>
                            <a:noFill/>
                          </a:ln>
                          <a:solidFill>
                            <a:schemeClr val="tx1"/>
                          </a:solidFill>
                          <a:effectLst/>
                          <a:latin typeface="Calibri" pitchFamily="34" charset="0"/>
                          <a:cs typeface="Times New Roman" pitchFamily="18" charset="0"/>
                        </a:rPr>
                        <a:t>DUM je určen k </a:t>
                      </a:r>
                      <a:r>
                        <a:rPr kumimoji="0" lang="cs-CZ" sz="14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výkladu učiva. </a:t>
                      </a:r>
                      <a:r>
                        <a:rPr kumimoji="0" lang="cs-CZ" sz="14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DUM </a:t>
                      </a:r>
                      <a:r>
                        <a:rPr kumimoji="0" lang="cs-CZ" sz="14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slouží jako podklad k výkladu, který je brán z učebnice: </a:t>
                      </a:r>
                      <a:r>
                        <a:rPr kumimoji="0" lang="cs-CZ" sz="1400" b="0" i="0" u="none" strike="noStrike" cap="none" normalizeH="0" baseline="0" dirty="0" err="1" smtClean="0">
                          <a:ln>
                            <a:noFill/>
                          </a:ln>
                          <a:solidFill>
                            <a:schemeClr val="tx1"/>
                          </a:solidFill>
                          <a:effectLst/>
                          <a:latin typeface="Calibri" pitchFamily="34" charset="0"/>
                          <a:ea typeface="Calibri" pitchFamily="34" charset="0"/>
                          <a:cs typeface="Calibri" pitchFamily="34" charset="0"/>
                        </a:rPr>
                        <a:t>Deutsch</a:t>
                      </a:r>
                      <a:r>
                        <a:rPr kumimoji="0" lang="cs-CZ" sz="14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 </a:t>
                      </a:r>
                      <a:r>
                        <a:rPr kumimoji="0" lang="cs-CZ" sz="1400" b="0" i="0" u="none" strike="noStrike" cap="none" normalizeH="0" baseline="0" dirty="0" err="1" smtClean="0">
                          <a:ln>
                            <a:noFill/>
                          </a:ln>
                          <a:solidFill>
                            <a:schemeClr val="tx1"/>
                          </a:solidFill>
                          <a:effectLst/>
                          <a:latin typeface="Calibri" pitchFamily="34" charset="0"/>
                          <a:ea typeface="Calibri" pitchFamily="34" charset="0"/>
                          <a:cs typeface="Calibri" pitchFamily="34" charset="0"/>
                        </a:rPr>
                        <a:t>mit</a:t>
                      </a:r>
                      <a:r>
                        <a:rPr kumimoji="0" lang="cs-CZ" sz="14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 Max; Němčina pro základní školy a víceletá gymnázia A1; nakl. Fraus 2006; ISBN 80-7238-531-3</a:t>
                      </a:r>
                    </a:p>
                    <a:p>
                      <a:pPr algn="ctr">
                        <a:lnSpc>
                          <a:spcPct val="115000"/>
                        </a:lnSpc>
                        <a:spcAft>
                          <a:spcPts val="0"/>
                        </a:spcAft>
                      </a:pPr>
                      <a:r>
                        <a:rPr lang="cs-CZ" sz="1400" dirty="0">
                          <a:solidFill>
                            <a:srgbClr val="000000"/>
                          </a:solidFill>
                          <a:effectLst/>
                          <a:latin typeface="Calibri"/>
                          <a:ea typeface="Times New Roman"/>
                          <a:cs typeface="Times New Roman"/>
                        </a:rPr>
                        <a:t> </a:t>
                      </a:r>
                      <a:endParaRPr lang="cs-CZ" sz="1100" dirty="0">
                        <a:effectLst/>
                        <a:latin typeface="Calibri"/>
                        <a:ea typeface="Calibri"/>
                        <a:cs typeface="Times New Roman"/>
                      </a:endParaRPr>
                    </a:p>
                  </a:txBody>
                  <a:tcPr marL="44450" marR="44450" marT="0" marB="0" anchor="b">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FF99"/>
                    </a:solidFill>
                  </a:tcPr>
                </a:tc>
              </a:tr>
            </a:tbl>
          </a:graphicData>
        </a:graphic>
      </p:graphicFrame>
      <p:pic>
        <p:nvPicPr>
          <p:cNvPr id="9218" name="Obrázek 0" descr="Popis: logo EU.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59" y="548680"/>
            <a:ext cx="7920881" cy="847725"/>
          </a:xfrm>
          <a:prstGeom prst="rect">
            <a:avLst/>
          </a:prstGeom>
          <a:noFill/>
          <a:extLst>
            <a:ext uri="{909E8E84-426E-40DD-AFC4-6F175D3DCCD1}">
              <a14:hiddenFill xmlns:a14="http://schemas.microsoft.com/office/drawing/2010/main">
                <a:solidFill>
                  <a:srgbClr val="FFFFFF"/>
                </a:solidFill>
              </a14:hiddenFill>
            </a:ext>
          </a:extLst>
        </p:spPr>
      </p:pic>
      <p:pic>
        <p:nvPicPr>
          <p:cNvPr id="9217" name="obrázek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5674" y="2158008"/>
            <a:ext cx="2152650" cy="7810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1368425" y="300513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sp>
        <p:nvSpPr>
          <p:cNvPr id="4" name="Rectangle 4"/>
          <p:cNvSpPr>
            <a:spLocks noChangeArrowheads="1"/>
          </p:cNvSpPr>
          <p:nvPr/>
        </p:nvSpPr>
        <p:spPr bwMode="auto">
          <a:xfrm>
            <a:off x="611559" y="1556792"/>
            <a:ext cx="7920881"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Tento materi</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 byl vytvořen </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mci projektu EU pen</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í</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ze </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š</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kol</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a:t>
            </a:r>
            <a:endParaRPr kumimoji="0" lang="cs-CZ" sz="11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Operačn</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í</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ho programu Vzděl</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v</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á</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a:t>
            </a:r>
            <a:r>
              <a:rPr kumimoji="0" lang="cs-CZ" sz="1400" b="0" i="0" u="none" strike="noStrike" cap="none" normalizeH="0" baseline="0" dirty="0" smtClean="0">
                <a:ln>
                  <a:noFill/>
                </a:ln>
                <a:solidFill>
                  <a:schemeClr val="tx1"/>
                </a:solidFill>
                <a:effectLst/>
                <a:latin typeface="Calibri"/>
                <a:ea typeface="Calibri" pitchFamily="34" charset="0"/>
                <a:cs typeface="Times New Roman" pitchFamily="18" charset="0"/>
              </a:rPr>
              <a:t>í</a:t>
            </a:r>
            <a:r>
              <a:rPr kumimoji="0" lang="cs-C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pro konkurenceschopnost</a:t>
            </a:r>
            <a:endParaRPr kumimoji="0" lang="cs-CZ"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sz="1800" b="0" i="0" u="none" strike="noStrike" cap="none" normalizeH="0" baseline="0" dirty="0" smtClean="0">
              <a:ln>
                <a:noFill/>
              </a:ln>
              <a:solidFill>
                <a:schemeClr val="tx1"/>
              </a:solidFill>
              <a:effectLst/>
              <a:latin typeface="Arial" pitchFamily="34" charset="0"/>
            </a:endParaRPr>
          </a:p>
        </p:txBody>
      </p:sp>
      <p:sp>
        <p:nvSpPr>
          <p:cNvPr id="5" name="Rectangle 5"/>
          <p:cNvSpPr>
            <a:spLocks noChangeArrowheads="1"/>
          </p:cNvSpPr>
          <p:nvPr/>
        </p:nvSpPr>
        <p:spPr bwMode="auto">
          <a:xfrm>
            <a:off x="1368425" y="47672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sz="1800" b="0" i="0" u="none" strike="noStrike" cap="none" normalizeH="0" baseline="0" smtClean="0">
              <a:ln>
                <a:noFill/>
              </a:ln>
              <a:solidFill>
                <a:schemeClr val="tx1"/>
              </a:solidFill>
              <a:effectLst/>
              <a:latin typeface="Arial" pitchFamily="34" charset="0"/>
            </a:endParaRPr>
          </a:p>
        </p:txBody>
      </p:sp>
    </p:spTree>
    <p:extLst>
      <p:ext uri="{BB962C8B-B14F-4D97-AF65-F5344CB8AC3E}">
        <p14:creationId xmlns:p14="http://schemas.microsoft.com/office/powerpoint/2010/main" val="402222471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396</TotalTime>
  <Words>473</Words>
  <Application>Microsoft Office PowerPoint</Application>
  <PresentationFormat>Předvádění na obrazovce (4:3)</PresentationFormat>
  <Paragraphs>209</Paragraphs>
  <Slides>29</Slides>
  <Notes>1</Notes>
  <HiddenSlides>0</HiddenSlides>
  <MMClips>0</MMClips>
  <ScaleCrop>false</ScaleCrop>
  <HeadingPairs>
    <vt:vector size="4" baseType="variant">
      <vt:variant>
        <vt:lpstr>Motiv</vt:lpstr>
      </vt:variant>
      <vt:variant>
        <vt:i4>1</vt:i4>
      </vt:variant>
      <vt:variant>
        <vt:lpstr>Nadpisy snímků</vt:lpstr>
      </vt:variant>
      <vt:variant>
        <vt:i4>29</vt:i4>
      </vt:variant>
    </vt:vector>
  </HeadingPairs>
  <TitlesOfParts>
    <vt:vector size="30" baseType="lpstr">
      <vt:lpstr>Motiv systému Office</vt:lpstr>
      <vt:lpstr>Prezentace aplikace PowerPoint</vt:lpstr>
      <vt:lpstr>FESTE UND BRÄUCHE</vt:lpstr>
      <vt:lpstr>Fasching</vt:lpstr>
      <vt:lpstr>Prezentace aplikace PowerPoint</vt:lpstr>
      <vt:lpstr>Ostern</vt:lpstr>
      <vt:lpstr>Prezentace aplikace PowerPoint</vt:lpstr>
      <vt:lpstr>Karwoche</vt:lpstr>
      <vt:lpstr>Prezentace aplikace PowerPoint</vt:lpstr>
      <vt:lpstr>Prezentace aplikace PowerPoint</vt:lpstr>
      <vt:lpstr>Muttertag</vt:lpstr>
      <vt:lpstr>Vatertag</vt:lpstr>
      <vt:lpstr>Prezentace aplikace PowerPoint</vt:lpstr>
      <vt:lpstr>Prezentace aplikace PowerPoint</vt:lpstr>
      <vt:lpstr>Prezentace aplikace PowerPoint</vt:lpstr>
      <vt:lpstr>Weihnachten</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Weihnachtslieder</vt:lpstr>
      <vt:lpstr>Drei Heilige</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administrator</dc:creator>
  <cp:lastModifiedBy>User</cp:lastModifiedBy>
  <cp:revision>43</cp:revision>
  <dcterms:created xsi:type="dcterms:W3CDTF">2012-04-04T05:08:45Z</dcterms:created>
  <dcterms:modified xsi:type="dcterms:W3CDTF">2013-06-25T16:57:20Z</dcterms:modified>
</cp:coreProperties>
</file>