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96349-826E-48E4-B123-3C5B2EEBA77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165-0579-4069-9F1D-8A018F306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482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96349-826E-48E4-B123-3C5B2EEBA77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165-0579-4069-9F1D-8A018F306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2626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96349-826E-48E4-B123-3C5B2EEBA77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165-0579-4069-9F1D-8A018F306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32123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96349-826E-48E4-B123-3C5B2EEBA77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165-0579-4069-9F1D-8A018F306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9034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96349-826E-48E4-B123-3C5B2EEBA77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165-0579-4069-9F1D-8A018F306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002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96349-826E-48E4-B123-3C5B2EEBA77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165-0579-4069-9F1D-8A018F306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784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96349-826E-48E4-B123-3C5B2EEBA77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165-0579-4069-9F1D-8A018F306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7890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96349-826E-48E4-B123-3C5B2EEBA77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165-0579-4069-9F1D-8A018F306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966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96349-826E-48E4-B123-3C5B2EEBA77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165-0579-4069-9F1D-8A018F306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787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96349-826E-48E4-B123-3C5B2EEBA77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165-0579-4069-9F1D-8A018F306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663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96349-826E-48E4-B123-3C5B2EEBA77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2165-0579-4069-9F1D-8A018F306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881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F96349-826E-48E4-B123-3C5B2EEBA77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8F2165-0579-4069-9F1D-8A018F306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171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dum.rvp.cz/vyhledavani/vyhledavani.html?e15=vzorce+organick%C3%A9+chemie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3969746"/>
              </p:ext>
            </p:extLst>
          </p:nvPr>
        </p:nvGraphicFramePr>
        <p:xfrm>
          <a:off x="0" y="1449939"/>
          <a:ext cx="9144000" cy="54080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10783"/>
                <a:gridCol w="6533217"/>
              </a:tblGrid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CZ.1.07/1.5.00/34.0565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Číslo materiálu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VY_32_INOVACE_626_ROUBOVÁNÍ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58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 dirty="0">
                        <a:effectLst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</a:rPr>
                        <a:t>                        Masarykova </a:t>
                      </a:r>
                      <a:r>
                        <a:rPr lang="cs-CZ" sz="1000" dirty="0">
                          <a:effectLst/>
                        </a:rPr>
                        <a:t>střední  škola zemědělská a Vyšší odborná škola, Opava, příspěvková organizace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Bc. Soňa </a:t>
                      </a:r>
                      <a:r>
                        <a:rPr lang="cs-CZ" sz="1000" dirty="0" err="1" smtClean="0">
                          <a:effectLst/>
                        </a:rPr>
                        <a:t>Pělová</a:t>
                      </a:r>
                      <a:r>
                        <a:rPr lang="cs-CZ" sz="1000" dirty="0" smtClean="0">
                          <a:effectLst/>
                        </a:rPr>
                        <a:t>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Průřezové téma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Rozmnožování a údržba dřevin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Tématický celek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smtClean="0">
                          <a:effectLst/>
                          <a:latin typeface="+mn-lt"/>
                          <a:ea typeface="+mn-ea"/>
                        </a:rPr>
                        <a:t>Odborný výcvik - Ovocnictví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Ročník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1.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tvorby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8. 8. </a:t>
                      </a:r>
                      <a:r>
                        <a:rPr lang="cs-CZ" sz="1000" dirty="0">
                          <a:effectLst/>
                        </a:rPr>
                        <a:t>2012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a místo ověření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8. 2. 2012 odborný</a:t>
                      </a:r>
                      <a:r>
                        <a:rPr lang="cs-CZ" sz="1000" baseline="0" dirty="0" smtClean="0">
                          <a:effectLst/>
                        </a:rPr>
                        <a:t> výcvik</a:t>
                      </a:r>
                      <a:r>
                        <a:rPr lang="cs-CZ" sz="1000" dirty="0" smtClean="0">
                          <a:effectLst/>
                        </a:rPr>
                        <a:t> 1. Za, skupina číslo 6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Druh učebního materiálu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Prezentace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Výklad nové látky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- </a:t>
                      </a:r>
                      <a:r>
                        <a:rPr lang="cs-CZ" sz="1000" dirty="0" smtClean="0">
                          <a:effectLst/>
                        </a:rPr>
                        <a:t>názornější a přehlednější způsob vysvětlení učiva, opakování předchozího učiva (vegetativní rozmnožování - nepřímé)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Klíčová slova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u="none" strike="noStrike" dirty="0" smtClean="0">
                          <a:effectLst/>
                          <a:hlinkClick r:id="rId2"/>
                        </a:rPr>
                        <a:t>roubování</a:t>
                      </a:r>
                      <a:r>
                        <a:rPr lang="cs-CZ" sz="1000" u="none" strike="noStrike" baseline="0" dirty="0" smtClean="0">
                          <a:effectLst/>
                          <a:hlinkClick r:id="rId2"/>
                        </a:rPr>
                        <a:t> – způsoby, odběr výhonů, zpracování výhonů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Metodický pokyn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Určeno k výkladu do hodiny i k samostudiu </a:t>
                      </a:r>
                    </a:p>
                  </a:txBody>
                  <a:tcPr marL="67585" marR="67585" marT="33793" marB="33793" anchor="ctr"/>
                </a:tc>
              </a:tr>
              <a:tr h="26919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Picture 1" descr="mszes_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86560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-7386"/>
            <a:ext cx="5976937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2043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Vegetativní způsob rozmnožování</a:t>
            </a:r>
            <a:br>
              <a:rPr lang="cs-CZ" dirty="0" smtClean="0"/>
            </a:br>
            <a:r>
              <a:rPr lang="cs-CZ" dirty="0" smtClean="0"/>
              <a:t>nepřímý: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ROUBOVÁNÍ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(kopulace)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9185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8367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Vegetativní způsob rozmnožování</a:t>
            </a:r>
            <a:br>
              <a:rPr lang="cs-CZ" dirty="0" smtClean="0"/>
            </a:br>
            <a:r>
              <a:rPr lang="cs-CZ" dirty="0" smtClean="0"/>
              <a:t>nepřímý: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ROUBOVÁNÍM</a:t>
            </a:r>
          </a:p>
          <a:p>
            <a:pPr marL="0" indent="0">
              <a:buNone/>
            </a:pPr>
            <a:r>
              <a:rPr lang="cs-CZ" sz="3600" b="1" dirty="0" smtClean="0"/>
              <a:t> přenášíme část rostliny na podnož.</a:t>
            </a:r>
          </a:p>
          <a:p>
            <a:pPr marL="0" indent="0">
              <a:buNone/>
            </a:pPr>
            <a:r>
              <a:rPr lang="cs-CZ" sz="3600" b="1" dirty="0" smtClean="0"/>
              <a:t> </a:t>
            </a:r>
          </a:p>
          <a:p>
            <a:pPr marL="0" indent="0">
              <a:buNone/>
            </a:pPr>
            <a:r>
              <a:rPr lang="cs-CZ" sz="3600" b="1" dirty="0"/>
              <a:t>p</a:t>
            </a:r>
            <a:r>
              <a:rPr lang="cs-CZ" sz="3600" b="1" dirty="0" smtClean="0"/>
              <a:t>řenášíme několik oček </a:t>
            </a:r>
          </a:p>
        </p:txBody>
      </p:sp>
    </p:spTree>
    <p:extLst>
      <p:ext uri="{BB962C8B-B14F-4D97-AF65-F5344CB8AC3E}">
        <p14:creationId xmlns:p14="http://schemas.microsoft.com/office/powerpoint/2010/main" val="2072195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Vegetativní způsob rozmnožování</a:t>
            </a:r>
            <a:br>
              <a:rPr lang="cs-CZ" dirty="0" smtClean="0"/>
            </a:br>
            <a:r>
              <a:rPr lang="cs-CZ" dirty="0" smtClean="0"/>
              <a:t>nepřímý: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ROUBOVÁNÍ</a:t>
            </a:r>
          </a:p>
          <a:p>
            <a:r>
              <a:rPr lang="cs-CZ" b="1" dirty="0" smtClean="0"/>
              <a:t>Podnož</a:t>
            </a:r>
            <a:r>
              <a:rPr lang="cs-CZ" dirty="0" smtClean="0"/>
              <a:t> je část dřeviny, která má vlastní kořeny.</a:t>
            </a:r>
          </a:p>
          <a:p>
            <a:pPr marL="0" lvl="0" indent="0">
              <a:buNone/>
            </a:pPr>
            <a:r>
              <a:rPr lang="cs-CZ" dirty="0" smtClean="0"/>
              <a:t>              na podnož štěpujeme ušlechtilou odrůdu</a:t>
            </a:r>
          </a:p>
          <a:p>
            <a:r>
              <a:rPr lang="cs-CZ" b="1" dirty="0" smtClean="0"/>
              <a:t>Odrůda</a:t>
            </a:r>
            <a:r>
              <a:rPr lang="cs-CZ" dirty="0" smtClean="0"/>
              <a:t> je strom nebo keř, který má hospodářsky významné vlastnosti - velikost, barvu, chuť a skladovatelnost plodu, </a:t>
            </a:r>
          </a:p>
          <a:p>
            <a:pPr marL="0" indent="0">
              <a:buNone/>
            </a:pPr>
            <a:r>
              <a:rPr lang="cs-CZ" dirty="0" smtClean="0"/>
              <a:t>    odolnost proti chorobám, vzrůst a plodnost </a:t>
            </a:r>
          </a:p>
          <a:p>
            <a:pPr marL="0" indent="0">
              <a:buNone/>
            </a:pPr>
            <a:r>
              <a:rPr lang="cs-CZ" dirty="0" smtClean="0"/>
              <a:t>    stromu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89872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6868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/>
              <a:t>Odběr výhonů na rouby 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(je stejné pro množení dřevitých řízků, 	roubování, očkování)</a:t>
            </a:r>
          </a:p>
          <a:p>
            <a:pPr marL="457200" lvl="2" indent="-457200">
              <a:buFontTx/>
              <a:buChar char="-"/>
            </a:pPr>
            <a:endParaRPr lang="cs-CZ" sz="3200" b="1" dirty="0" smtClean="0"/>
          </a:p>
          <a:p>
            <a:pPr marL="457200" lvl="2" indent="-457200">
              <a:buFontTx/>
              <a:buChar char="-"/>
            </a:pPr>
            <a:r>
              <a:rPr lang="cs-CZ" sz="3200" b="1" dirty="0" smtClean="0"/>
              <a:t>pro roubování v prosinci až lednu, </a:t>
            </a:r>
          </a:p>
          <a:p>
            <a:pPr marL="457200" lvl="2" indent="-457200">
              <a:buFontTx/>
              <a:buChar char="-"/>
            </a:pPr>
            <a:r>
              <a:rPr lang="cs-CZ" sz="3200" b="1" dirty="0" smtClean="0"/>
              <a:t>za bezmrazých dnů</a:t>
            </a:r>
            <a:endParaRPr lang="cs-CZ" b="1" dirty="0" smtClean="0"/>
          </a:p>
          <a:p>
            <a:pPr lvl="1"/>
            <a:r>
              <a:rPr lang="cs-CZ" dirty="0" smtClean="0"/>
              <a:t>k množení odebíráme jednoleté výhony</a:t>
            </a:r>
          </a:p>
          <a:p>
            <a:pPr lvl="1"/>
            <a:r>
              <a:rPr lang="cs-CZ" dirty="0" smtClean="0"/>
              <a:t>pruty řežeme na 2 očka od matečné rostliny, </a:t>
            </a:r>
          </a:p>
          <a:p>
            <a:pPr marL="457200" lvl="1" indent="0">
              <a:buNone/>
            </a:pPr>
            <a:r>
              <a:rPr lang="cs-CZ" dirty="0"/>
              <a:t> </a:t>
            </a:r>
            <a:r>
              <a:rPr lang="cs-CZ" dirty="0" smtClean="0"/>
              <a:t>   zajistí výhony pro příští rok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7645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5328592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cs-CZ" sz="4000" b="1" dirty="0" smtClean="0"/>
              <a:t>Odebrané výhony :</a:t>
            </a:r>
          </a:p>
          <a:p>
            <a:pPr lvl="1"/>
            <a:endParaRPr lang="cs-CZ" sz="3200" dirty="0" smtClean="0"/>
          </a:p>
          <a:p>
            <a:pPr lvl="1"/>
            <a:r>
              <a:rPr lang="cs-CZ" sz="3200" dirty="0" smtClean="0"/>
              <a:t> </a:t>
            </a:r>
            <a:r>
              <a:rPr lang="cs-CZ" sz="3200" b="1" dirty="0" smtClean="0"/>
              <a:t>svazkujeme</a:t>
            </a:r>
            <a:r>
              <a:rPr lang="cs-CZ" sz="3200" dirty="0" smtClean="0"/>
              <a:t> po 50 nebo 100 kusech</a:t>
            </a:r>
          </a:p>
          <a:p>
            <a:pPr lvl="1"/>
            <a:r>
              <a:rPr lang="cs-CZ" sz="3200" dirty="0" smtClean="0"/>
              <a:t> </a:t>
            </a:r>
            <a:r>
              <a:rPr lang="cs-CZ" sz="3200" b="1" dirty="0" smtClean="0"/>
              <a:t>zavazujeme</a:t>
            </a:r>
            <a:r>
              <a:rPr lang="cs-CZ" sz="3200" dirty="0" smtClean="0"/>
              <a:t> špagátem na 2 místech</a:t>
            </a:r>
          </a:p>
          <a:p>
            <a:pPr marL="457200" lvl="1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(v horní a dolní třetině tak, aby zabraly co nejméně   místa při ukládání)</a:t>
            </a:r>
          </a:p>
          <a:p>
            <a:pPr marL="457200" lvl="1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</a:t>
            </a:r>
          </a:p>
          <a:p>
            <a:pPr lvl="1"/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spodní řezy </a:t>
            </a:r>
            <a:r>
              <a:rPr lang="cs-CZ" sz="3200" dirty="0" smtClean="0"/>
              <a:t>jsou v jedné rovině! – kvůli vyschnutí prutů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56538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lvl="1"/>
            <a:r>
              <a:rPr lang="cs-CZ" sz="3600" b="1" dirty="0" smtClean="0"/>
              <a:t> svazky označíme jmenovkou</a:t>
            </a:r>
            <a:r>
              <a:rPr lang="cs-CZ" dirty="0" smtClean="0"/>
              <a:t>, která obsahuje: </a:t>
            </a:r>
            <a:r>
              <a:rPr lang="cs-CZ" b="1" dirty="0" smtClean="0"/>
              <a:t>druh, odrůdu, počet ks, datum, jméno</a:t>
            </a:r>
            <a:endParaRPr lang="cs-CZ" dirty="0" smtClean="0"/>
          </a:p>
          <a:p>
            <a:pPr lvl="1"/>
            <a:endParaRPr lang="cs-CZ" dirty="0" smtClean="0"/>
          </a:p>
          <a:p>
            <a:pPr lvl="1"/>
            <a:r>
              <a:rPr lang="cs-CZ" sz="3200" b="1" dirty="0" smtClean="0"/>
              <a:t>svazky ukládáme :</a:t>
            </a:r>
          </a:p>
          <a:p>
            <a:pPr lvl="1"/>
            <a:r>
              <a:rPr lang="cs-CZ" dirty="0" smtClean="0"/>
              <a:t> </a:t>
            </a:r>
            <a:r>
              <a:rPr lang="cs-CZ" b="1" dirty="0" smtClean="0"/>
              <a:t>do sklepa </a:t>
            </a:r>
            <a:r>
              <a:rPr lang="cs-CZ" dirty="0" smtClean="0"/>
              <a:t>nebo bezmrazé místnosti do vlhkého písku nebo směsi zeminy s hoblinami.</a:t>
            </a:r>
          </a:p>
          <a:p>
            <a:pPr lvl="1"/>
            <a:r>
              <a:rPr lang="cs-CZ" b="1" dirty="0"/>
              <a:t> </a:t>
            </a:r>
            <a:r>
              <a:rPr lang="cs-CZ" b="1" dirty="0" smtClean="0"/>
              <a:t>do chladírny </a:t>
            </a:r>
            <a:r>
              <a:rPr lang="cs-CZ" dirty="0" smtClean="0"/>
              <a:t>v igelitových pytlech – pytel označíme jmenovkou, navíc tam napíšeme počet svazků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829953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252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Vegetativní způsob rozmnožování nepřímý: </vt:lpstr>
      <vt:lpstr>Vegetativní způsob rozmnožování nepřímý: </vt:lpstr>
      <vt:lpstr>Vegetativní způsob rozmnožování nepřímý: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Soňa Pělová</dc:creator>
  <cp:lastModifiedBy>Soňa Pělová</cp:lastModifiedBy>
  <cp:revision>6</cp:revision>
  <dcterms:created xsi:type="dcterms:W3CDTF">2012-08-08T20:14:40Z</dcterms:created>
  <dcterms:modified xsi:type="dcterms:W3CDTF">2013-04-21T02:42:28Z</dcterms:modified>
</cp:coreProperties>
</file>