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72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55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652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73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505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851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499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593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13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72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050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9ED79-937A-4E84-83D1-650BFC9C14E5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FF18A-5BCE-4A12-9CF4-2210513E0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75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um.rvp.cz/vyhledavani/vyhledavani.html?e15=vzorce+organick%C3%A9+chemi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535962"/>
              </p:ext>
            </p:extLst>
          </p:nvPr>
        </p:nvGraphicFramePr>
        <p:xfrm>
          <a:off x="0" y="1449939"/>
          <a:ext cx="9144000" cy="54391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0783"/>
                <a:gridCol w="6533217"/>
              </a:tblGrid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CZ.1.07/1.5.00/34.0565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materiálu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VY_32_INOVACE_627_ROUBOVÁNÍ-POSTUP_PRÁCE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589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školy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endParaRPr lang="cs-CZ" sz="1000" dirty="0">
                        <a:effectLst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r>
                        <a:rPr lang="cs-CZ" sz="1000" dirty="0" smtClean="0">
                          <a:effectLst/>
                        </a:rPr>
                        <a:t>                        Masarykova </a:t>
                      </a:r>
                      <a:r>
                        <a:rPr lang="cs-CZ" sz="1000" dirty="0">
                          <a:effectLst/>
                        </a:rPr>
                        <a:t>střední  škola zemědělská a Vyšší odborná škola, Opava, příspěvková organizace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Autor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Bc. Soňa </a:t>
                      </a:r>
                      <a:r>
                        <a:rPr lang="cs-CZ" sz="1000" dirty="0" err="1" smtClean="0">
                          <a:effectLst/>
                        </a:rPr>
                        <a:t>Pělová</a:t>
                      </a:r>
                      <a:r>
                        <a:rPr lang="cs-CZ" sz="1000" dirty="0" smtClean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Průřezové téma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Rozmnožování a údržba dřevin</a:t>
                      </a:r>
                      <a:endParaRPr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Tématický celek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+mn-ea"/>
                        </a:rPr>
                        <a:t>Odborný</a:t>
                      </a:r>
                      <a:r>
                        <a:rPr lang="cs-CZ" sz="1000" baseline="0" dirty="0" smtClean="0">
                          <a:effectLst/>
                          <a:latin typeface="+mn-lt"/>
                          <a:ea typeface="+mn-ea"/>
                        </a:rPr>
                        <a:t>  výcvik - </a:t>
                      </a:r>
                      <a:r>
                        <a:rPr lang="cs-CZ" sz="1000" dirty="0" smtClean="0">
                          <a:effectLst/>
                          <a:latin typeface="+mn-lt"/>
                          <a:ea typeface="+mn-ea"/>
                        </a:rPr>
                        <a:t>Ovocnictví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Ročník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1.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tvorby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18. 8. </a:t>
                      </a:r>
                      <a:r>
                        <a:rPr lang="cs-CZ" sz="1000" dirty="0">
                          <a:effectLst/>
                        </a:rPr>
                        <a:t>2012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a místo ověření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19. 2. 2012 odborný</a:t>
                      </a:r>
                      <a:r>
                        <a:rPr lang="cs-CZ" sz="1000" baseline="0" dirty="0" smtClean="0">
                          <a:effectLst/>
                        </a:rPr>
                        <a:t> výcvik</a:t>
                      </a:r>
                      <a:r>
                        <a:rPr lang="cs-CZ" sz="1000" dirty="0" smtClean="0">
                          <a:effectLst/>
                        </a:rPr>
                        <a:t> 1. Za, skupina číslo 6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Druh učebního materiálu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Prezentace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Anotace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Výklad nové látky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>
                          <a:effectLst/>
                        </a:rPr>
                        <a:t>-</a:t>
                      </a:r>
                      <a:r>
                        <a:rPr lang="cs-CZ" sz="1000" dirty="0" smtClean="0"/>
                        <a:t>Inovací je názornost ve spojení teoretických 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/>
                        <a:t>a praktických postupů práce s novými nebo nově upravenými poznatky,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000" dirty="0" smtClean="0"/>
                        <a:t>získanými a ověřenými odborníky z praxe.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Klíčová slova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roubování v ruce, </a:t>
                      </a:r>
                      <a:r>
                        <a:rPr lang="cs-CZ" sz="1000" u="none" strike="noStrike" smtClean="0">
                          <a:effectLst/>
                          <a:hlinkClick r:id="rId2"/>
                        </a:rPr>
                        <a:t>na </a:t>
                      </a:r>
                      <a:r>
                        <a:rPr lang="cs-CZ" sz="1000" u="none" strike="noStrike" smtClean="0">
                          <a:effectLst/>
                          <a:hlinkClick r:id="rId2"/>
                        </a:rPr>
                        <a:t>stanovišti</a:t>
                      </a: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,</a:t>
                      </a:r>
                      <a:r>
                        <a:rPr lang="cs-CZ" sz="1000" u="none" strike="noStrike" baseline="0" dirty="0" smtClean="0">
                          <a:effectLst/>
                          <a:hlinkClick r:id="rId2"/>
                        </a:rPr>
                        <a:t> chystání roubu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Metodický pokyn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Určeno k výkladu do hodiny i k </a:t>
                      </a:r>
                      <a:r>
                        <a:rPr lang="cs-CZ" sz="1000">
                          <a:effectLst/>
                        </a:rPr>
                        <a:t>samostudiu </a:t>
                      </a:r>
                      <a:endParaRPr lang="cs-CZ" sz="1000" dirty="0">
                        <a:effectLst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Pokud není uvedeno jinak, použitý materiál je z vlastních zdrojů autora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Picture 1" descr="mszes_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86560"/>
            <a:ext cx="447675" cy="4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7386"/>
            <a:ext cx="5976937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6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dirty="0" smtClean="0"/>
              <a:t>nepřímý: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ROUBOVÁNÍ - 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POSTUP PRÁCE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974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sz="3000" b="1" dirty="0" smtClean="0"/>
              <a:t>nepřímý </a:t>
            </a:r>
            <a:r>
              <a:rPr lang="cs-CZ" sz="3000" b="1" dirty="0" smtClean="0">
                <a:solidFill>
                  <a:srgbClr val="FF0000"/>
                </a:solidFill>
              </a:rPr>
              <a:t>: ROUBOVÁNÍ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chemeClr val="accent1"/>
                </a:solidFill>
              </a:rPr>
              <a:t> v ruce </a:t>
            </a:r>
            <a:r>
              <a:rPr lang="cs-CZ" dirty="0" smtClean="0"/>
              <a:t>- se provádí na nezakořeněné podnože         	nebo na podnože v nádobách – kontejnerech,    	v lednu nebo únoru.</a:t>
            </a:r>
          </a:p>
          <a:p>
            <a:pPr marL="0" indent="0">
              <a:buNone/>
            </a:pPr>
            <a:r>
              <a:rPr lang="cs-CZ" dirty="0" smtClean="0"/>
              <a:t>                 - pro stromkové tvary angreštu a rybízu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sz="4000" b="1" dirty="0" smtClean="0">
                <a:solidFill>
                  <a:schemeClr val="accent1"/>
                </a:solidFill>
              </a:rPr>
              <a:t>na půdním stanovišti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0044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Chystání roubů – postup práce: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1)Roub seřízneme rovně 0,5-1cm nad </a:t>
            </a:r>
            <a:r>
              <a:rPr lang="cs-CZ" b="1" dirty="0" smtClean="0"/>
              <a:t>horním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/>
              <a:t>pupenem.</a:t>
            </a:r>
          </a:p>
          <a:p>
            <a:pPr marL="0" indent="0">
              <a:buNone/>
            </a:pPr>
            <a:r>
              <a:rPr lang="cs-CZ" dirty="0" smtClean="0"/>
              <a:t>2)Délka roubu musí být podle: </a:t>
            </a:r>
          </a:p>
          <a:p>
            <a:pPr marL="0" indent="0">
              <a:buNone/>
            </a:pPr>
            <a:r>
              <a:rPr lang="cs-CZ" dirty="0" smtClean="0"/>
              <a:t>	počtu pupenů 2-3, (4) </a:t>
            </a:r>
          </a:p>
          <a:p>
            <a:pPr marL="0" indent="0">
              <a:buNone/>
            </a:pPr>
            <a:r>
              <a:rPr lang="cs-CZ" dirty="0" smtClean="0"/>
              <a:t>	nebo minimálně možnosti uchopení + 	délka řezu -celkem(5-7cm)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0939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3) Spodní řez je rovný 3-3,5cm pod posledním 	pupenem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Úspěšnost srůstu spočívá v:</a:t>
            </a:r>
          </a:p>
          <a:p>
            <a:pPr marL="0" indent="0" algn="just">
              <a:buNone/>
            </a:pPr>
            <a:r>
              <a:rPr lang="cs-CZ" dirty="0" smtClean="0"/>
              <a:t>ostrém dlouhém řezu, čistotě rány, pevném úvazku, zdravé silné podnoži i roubu, těsném přilehnutí řezných ploch (kambiální pletiva-musí přiléhat alespoň jedním okrajem)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5666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sz="3000" b="1" dirty="0" smtClean="0"/>
              <a:t>nepřímý </a:t>
            </a:r>
            <a:r>
              <a:rPr lang="cs-CZ" sz="3000" b="1" dirty="0" smtClean="0">
                <a:solidFill>
                  <a:srgbClr val="FF0000"/>
                </a:solidFill>
              </a:rPr>
              <a:t>: ROUBOVÁNÍ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3340968"/>
          </a:xfrm>
        </p:spPr>
        <p:txBody>
          <a:bodyPr/>
          <a:lstStyle/>
          <a:p>
            <a:r>
              <a:rPr lang="cs-CZ" b="1" dirty="0" smtClean="0"/>
              <a:t>Základní techniky: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FF0000"/>
                </a:solidFill>
              </a:rPr>
              <a:t>kopulační řez-</a:t>
            </a:r>
            <a:r>
              <a:rPr lang="cs-CZ" dirty="0" smtClean="0"/>
              <a:t> rovný,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dlouhý min. 3krát průměr prutu,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b="1" dirty="0" smtClean="0"/>
              <a:t>stejná síla roubu a podnože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2443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kopulační řez-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je nejpoužívanější a nejjednodušší způsob.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Spodní pupen je uprostřed řezu uprostřed,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na protější straně řezu.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 podnoži poslední -  horní pupen táhne mízu k místu srůstu - </a:t>
            </a:r>
            <a:r>
              <a:rPr lang="cs-CZ" b="1" dirty="0" smtClean="0"/>
              <a:t>tažný pupen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Místo roubování zavážeme PVC páskou nebo gumičkou – po ujmutí PVC pásku odstraníme.</a:t>
            </a:r>
            <a:endParaRPr lang="cs-CZ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1472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Vegetativní způsob rozmnožování</a:t>
            </a:r>
            <a:br>
              <a:rPr lang="cs-CZ" dirty="0" smtClean="0"/>
            </a:br>
            <a:r>
              <a:rPr lang="cs-CZ" sz="3000" b="1" dirty="0" smtClean="0"/>
              <a:t>nepřímý </a:t>
            </a:r>
            <a:r>
              <a:rPr lang="cs-CZ" sz="3000" b="1" dirty="0" smtClean="0">
                <a:solidFill>
                  <a:srgbClr val="FF0000"/>
                </a:solidFill>
              </a:rPr>
              <a:t>: ROUBOVÁNÍ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34849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Základní techniky: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FF0000"/>
                </a:solidFill>
              </a:rPr>
              <a:t>anglická kopulace - </a:t>
            </a:r>
            <a:r>
              <a:rPr lang="cs-CZ" dirty="0" smtClean="0"/>
              <a:t>kopulační řez na roubu 	i podnoži</a:t>
            </a:r>
            <a:r>
              <a:rPr lang="cs-CZ" b="1" dirty="0" smtClean="0"/>
              <a:t> </a:t>
            </a:r>
            <a:r>
              <a:rPr lang="cs-CZ" dirty="0" smtClean="0"/>
              <a:t>zařízneme 0,5-1cm v 1.třetině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a zasuneme do sebe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6490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Základní techniky: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plátkování – </a:t>
            </a:r>
            <a:r>
              <a:rPr lang="cs-CZ" dirty="0" smtClean="0"/>
              <a:t>provádíme za mízy i bez ní,</a:t>
            </a:r>
          </a:p>
          <a:p>
            <a:pPr marL="0" indent="0">
              <a:buNone/>
            </a:pPr>
            <a:r>
              <a:rPr lang="cs-CZ" dirty="0" smtClean="0"/>
              <a:t>	podnož by měla být silnější než roub   </a:t>
            </a:r>
          </a:p>
          <a:p>
            <a:pPr marL="0" lv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sedélkování - </a:t>
            </a:r>
            <a:r>
              <a:rPr lang="cs-CZ" b="1" dirty="0" smtClean="0"/>
              <a:t>na podnoži </a:t>
            </a:r>
            <a:r>
              <a:rPr lang="cs-CZ" dirty="0" smtClean="0"/>
              <a:t>vyřízneme stejně široký a dlouhý zářez jako na roubu. </a:t>
            </a:r>
          </a:p>
          <a:p>
            <a:pPr marL="0" lvl="0" indent="0">
              <a:buNone/>
            </a:pPr>
            <a:r>
              <a:rPr lang="cs-CZ" b="1" dirty="0" smtClean="0"/>
              <a:t>Na roubu </a:t>
            </a:r>
            <a:r>
              <a:rPr lang="cs-CZ" dirty="0" smtClean="0"/>
              <a:t>vyřežeme vodorovný zářez, </a:t>
            </a:r>
          </a:p>
          <a:p>
            <a:pPr marL="0" lvl="0" indent="0">
              <a:buNone/>
            </a:pPr>
            <a:r>
              <a:rPr lang="cs-CZ" dirty="0" smtClean="0"/>
              <a:t>tzv. </a:t>
            </a:r>
            <a:r>
              <a:rPr lang="cs-CZ" dirty="0" err="1" smtClean="0"/>
              <a:t>sedélko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72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43528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za kůru –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</a:t>
            </a:r>
            <a:r>
              <a:rPr lang="cs-CZ" dirty="0" smtClean="0"/>
              <a:t>v době mízy,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podnož je silnější než roub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</a:t>
            </a:r>
          </a:p>
          <a:p>
            <a:pPr marL="0" indent="0">
              <a:buNone/>
            </a:pPr>
            <a:r>
              <a:rPr lang="cs-CZ" b="1" dirty="0" smtClean="0"/>
              <a:t>Do podnože </a:t>
            </a:r>
            <a:r>
              <a:rPr lang="cs-CZ" dirty="0" smtClean="0"/>
              <a:t>uděláme zářez svisle dolů,</a:t>
            </a:r>
          </a:p>
          <a:p>
            <a:pPr marL="0" indent="0">
              <a:buNone/>
            </a:pPr>
            <a:r>
              <a:rPr lang="cs-CZ" dirty="0" smtClean="0"/>
              <a:t>kůru oddělíme od dřeva.</a:t>
            </a:r>
          </a:p>
          <a:p>
            <a:pPr marL="0" indent="0">
              <a:buNone/>
            </a:pPr>
            <a:r>
              <a:rPr lang="cs-CZ" b="1" dirty="0" smtClean="0"/>
              <a:t>Na roubu </a:t>
            </a:r>
            <a:r>
              <a:rPr lang="cs-CZ" dirty="0" smtClean="0"/>
              <a:t>provedeme kopulační řez, </a:t>
            </a:r>
          </a:p>
          <a:p>
            <a:pPr marL="0" indent="0">
              <a:buNone/>
            </a:pPr>
            <a:r>
              <a:rPr lang="cs-CZ" dirty="0" smtClean="0"/>
              <a:t>vložíme do odchlíplé kůry.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	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425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do boku –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v době mízy,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podnož je silnější než roub</a:t>
            </a:r>
          </a:p>
          <a:p>
            <a:pPr marL="0" indent="0">
              <a:buNone/>
            </a:pP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b="1" dirty="0" smtClean="0"/>
              <a:t>Na podnoži </a:t>
            </a:r>
            <a:r>
              <a:rPr lang="cs-CZ" dirty="0" smtClean="0"/>
              <a:t>provedeme zářez,</a:t>
            </a:r>
          </a:p>
          <a:p>
            <a:pPr marL="0" indent="0">
              <a:buNone/>
            </a:pPr>
            <a:r>
              <a:rPr lang="cs-CZ" dirty="0" smtClean="0"/>
              <a:t> 	kůru o 2 třetiny zkrátíme.</a:t>
            </a:r>
          </a:p>
          <a:p>
            <a:pPr marL="0" indent="0">
              <a:buNone/>
            </a:pPr>
            <a:r>
              <a:rPr lang="cs-CZ" b="1" dirty="0" smtClean="0"/>
              <a:t>Na roubu </a:t>
            </a:r>
            <a:r>
              <a:rPr lang="cs-CZ" dirty="0" smtClean="0"/>
              <a:t>provedeme kopulační řez, </a:t>
            </a:r>
          </a:p>
          <a:p>
            <a:pPr marL="0" indent="0">
              <a:buNone/>
            </a:pPr>
            <a:r>
              <a:rPr lang="cs-CZ" dirty="0" smtClean="0"/>
              <a:t>	na protilehlé straně seřízneme kůru.</a:t>
            </a:r>
          </a:p>
          <a:p>
            <a:pPr marL="400050" lvl="1" indent="0">
              <a:buNone/>
            </a:pPr>
            <a:endParaRPr lang="cs-CZ" sz="3600" b="1" u="sng" dirty="0" smtClean="0">
              <a:solidFill>
                <a:srgbClr val="00B050"/>
              </a:solidFill>
            </a:endParaRPr>
          </a:p>
          <a:p>
            <a:pPr marL="400050" lvl="1" indent="0">
              <a:buNone/>
            </a:pPr>
            <a:r>
              <a:rPr lang="cs-CZ" sz="3600" b="1" u="sng" dirty="0" smtClean="0">
                <a:solidFill>
                  <a:srgbClr val="00B050"/>
                </a:solidFill>
              </a:rPr>
              <a:t>Používá se i pro roubování jehličnanů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4040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Proveďte tyto řezy :</a:t>
            </a:r>
          </a:p>
          <a:p>
            <a:pPr marL="0" indent="0">
              <a:buNone/>
            </a:pPr>
            <a:r>
              <a:rPr lang="cs-CZ" sz="4000" dirty="0" smtClean="0"/>
              <a:t> kopulační řez, anglickou kopulaci,</a:t>
            </a:r>
          </a:p>
          <a:p>
            <a:pPr marL="0" indent="0">
              <a:buNone/>
            </a:pPr>
            <a:r>
              <a:rPr lang="cs-CZ" sz="4000" dirty="0" smtClean="0"/>
              <a:t> plátkování, sedélkování, za kůru, 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do boku 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7563317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326</Words>
  <Application>Microsoft Office PowerPoint</Application>
  <PresentationFormat>Předvádění na obrazovce (4:3)</PresentationFormat>
  <Paragraphs>95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Vegetativní způsob rozmnožování nepřímý: </vt:lpstr>
      <vt:lpstr>Vegetativní způsob rozmnožování nepřímý : ROUBOVÁNÍ</vt:lpstr>
      <vt:lpstr>Prezentace aplikace PowerPoint</vt:lpstr>
      <vt:lpstr>Prezentace aplikace PowerPoint</vt:lpstr>
      <vt:lpstr>Vegetativní způsob rozmnožování nepřímý : ROUBOVÁNÍ</vt:lpstr>
      <vt:lpstr>Prezentace aplikace PowerPoint</vt:lpstr>
      <vt:lpstr>Vegetativní způsob rozmnožování nepřímý : ROUBOVÁNÍ</vt:lpstr>
      <vt:lpstr>Prezentace aplikace PowerPoint</vt:lpstr>
      <vt:lpstr>Prezentace aplikace PowerPoint</vt:lpstr>
      <vt:lpstr>Prezentace aplikace PowerPoint</vt:lpstr>
      <vt:lpstr>ÚKOL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Soňa Pělová</dc:creator>
  <cp:lastModifiedBy>Soňa Pělová</cp:lastModifiedBy>
  <cp:revision>6</cp:revision>
  <dcterms:created xsi:type="dcterms:W3CDTF">2012-08-18T21:35:36Z</dcterms:created>
  <dcterms:modified xsi:type="dcterms:W3CDTF">2013-04-21T02:44:57Z</dcterms:modified>
</cp:coreProperties>
</file>