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88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7F275-5860-4FA2-B12D-EFE0B658086C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A765D3-69B1-44BC-91CE-88044D9B57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14447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7F275-5860-4FA2-B12D-EFE0B658086C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A765D3-69B1-44BC-91CE-88044D9B57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89780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7F275-5860-4FA2-B12D-EFE0B658086C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A765D3-69B1-44BC-91CE-88044D9B57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55223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7F275-5860-4FA2-B12D-EFE0B658086C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A765D3-69B1-44BC-91CE-88044D9B57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01201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7F275-5860-4FA2-B12D-EFE0B658086C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A765D3-69B1-44BC-91CE-88044D9B57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32871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7F275-5860-4FA2-B12D-EFE0B658086C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A765D3-69B1-44BC-91CE-88044D9B57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82874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7F275-5860-4FA2-B12D-EFE0B658086C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A765D3-69B1-44BC-91CE-88044D9B57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9400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7F275-5860-4FA2-B12D-EFE0B658086C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A765D3-69B1-44BC-91CE-88044D9B57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18222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7F275-5860-4FA2-B12D-EFE0B658086C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A765D3-69B1-44BC-91CE-88044D9B57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47946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7F275-5860-4FA2-B12D-EFE0B658086C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A765D3-69B1-44BC-91CE-88044D9B57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0387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7F275-5860-4FA2-B12D-EFE0B658086C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A765D3-69B1-44BC-91CE-88044D9B57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48945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17F275-5860-4FA2-B12D-EFE0B658086C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A765D3-69B1-44BC-91CE-88044D9B57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53969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dum.rvp.cz/vyhledavani/vyhledavani.html?e15=vzorce+organick%C3%A9+chemie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1008402"/>
              </p:ext>
            </p:extLst>
          </p:nvPr>
        </p:nvGraphicFramePr>
        <p:xfrm>
          <a:off x="0" y="1449939"/>
          <a:ext cx="9144000" cy="543919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610783"/>
                <a:gridCol w="6533217"/>
              </a:tblGrid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Číslo projektu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CZ.1.07/1.5.00/34.0565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Číslo materiálu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VY_32_INOVACE_628_DRUHY_PODNOŽÍ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58953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Název školy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0"/>
                        </a:spcAft>
                        <a:tabLst>
                          <a:tab pos="990600" algn="l"/>
                          <a:tab pos="1890395" algn="ctr"/>
                        </a:tabLst>
                      </a:pPr>
                      <a:endParaRPr lang="cs-CZ" sz="1000" dirty="0">
                        <a:effectLst/>
                      </a:endParaRPr>
                    </a:p>
                    <a:p>
                      <a:pPr>
                        <a:lnSpc>
                          <a:spcPct val="90000"/>
                        </a:lnSpc>
                        <a:spcAft>
                          <a:spcPts val="0"/>
                        </a:spcAft>
                        <a:tabLst>
                          <a:tab pos="990600" algn="l"/>
                          <a:tab pos="1890395" algn="ctr"/>
                        </a:tabLst>
                      </a:pPr>
                      <a:r>
                        <a:rPr lang="cs-CZ" sz="1000" dirty="0" smtClean="0">
                          <a:effectLst/>
                        </a:rPr>
                        <a:t>                        Masarykova </a:t>
                      </a:r>
                      <a:r>
                        <a:rPr lang="cs-CZ" sz="1000" dirty="0">
                          <a:effectLst/>
                        </a:rPr>
                        <a:t>střední  škola zemědělská a Vyšší odborná škola, Opava, příspěvková organizace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Autor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Bc. Soňa </a:t>
                      </a:r>
                      <a:r>
                        <a:rPr lang="cs-CZ" sz="1000" dirty="0" err="1" smtClean="0">
                          <a:effectLst/>
                        </a:rPr>
                        <a:t>Pělová</a:t>
                      </a:r>
                      <a:r>
                        <a:rPr lang="cs-CZ" sz="1000" dirty="0" smtClean="0">
                          <a:effectLst/>
                        </a:rPr>
                        <a:t>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Průřezové téma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Rozmnožování a údržba dřevin</a:t>
                      </a:r>
                      <a:endParaRPr lang="cs-CZ" sz="1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Tématický celek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  <a:latin typeface="+mn-lt"/>
                          <a:ea typeface="+mn-ea"/>
                        </a:rPr>
                        <a:t>Odborný výcvik - Ovocnictví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Ročník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1.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Datum tvorby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13. 7. </a:t>
                      </a:r>
                      <a:r>
                        <a:rPr lang="cs-CZ" sz="1000" dirty="0">
                          <a:effectLst/>
                        </a:rPr>
                        <a:t>2012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457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Datum a místo ověření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21. 3. </a:t>
                      </a:r>
                      <a:r>
                        <a:rPr lang="cs-CZ" sz="1000" smtClean="0">
                          <a:effectLst/>
                        </a:rPr>
                        <a:t>2013 </a:t>
                      </a:r>
                      <a:r>
                        <a:rPr lang="cs-CZ" sz="1000" dirty="0" smtClean="0">
                          <a:effectLst/>
                        </a:rPr>
                        <a:t>odborný</a:t>
                      </a:r>
                      <a:r>
                        <a:rPr lang="cs-CZ" sz="1000" baseline="0" dirty="0" smtClean="0">
                          <a:effectLst/>
                        </a:rPr>
                        <a:t> výcvik</a:t>
                      </a:r>
                      <a:r>
                        <a:rPr lang="cs-CZ" sz="1000" dirty="0" smtClean="0">
                          <a:effectLst/>
                        </a:rPr>
                        <a:t> 1. Za, skupina číslo 6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457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Druh učebního materiálu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Prezentace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64606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Anotace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Výklad nové látky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000" dirty="0" smtClean="0">
                          <a:effectLst/>
                        </a:rPr>
                        <a:t>-</a:t>
                      </a:r>
                      <a:r>
                        <a:rPr lang="cs-CZ" sz="1000" dirty="0" smtClean="0"/>
                        <a:t>Inovací je názornost  práce s novými případně nově upravenými poznatky,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000" dirty="0" smtClean="0"/>
                        <a:t>získanými a ověřenými odborníky z </a:t>
                      </a:r>
                      <a:r>
                        <a:rPr lang="cs-CZ" sz="1000" smtClean="0"/>
                        <a:t>praxe. Výrazně </a:t>
                      </a:r>
                      <a:r>
                        <a:rPr lang="cs-CZ" sz="1000" dirty="0" smtClean="0"/>
                        <a:t>tak pomůže také při výuce handicapovaných žáků.</a:t>
                      </a:r>
                    </a:p>
                    <a:p>
                      <a:pPr marL="0" indent="0">
                        <a:buNone/>
                      </a:pPr>
                      <a:endParaRPr lang="cs-CZ" sz="1000" dirty="0" smtClean="0"/>
                    </a:p>
                  </a:txBody>
                  <a:tcPr marL="67585" marR="67585" marT="33793" marB="33793" anchor="ctr"/>
                </a:tc>
              </a:tr>
              <a:tr h="457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Klíčová slova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u="none" strike="noStrike" dirty="0" smtClean="0">
                          <a:effectLst/>
                          <a:hlinkClick r:id="rId2"/>
                        </a:rPr>
                        <a:t>generativně</a:t>
                      </a:r>
                      <a:r>
                        <a:rPr lang="cs-CZ" sz="1000" u="none" strike="noStrike" baseline="0" dirty="0" smtClean="0">
                          <a:effectLst/>
                          <a:hlinkClick r:id="rId2"/>
                        </a:rPr>
                        <a:t> množené podnože, vegetativně množené podnože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64606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Metodický pokyn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Určeno k výkladu do hodiny i k samostudiu </a:t>
                      </a:r>
                    </a:p>
                  </a:txBody>
                  <a:tcPr marL="67585" marR="67585" marT="33793" marB="33793" anchor="ctr"/>
                </a:tc>
              </a:tr>
              <a:tr h="269192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Pokud není uvedeno jinak, použitý materiál je z vlastních zdrojů autora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49" name="Picture 1" descr="mszes_z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086560"/>
            <a:ext cx="447675" cy="439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-7386"/>
            <a:ext cx="5976937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83117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Druhy PODNOŽÍ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2149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 lnSpcReduction="10000"/>
          </a:bodyPr>
          <a:lstStyle/>
          <a:p>
            <a:pPr marL="0" lvl="0" indent="0">
              <a:buNone/>
            </a:pPr>
            <a:r>
              <a:rPr lang="cs-CZ" b="1" dirty="0" smtClean="0">
                <a:solidFill>
                  <a:srgbClr val="00B050"/>
                </a:solidFill>
              </a:rPr>
              <a:t>generativně množené </a:t>
            </a:r>
            <a:r>
              <a:rPr lang="cs-CZ" dirty="0" smtClean="0"/>
              <a:t>podnože pro </a:t>
            </a:r>
            <a:r>
              <a:rPr lang="cs-CZ" b="1" dirty="0" smtClean="0"/>
              <a:t>jabloně</a:t>
            </a:r>
            <a:r>
              <a:rPr lang="cs-CZ" dirty="0"/>
              <a:t> </a:t>
            </a:r>
            <a:r>
              <a:rPr lang="cs-CZ" dirty="0" smtClean="0"/>
              <a:t>:</a:t>
            </a:r>
          </a:p>
          <a:p>
            <a:pPr marL="457200" lvl="1" indent="0">
              <a:buNone/>
            </a:pPr>
            <a:r>
              <a:rPr lang="cs-CZ" dirty="0" smtClean="0"/>
              <a:t>	J-TE-1 – velmi kvalitní vyrovnané podnože</a:t>
            </a:r>
          </a:p>
          <a:p>
            <a:pPr marL="457200" lvl="1" indent="0">
              <a:buNone/>
            </a:pPr>
            <a:r>
              <a:rPr lang="cs-CZ" dirty="0" smtClean="0"/>
              <a:t>	J-KL-1 – slovenské, šlechtitelská stanice KLČOV 				</a:t>
            </a:r>
          </a:p>
          <a:p>
            <a:pPr marL="0" lv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vegetativně množené</a:t>
            </a:r>
            <a:r>
              <a:rPr lang="cs-CZ" dirty="0" smtClean="0"/>
              <a:t> </a:t>
            </a:r>
            <a:r>
              <a:rPr lang="cs-CZ" b="1" dirty="0" smtClean="0"/>
              <a:t>jabloně :</a:t>
            </a:r>
          </a:p>
          <a:p>
            <a:pPr marL="457200" lvl="1" indent="0">
              <a:buNone/>
            </a:pPr>
            <a:r>
              <a:rPr lang="cs-CZ" dirty="0" smtClean="0"/>
              <a:t>	M1</a:t>
            </a:r>
          </a:p>
          <a:p>
            <a:pPr marL="457200" lvl="1" indent="0">
              <a:buNone/>
            </a:pPr>
            <a:r>
              <a:rPr lang="cs-CZ" dirty="0" smtClean="0"/>
              <a:t>	M2 – ze Švédska, podobná semenáčům,</a:t>
            </a:r>
          </a:p>
          <a:p>
            <a:pPr marL="457200" lvl="1" indent="0">
              <a:buNone/>
            </a:pPr>
            <a:r>
              <a:rPr lang="cs-CZ" dirty="0" smtClean="0"/>
              <a:t>                za sucha méně odolná než semenáče</a:t>
            </a:r>
          </a:p>
          <a:p>
            <a:pPr marL="457200" lvl="1" indent="0">
              <a:buNone/>
            </a:pPr>
            <a:r>
              <a:rPr lang="cs-CZ" dirty="0" smtClean="0"/>
              <a:t>	M11 – z Anglie</a:t>
            </a:r>
          </a:p>
          <a:p>
            <a:pPr marL="457200" lvl="1" indent="0">
              <a:buNone/>
            </a:pPr>
            <a:r>
              <a:rPr lang="cs-CZ" dirty="0" smtClean="0"/>
              <a:t>	J-TE-C – česká, hodně podrůstá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51736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507288" cy="5433467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3600" b="1" dirty="0" smtClean="0">
                <a:solidFill>
                  <a:srgbClr val="00B050"/>
                </a:solidFill>
              </a:rPr>
              <a:t>generativně množené </a:t>
            </a:r>
            <a:r>
              <a:rPr lang="cs-CZ" sz="3600" dirty="0" smtClean="0"/>
              <a:t>podnože pro </a:t>
            </a:r>
            <a:r>
              <a:rPr lang="cs-CZ" sz="3600" b="1" dirty="0" smtClean="0"/>
              <a:t>hrušně</a:t>
            </a:r>
            <a:r>
              <a:rPr lang="cs-CZ" sz="3600" dirty="0"/>
              <a:t>:</a:t>
            </a:r>
            <a:endParaRPr lang="cs-CZ" sz="3600" dirty="0" smtClean="0"/>
          </a:p>
          <a:p>
            <a:pPr marL="0" lvl="0" indent="0">
              <a:buNone/>
            </a:pPr>
            <a:r>
              <a:rPr lang="cs-CZ" b="1" i="1" dirty="0" smtClean="0"/>
              <a:t>hrušňová pláňata</a:t>
            </a:r>
            <a:r>
              <a:rPr lang="cs-CZ" b="1" dirty="0" smtClean="0"/>
              <a:t> </a:t>
            </a:r>
          </a:p>
          <a:p>
            <a:pPr marL="0" lv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</a:t>
            </a:r>
            <a:r>
              <a:rPr lang="cs-CZ" dirty="0" smtClean="0"/>
              <a:t>– 	h</a:t>
            </a:r>
            <a:r>
              <a:rPr lang="cs-CZ" sz="3200" dirty="0" smtClean="0"/>
              <a:t>rušně jsou náchylnější na mráz, </a:t>
            </a:r>
          </a:p>
          <a:p>
            <a:pPr marL="0" lv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sz="3200" b="1" dirty="0" smtClean="0"/>
              <a:t>pláňky - nejodolnější</a:t>
            </a:r>
          </a:p>
          <a:p>
            <a:pPr marL="914400" lvl="2" indent="0">
              <a:buNone/>
            </a:pPr>
            <a:r>
              <a:rPr lang="cs-CZ" sz="3200" dirty="0" smtClean="0"/>
              <a:t>(hrušně s kulovitou korunou jsou odolnější než s pyramidální korunou)</a:t>
            </a:r>
          </a:p>
          <a:p>
            <a:pPr marL="0" indent="0">
              <a:buNone/>
            </a:pPr>
            <a:r>
              <a:rPr lang="cs-CZ" b="1" dirty="0" smtClean="0"/>
              <a:t>         H-TE-1           H-TE-2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57822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507288" cy="6048672"/>
          </a:xfrm>
        </p:spPr>
        <p:txBody>
          <a:bodyPr/>
          <a:lstStyle/>
          <a:p>
            <a:pPr marL="0" lvl="0" indent="0"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vegetativně množené </a:t>
            </a:r>
            <a:r>
              <a:rPr lang="cs-CZ" sz="3600" dirty="0" smtClean="0"/>
              <a:t>podnože pro </a:t>
            </a:r>
            <a:r>
              <a:rPr lang="cs-CZ" sz="3600" b="1" dirty="0" smtClean="0"/>
              <a:t>hrušně :</a:t>
            </a:r>
          </a:p>
          <a:p>
            <a:pPr marL="0" lvl="0" indent="0">
              <a:buNone/>
            </a:pPr>
            <a:r>
              <a:rPr lang="cs-CZ" sz="3600" b="1" dirty="0"/>
              <a:t> </a:t>
            </a:r>
            <a:endParaRPr lang="cs-CZ" sz="3600" b="1" dirty="0" smtClean="0"/>
          </a:p>
          <a:p>
            <a:pPr marL="0" lvl="0" indent="0">
              <a:buNone/>
            </a:pPr>
            <a:r>
              <a:rPr lang="cs-CZ" b="1" dirty="0" smtClean="0"/>
              <a:t>  </a:t>
            </a:r>
            <a:r>
              <a:rPr lang="cs-CZ" b="1" dirty="0"/>
              <a:t>Kdouloň</a:t>
            </a:r>
            <a:r>
              <a:rPr lang="cs-CZ" dirty="0" smtClean="0"/>
              <a:t> – oslabuje růst, vymrzá;</a:t>
            </a:r>
          </a:p>
          <a:p>
            <a:pPr marL="457200" lvl="1" indent="0">
              <a:buNone/>
            </a:pPr>
            <a:r>
              <a:rPr lang="cs-CZ" dirty="0" smtClean="0"/>
              <a:t>      má špatnou </a:t>
            </a:r>
            <a:r>
              <a:rPr lang="cs-CZ" i="1" dirty="0" smtClean="0"/>
              <a:t>afinitu</a:t>
            </a:r>
            <a:r>
              <a:rPr lang="cs-CZ" dirty="0" smtClean="0"/>
              <a:t> (</a:t>
            </a:r>
            <a:r>
              <a:rPr lang="cs-CZ" dirty="0" err="1" smtClean="0"/>
              <a:t>srůstnost</a:t>
            </a:r>
            <a:r>
              <a:rPr lang="cs-CZ" dirty="0" smtClean="0"/>
              <a:t>) s některými                                       	odrůdami , např. u “</a:t>
            </a:r>
            <a:r>
              <a:rPr lang="cs-CZ" dirty="0" err="1" smtClean="0"/>
              <a:t>Klapovy</a:t>
            </a:r>
            <a:r>
              <a:rPr lang="cs-CZ" dirty="0" smtClean="0"/>
              <a:t>“ a “</a:t>
            </a:r>
            <a:r>
              <a:rPr lang="cs-CZ" dirty="0" err="1" smtClean="0"/>
              <a:t>Viliamsovy</a:t>
            </a:r>
            <a:r>
              <a:rPr lang="cs-CZ" dirty="0" smtClean="0"/>
              <a:t>“</a:t>
            </a:r>
          </a:p>
          <a:p>
            <a:pPr marL="457200" lvl="1" indent="0">
              <a:buNone/>
            </a:pPr>
            <a:r>
              <a:rPr lang="cs-CZ" sz="3500" b="1" dirty="0" smtClean="0"/>
              <a:t>OHF</a:t>
            </a:r>
            <a:r>
              <a:rPr lang="cs-CZ" dirty="0" smtClean="0"/>
              <a:t> = </a:t>
            </a:r>
            <a:r>
              <a:rPr lang="cs-CZ" i="1" dirty="0" err="1" smtClean="0"/>
              <a:t>Farold</a:t>
            </a:r>
            <a:r>
              <a:rPr lang="cs-CZ" dirty="0" smtClean="0"/>
              <a:t> – množí se řízkováním nebo in vitro</a:t>
            </a:r>
          </a:p>
          <a:p>
            <a:pPr marL="457200" lvl="1" indent="0">
              <a:buNone/>
            </a:pPr>
            <a:r>
              <a:rPr lang="cs-CZ" sz="3500" b="1" dirty="0" smtClean="0"/>
              <a:t>“</a:t>
            </a:r>
            <a:r>
              <a:rPr lang="cs-CZ" sz="3500" b="1" dirty="0" err="1" smtClean="0"/>
              <a:t>Dayre</a:t>
            </a:r>
            <a:r>
              <a:rPr lang="cs-CZ" sz="3500" b="1" dirty="0" smtClean="0"/>
              <a:t>“ </a:t>
            </a:r>
            <a:r>
              <a:rPr lang="cs-CZ" dirty="0" smtClean="0"/>
              <a:t>– vzrůstnost podobná pláněti, </a:t>
            </a:r>
          </a:p>
          <a:p>
            <a:pPr marL="457200" lvl="1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dobrá mrazuvzdornost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60785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686800" cy="6264696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3600" b="1" dirty="0" smtClean="0">
                <a:solidFill>
                  <a:srgbClr val="00B050"/>
                </a:solidFill>
              </a:rPr>
              <a:t>generativně množené </a:t>
            </a:r>
            <a:r>
              <a:rPr lang="cs-CZ" sz="3600" dirty="0" smtClean="0"/>
              <a:t>podnože pro </a:t>
            </a:r>
            <a:r>
              <a:rPr lang="cs-CZ" sz="3600" b="1" dirty="0" smtClean="0"/>
              <a:t>slivoně</a:t>
            </a:r>
            <a:r>
              <a:rPr lang="cs-CZ" sz="3600" dirty="0" smtClean="0"/>
              <a:t> :</a:t>
            </a:r>
            <a:endParaRPr lang="cs-CZ" sz="3600" b="1" dirty="0" smtClean="0"/>
          </a:p>
          <a:p>
            <a:pPr marL="457200" lvl="1" indent="0">
              <a:buNone/>
            </a:pPr>
            <a:endParaRPr lang="cs-CZ" sz="3200" b="1" dirty="0" smtClean="0"/>
          </a:p>
          <a:p>
            <a:pPr marL="457200" lvl="1" indent="0">
              <a:buNone/>
            </a:pPr>
            <a:r>
              <a:rPr lang="cs-CZ" sz="3200" b="1" dirty="0" smtClean="0"/>
              <a:t>Myrobalán</a:t>
            </a:r>
            <a:endParaRPr lang="cs-CZ" sz="3200" dirty="0" smtClean="0"/>
          </a:p>
          <a:p>
            <a:pPr marL="914400" lvl="2" indent="0">
              <a:buNone/>
            </a:pPr>
            <a:r>
              <a:rPr lang="cs-CZ" sz="3200" dirty="0" smtClean="0"/>
              <a:t>- bujně roste, opožďuje plodnost, </a:t>
            </a:r>
          </a:p>
          <a:p>
            <a:pPr marL="914400" lvl="2" indent="0">
              <a:buNone/>
            </a:pPr>
            <a:r>
              <a:rPr lang="cs-CZ" sz="3200" dirty="0" smtClean="0"/>
              <a:t>-  není původní domácí druh</a:t>
            </a:r>
            <a:endParaRPr lang="cs-CZ" sz="3200" b="1" dirty="0" smtClean="0"/>
          </a:p>
          <a:p>
            <a:pPr marL="457200" lvl="1" indent="0">
              <a:buNone/>
            </a:pPr>
            <a:r>
              <a:rPr lang="cs-CZ" sz="3200" b="1" dirty="0" smtClean="0"/>
              <a:t>MY-BO-1</a:t>
            </a:r>
            <a:r>
              <a:rPr lang="cs-CZ" sz="3200" dirty="0" smtClean="0"/>
              <a:t> (Myrobalán – Bojnice)</a:t>
            </a:r>
          </a:p>
          <a:p>
            <a:pPr marL="457200" lvl="1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– středně bujně roste, vyrovnané osivo,       dobrá mrazuvzdornost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02545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435280" cy="5505475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3600" b="1" dirty="0" smtClean="0">
                <a:solidFill>
                  <a:srgbClr val="00B050"/>
                </a:solidFill>
              </a:rPr>
              <a:t>generativně množené </a:t>
            </a:r>
            <a:r>
              <a:rPr lang="cs-CZ" sz="3600" dirty="0" smtClean="0"/>
              <a:t>podnože pro </a:t>
            </a:r>
            <a:r>
              <a:rPr lang="cs-CZ" sz="3600" b="1" dirty="0" smtClean="0"/>
              <a:t>slivoně :</a:t>
            </a:r>
            <a:r>
              <a:rPr lang="cs-CZ" sz="3600" dirty="0" smtClean="0"/>
              <a:t> </a:t>
            </a:r>
          </a:p>
          <a:p>
            <a:pPr marL="457200" lvl="1" indent="0">
              <a:buNone/>
            </a:pPr>
            <a:endParaRPr lang="cs-CZ" sz="3200" b="1" dirty="0" smtClean="0"/>
          </a:p>
          <a:p>
            <a:pPr marL="457200" lvl="1" indent="0">
              <a:buNone/>
            </a:pPr>
            <a:r>
              <a:rPr lang="cs-CZ" sz="3200" b="1" dirty="0" smtClean="0"/>
              <a:t>S-BO-1</a:t>
            </a:r>
            <a:r>
              <a:rPr lang="cs-CZ" sz="3200" dirty="0" smtClean="0"/>
              <a:t> (Slivoň) – slabší vzrůst, dobrou afinitu, vyšší plodnost, netvoří výmladky</a:t>
            </a:r>
          </a:p>
          <a:p>
            <a:pPr marL="457200" lvl="1" indent="0">
              <a:buNone/>
            </a:pPr>
            <a:r>
              <a:rPr lang="cs-CZ" sz="3200" b="1" dirty="0" smtClean="0"/>
              <a:t>žlutý špendlík </a:t>
            </a:r>
            <a:r>
              <a:rPr lang="cs-CZ" sz="3200" dirty="0" smtClean="0"/>
              <a:t>– směs z luštíren;</a:t>
            </a:r>
          </a:p>
          <a:p>
            <a:pPr marL="457200" lvl="1" indent="0">
              <a:buNone/>
            </a:pPr>
            <a:r>
              <a:rPr lang="cs-CZ" sz="3200" dirty="0" smtClean="0"/>
              <a:t> do vlhčí půdy</a:t>
            </a:r>
          </a:p>
          <a:p>
            <a:pPr marL="457200" lvl="1" indent="0">
              <a:buNone/>
            </a:pPr>
            <a:r>
              <a:rPr lang="cs-CZ" sz="3200" b="1" dirty="0" smtClean="0"/>
              <a:t>zelená renklóda </a:t>
            </a:r>
            <a:r>
              <a:rPr lang="cs-CZ" sz="3200" dirty="0" smtClean="0"/>
              <a:t>– do vlhčí půdy</a:t>
            </a:r>
          </a:p>
          <a:p>
            <a:pPr marL="457200" lvl="1" indent="0">
              <a:buNone/>
            </a:pPr>
            <a:r>
              <a:rPr lang="cs-CZ" sz="3200" b="1" dirty="0" smtClean="0"/>
              <a:t>“</a:t>
            </a:r>
            <a:r>
              <a:rPr lang="cs-CZ" sz="3200" b="1" dirty="0" err="1" smtClean="0"/>
              <a:t>Wagenheimova</a:t>
            </a:r>
            <a:r>
              <a:rPr lang="cs-CZ" sz="3200" b="1" dirty="0" smtClean="0"/>
              <a:t>“</a:t>
            </a:r>
            <a:r>
              <a:rPr lang="cs-CZ" sz="3200" dirty="0" smtClean="0"/>
              <a:t> – mrazuvzdorná, </a:t>
            </a:r>
          </a:p>
          <a:p>
            <a:pPr marL="457200" lvl="1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do vlhčích půd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05995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692696"/>
            <a:ext cx="8435280" cy="5433467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3600" b="1" dirty="0" smtClean="0">
                <a:solidFill>
                  <a:srgbClr val="00B050"/>
                </a:solidFill>
              </a:rPr>
              <a:t>generativně množené </a:t>
            </a:r>
            <a:r>
              <a:rPr lang="cs-CZ" sz="3600" dirty="0" smtClean="0"/>
              <a:t>podnože pro </a:t>
            </a:r>
            <a:r>
              <a:rPr lang="cs-CZ" sz="3600" b="1" dirty="0" smtClean="0"/>
              <a:t>slivoně</a:t>
            </a:r>
            <a:r>
              <a:rPr lang="cs-CZ" sz="3600" dirty="0" smtClean="0"/>
              <a:t> :</a:t>
            </a:r>
            <a:endParaRPr lang="cs-CZ" sz="3600" b="1" dirty="0" smtClean="0"/>
          </a:p>
          <a:p>
            <a:pPr marL="457200" lvl="1" indent="0">
              <a:buNone/>
            </a:pPr>
            <a:endParaRPr lang="cs-CZ" sz="3200" b="1" dirty="0" smtClean="0"/>
          </a:p>
          <a:p>
            <a:pPr marL="457200" lvl="1" indent="0">
              <a:buNone/>
            </a:pPr>
            <a:r>
              <a:rPr lang="cs-CZ" sz="3200" b="1" dirty="0" smtClean="0"/>
              <a:t>“</a:t>
            </a:r>
            <a:r>
              <a:rPr lang="cs-CZ" sz="3200" b="1" dirty="0" err="1" smtClean="0"/>
              <a:t>Nako</a:t>
            </a:r>
            <a:r>
              <a:rPr lang="cs-CZ" sz="3200" b="1" dirty="0" smtClean="0"/>
              <a:t>“ </a:t>
            </a:r>
            <a:r>
              <a:rPr lang="cs-CZ" sz="3200" dirty="0" smtClean="0"/>
              <a:t>– Selektovaná z “</a:t>
            </a:r>
            <a:r>
              <a:rPr lang="cs-CZ" sz="3200" dirty="0" err="1" smtClean="0"/>
              <a:t>Wagenheimovy</a:t>
            </a:r>
            <a:r>
              <a:rPr lang="cs-CZ" sz="3200" dirty="0" smtClean="0"/>
              <a:t>“</a:t>
            </a:r>
          </a:p>
          <a:p>
            <a:pPr marL="457200" lvl="1" indent="0">
              <a:buNone/>
            </a:pPr>
            <a:r>
              <a:rPr lang="cs-CZ" sz="3200" b="1" dirty="0" smtClean="0"/>
              <a:t>“</a:t>
            </a:r>
            <a:r>
              <a:rPr lang="cs-CZ" sz="3200" b="1" dirty="0" err="1" smtClean="0"/>
              <a:t>Sant</a:t>
            </a:r>
            <a:r>
              <a:rPr lang="cs-CZ" sz="3200" b="1" dirty="0" smtClean="0"/>
              <a:t> Julien“</a:t>
            </a:r>
          </a:p>
          <a:p>
            <a:pPr marL="457200" lvl="1" indent="0">
              <a:buNone/>
            </a:pPr>
            <a:r>
              <a:rPr lang="cs-CZ" sz="3200" b="1" dirty="0" smtClean="0"/>
              <a:t>“Durancie“</a:t>
            </a:r>
            <a:r>
              <a:rPr lang="cs-CZ" sz="3200" dirty="0" smtClean="0"/>
              <a:t>- slovenská, vlhčí půdy,</a:t>
            </a:r>
          </a:p>
          <a:p>
            <a:pPr marL="457200" lvl="1" indent="0">
              <a:buNone/>
            </a:pPr>
            <a:r>
              <a:rPr lang="cs-CZ" sz="3200" dirty="0" smtClean="0"/>
              <a:t>		 zvyšuje odolnost proti </a:t>
            </a:r>
            <a:r>
              <a:rPr lang="cs-CZ" sz="3200" dirty="0" err="1" smtClean="0"/>
              <a:t>sharce</a:t>
            </a:r>
            <a:endParaRPr lang="cs-CZ" sz="3200" dirty="0" smtClean="0"/>
          </a:p>
          <a:p>
            <a:pPr marL="914400" lvl="2" indent="0">
              <a:buNone/>
            </a:pPr>
            <a:r>
              <a:rPr lang="cs-CZ" sz="3200" dirty="0" smtClean="0"/>
              <a:t>	      - jde hůř od pecky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76923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686800" cy="5433467"/>
          </a:xfrm>
        </p:spPr>
        <p:txBody>
          <a:bodyPr/>
          <a:lstStyle/>
          <a:p>
            <a:pPr marL="0" lvl="0" indent="0"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Vegetativně množené </a:t>
            </a:r>
            <a:r>
              <a:rPr lang="cs-CZ" sz="3600" dirty="0" smtClean="0"/>
              <a:t>podnože pro </a:t>
            </a:r>
            <a:r>
              <a:rPr lang="cs-CZ" sz="3600" b="1" dirty="0" smtClean="0"/>
              <a:t>slivoně:</a:t>
            </a:r>
          </a:p>
          <a:p>
            <a:pPr marL="457200" lvl="1" indent="0">
              <a:buNone/>
            </a:pPr>
            <a:endParaRPr lang="cs-CZ" sz="3200" b="1" dirty="0" smtClean="0"/>
          </a:p>
          <a:p>
            <a:pPr marL="457200" lvl="1" indent="0">
              <a:buNone/>
            </a:pPr>
            <a:r>
              <a:rPr lang="cs-CZ" sz="3200" b="1" dirty="0" smtClean="0"/>
              <a:t>“ Puebla de </a:t>
            </a:r>
            <a:r>
              <a:rPr lang="cs-CZ" sz="3200" b="1" dirty="0" err="1" smtClean="0"/>
              <a:t>Soto</a:t>
            </a:r>
            <a:r>
              <a:rPr lang="cs-CZ" sz="3200" b="1" dirty="0" smtClean="0"/>
              <a:t> 101“ </a:t>
            </a:r>
            <a:r>
              <a:rPr lang="cs-CZ" sz="3200" dirty="0" smtClean="0"/>
              <a:t> – do vlhčích půd</a:t>
            </a:r>
            <a:endParaRPr lang="cs-CZ" sz="3200" b="1" dirty="0" smtClean="0"/>
          </a:p>
          <a:p>
            <a:pPr marL="457200" lvl="1" indent="0">
              <a:buNone/>
            </a:pPr>
            <a:r>
              <a:rPr lang="cs-CZ" sz="3200" b="1" dirty="0" smtClean="0"/>
              <a:t>“ </a:t>
            </a:r>
            <a:r>
              <a:rPr lang="cs-CZ" sz="3200" b="1" dirty="0" err="1" smtClean="0"/>
              <a:t>Sant</a:t>
            </a:r>
            <a:r>
              <a:rPr lang="cs-CZ" sz="3200" b="1" dirty="0" smtClean="0"/>
              <a:t> Julien“ A</a:t>
            </a:r>
            <a:r>
              <a:rPr lang="cs-CZ" sz="3200" dirty="0" smtClean="0"/>
              <a:t> – do intenzivních sadů;</a:t>
            </a:r>
          </a:p>
          <a:p>
            <a:pPr marL="457200" lvl="1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        oslabuje růst</a:t>
            </a:r>
          </a:p>
          <a:p>
            <a:pPr marL="457200" lvl="1" indent="0">
              <a:buNone/>
            </a:pPr>
            <a:r>
              <a:rPr lang="cs-CZ" sz="3200" b="1" dirty="0" smtClean="0"/>
              <a:t> MY-KL-A</a:t>
            </a:r>
            <a:r>
              <a:rPr lang="cs-CZ" sz="3200" dirty="0" smtClean="0"/>
              <a:t> (</a:t>
            </a:r>
            <a:r>
              <a:rPr lang="cs-CZ" sz="3200" dirty="0" err="1" smtClean="0"/>
              <a:t>Klčov</a:t>
            </a:r>
            <a:r>
              <a:rPr lang="cs-CZ" sz="3200" dirty="0" smtClean="0"/>
              <a:t>) – červenolistý,</a:t>
            </a:r>
          </a:p>
          <a:p>
            <a:pPr marL="457200" lvl="1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        pro nízké tvary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1834970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0" lvl="0" indent="0">
              <a:buNone/>
            </a:pPr>
            <a:r>
              <a:rPr lang="cs-CZ" b="1" dirty="0" smtClean="0">
                <a:solidFill>
                  <a:srgbClr val="00B050"/>
                </a:solidFill>
              </a:rPr>
              <a:t>generativně množené </a:t>
            </a:r>
            <a:r>
              <a:rPr lang="cs-CZ" dirty="0" smtClean="0"/>
              <a:t>podnože pro </a:t>
            </a:r>
            <a:r>
              <a:rPr lang="cs-CZ" b="1" dirty="0" smtClean="0"/>
              <a:t>třešně</a:t>
            </a:r>
            <a:r>
              <a:rPr lang="cs-CZ" dirty="0" smtClean="0"/>
              <a:t> a </a:t>
            </a:r>
            <a:r>
              <a:rPr lang="cs-CZ" b="1" dirty="0" smtClean="0"/>
              <a:t>višně</a:t>
            </a:r>
            <a:r>
              <a:rPr lang="cs-CZ" dirty="0" smtClean="0"/>
              <a:t> :</a:t>
            </a:r>
          </a:p>
          <a:p>
            <a:pPr lvl="0"/>
            <a:r>
              <a:rPr lang="cs-CZ" sz="3200" dirty="0" smtClean="0"/>
              <a:t>nepoužívat na osivo pecky kulturních odrůd,  mají špatnou mrazuvzdornost</a:t>
            </a:r>
          </a:p>
          <a:p>
            <a:pPr marL="457200" lvl="1" indent="0">
              <a:buNone/>
            </a:pPr>
            <a:r>
              <a:rPr lang="cs-CZ" sz="3200" b="1" dirty="0" smtClean="0"/>
              <a:t>Ptáčnice</a:t>
            </a:r>
            <a:r>
              <a:rPr lang="cs-CZ" sz="3200" dirty="0" smtClean="0"/>
              <a:t> – používá se selektované osivo –</a:t>
            </a:r>
          </a:p>
          <a:p>
            <a:pPr marL="457200" lvl="1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        </a:t>
            </a:r>
            <a:r>
              <a:rPr lang="cs-CZ" sz="3200" b="1" dirty="0" smtClean="0"/>
              <a:t>PT-TU-1</a:t>
            </a:r>
            <a:r>
              <a:rPr lang="cs-CZ" sz="3200" dirty="0" smtClean="0"/>
              <a:t> – z Turnova</a:t>
            </a:r>
          </a:p>
          <a:p>
            <a:pPr marL="457200" lvl="1" indent="0">
              <a:buNone/>
            </a:pPr>
            <a:r>
              <a:rPr lang="cs-CZ" sz="3200" b="1" dirty="0" smtClean="0"/>
              <a:t>Mahalebka</a:t>
            </a:r>
            <a:r>
              <a:rPr lang="cs-CZ" sz="3200" dirty="0" smtClean="0"/>
              <a:t> – snáší sucho;</a:t>
            </a:r>
          </a:p>
          <a:p>
            <a:pPr marL="457200" lvl="1" indent="0">
              <a:buNone/>
            </a:pPr>
            <a:r>
              <a:rPr lang="cs-CZ" sz="3200" dirty="0" smtClean="0"/>
              <a:t> je citlivá na vysokou hladinu spodní vody </a:t>
            </a:r>
          </a:p>
          <a:p>
            <a:pPr marL="457200" lvl="1" indent="0">
              <a:buNone/>
            </a:pPr>
            <a:r>
              <a:rPr lang="cs-CZ" sz="3200" b="1" dirty="0"/>
              <a:t> </a:t>
            </a:r>
            <a:r>
              <a:rPr lang="cs-CZ" sz="3200" b="1" dirty="0" smtClean="0"/>
              <a:t>                  MH-KL-1</a:t>
            </a:r>
          </a:p>
          <a:p>
            <a:pPr marL="457200" lvl="1" indent="0">
              <a:buNone/>
            </a:pPr>
            <a:endParaRPr lang="cs-CZ" sz="3200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64534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20680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3600" b="1" dirty="0" smtClean="0">
                <a:solidFill>
                  <a:srgbClr val="00B050"/>
                </a:solidFill>
              </a:rPr>
              <a:t>generativně množené</a:t>
            </a:r>
            <a:r>
              <a:rPr lang="cs-CZ" sz="3600" dirty="0" smtClean="0">
                <a:solidFill>
                  <a:srgbClr val="00B050"/>
                </a:solidFill>
              </a:rPr>
              <a:t> </a:t>
            </a:r>
            <a:r>
              <a:rPr lang="cs-CZ" sz="3600" dirty="0" smtClean="0"/>
              <a:t>podnože </a:t>
            </a:r>
          </a:p>
          <a:p>
            <a:pPr marL="0" lvl="0" indent="0">
              <a:buNone/>
            </a:pPr>
            <a:r>
              <a:rPr lang="cs-CZ" sz="3600" b="1" dirty="0" smtClean="0"/>
              <a:t>   pro meruňky : </a:t>
            </a:r>
          </a:p>
          <a:p>
            <a:pPr marL="0" lv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</a:t>
            </a:r>
          </a:p>
          <a:p>
            <a:pPr marL="0" lv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M-VA-1</a:t>
            </a:r>
          </a:p>
          <a:p>
            <a:pPr marL="457200" lvl="1" indent="0">
              <a:buNone/>
            </a:pPr>
            <a:r>
              <a:rPr lang="cs-CZ" sz="3200" b="1" dirty="0" smtClean="0"/>
              <a:t>M-LE-1</a:t>
            </a:r>
          </a:p>
          <a:p>
            <a:pPr marL="457200" lvl="1" indent="0">
              <a:buNone/>
            </a:pPr>
            <a:r>
              <a:rPr lang="cs-CZ" sz="3200" b="1" dirty="0" smtClean="0"/>
              <a:t>M LE 2 </a:t>
            </a:r>
            <a:r>
              <a:rPr lang="cs-CZ" sz="3200" dirty="0" smtClean="0"/>
              <a:t>– </a:t>
            </a:r>
            <a:r>
              <a:rPr lang="cs-CZ" sz="3200" u="sng" dirty="0" smtClean="0">
                <a:solidFill>
                  <a:schemeClr val="accent6">
                    <a:lumMod val="75000"/>
                  </a:schemeClr>
                </a:solidFill>
              </a:rPr>
              <a:t>nově se uvádí názvy bez pomlček</a:t>
            </a:r>
          </a:p>
          <a:p>
            <a:pPr marL="457200" lvl="1" indent="0">
              <a:buNone/>
            </a:pPr>
            <a:r>
              <a:rPr lang="cs-CZ" sz="3200" b="1" dirty="0" smtClean="0"/>
              <a:t>M-HL-1</a:t>
            </a:r>
            <a:r>
              <a:rPr lang="cs-CZ" sz="3200" dirty="0" smtClean="0"/>
              <a:t> (Holovousy)</a:t>
            </a:r>
            <a:endParaRPr lang="cs-CZ" sz="3200" b="1" dirty="0" smtClean="0"/>
          </a:p>
          <a:p>
            <a:pPr marL="457200" lvl="1" indent="0">
              <a:buNone/>
            </a:pPr>
            <a:r>
              <a:rPr lang="cs-CZ" sz="3200" b="1" dirty="0" smtClean="0"/>
              <a:t>MY-VS-1</a:t>
            </a:r>
            <a:r>
              <a:rPr lang="cs-CZ" sz="3200" dirty="0" smtClean="0"/>
              <a:t> – myrobalán ze </a:t>
            </a:r>
            <a:r>
              <a:rPr lang="cs-CZ" sz="3200" dirty="0" err="1" smtClean="0"/>
              <a:t>slovenska</a:t>
            </a:r>
            <a:endParaRPr lang="cs-CZ" sz="3200" dirty="0" smtClean="0"/>
          </a:p>
          <a:p>
            <a:pPr marL="457200" lvl="1" indent="0">
              <a:buNone/>
            </a:pPr>
            <a:r>
              <a:rPr lang="cs-CZ" sz="3200" b="1" dirty="0" smtClean="0"/>
              <a:t>“Durancie“ </a:t>
            </a:r>
            <a:r>
              <a:rPr lang="cs-CZ" sz="3200" dirty="0" smtClean="0"/>
              <a:t>– s meruňkou dobře srůstá</a:t>
            </a:r>
          </a:p>
          <a:p>
            <a:pPr marL="457200" lvl="1" indent="0">
              <a:buNone/>
            </a:pPr>
            <a:r>
              <a:rPr lang="cs-CZ" sz="3200" b="1" dirty="0" smtClean="0"/>
              <a:t>zelená renklóda </a:t>
            </a:r>
            <a:r>
              <a:rPr lang="cs-CZ" sz="3200" dirty="0" smtClean="0"/>
              <a:t>– pro vlhčí půdy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88856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6632"/>
            <a:ext cx="8229600" cy="6741368"/>
          </a:xfrm>
        </p:spPr>
        <p:txBody>
          <a:bodyPr>
            <a:normAutofit fontScale="77500" lnSpcReduction="20000"/>
          </a:bodyPr>
          <a:lstStyle/>
          <a:p>
            <a:pPr lvl="0"/>
            <a:endParaRPr lang="cs-CZ" sz="4000" b="1" dirty="0" smtClean="0">
              <a:solidFill>
                <a:srgbClr val="FF0000"/>
              </a:solidFill>
            </a:endParaRPr>
          </a:p>
          <a:p>
            <a:pPr marL="0" lvl="0" indent="0">
              <a:buNone/>
            </a:pPr>
            <a:r>
              <a:rPr lang="cs-CZ" sz="4000" b="1" dirty="0" smtClean="0">
                <a:solidFill>
                  <a:srgbClr val="00B050"/>
                </a:solidFill>
              </a:rPr>
              <a:t>generativně množené </a:t>
            </a:r>
            <a:r>
              <a:rPr lang="cs-CZ" sz="4000" dirty="0" smtClean="0"/>
              <a:t>podnože pro </a:t>
            </a:r>
            <a:r>
              <a:rPr lang="cs-CZ" sz="4000" b="1" dirty="0" smtClean="0"/>
              <a:t>broskvoně :</a:t>
            </a:r>
            <a:r>
              <a:rPr lang="cs-CZ" sz="4000" dirty="0" smtClean="0"/>
              <a:t> </a:t>
            </a:r>
          </a:p>
          <a:p>
            <a:pPr marL="457200" lvl="1" indent="0">
              <a:buNone/>
            </a:pPr>
            <a:r>
              <a:rPr lang="cs-CZ" sz="4000" dirty="0" smtClean="0"/>
              <a:t>        B-VA-2 – je nejlepší</a:t>
            </a:r>
          </a:p>
          <a:p>
            <a:pPr marL="457200" lvl="1" indent="0">
              <a:buNone/>
            </a:pPr>
            <a:r>
              <a:rPr lang="cs-CZ" sz="4000" dirty="0" smtClean="0"/>
              <a:t>        BD-SU-1 – broskvoň </a:t>
            </a:r>
            <a:r>
              <a:rPr lang="cs-CZ" sz="4000" dirty="0" err="1" smtClean="0"/>
              <a:t>davidova</a:t>
            </a:r>
            <a:r>
              <a:rPr lang="cs-CZ" sz="4000" dirty="0" smtClean="0"/>
              <a:t> ze Suchdolu</a:t>
            </a:r>
          </a:p>
          <a:p>
            <a:pPr marL="457200" lvl="1" indent="0">
              <a:buNone/>
            </a:pPr>
            <a:r>
              <a:rPr lang="cs-CZ" sz="4000" dirty="0" smtClean="0"/>
              <a:t>        nově B SB 1 – je nejbujnější</a:t>
            </a:r>
          </a:p>
          <a:p>
            <a:pPr lvl="1"/>
            <a:r>
              <a:rPr lang="cs-CZ" sz="4000" b="1" dirty="0" err="1" smtClean="0"/>
              <a:t>broskvomandloně</a:t>
            </a:r>
            <a:r>
              <a:rPr lang="cs-CZ" sz="4000" b="1" dirty="0" smtClean="0"/>
              <a:t> :</a:t>
            </a:r>
          </a:p>
          <a:p>
            <a:pPr marL="914400" lvl="2" indent="0">
              <a:buNone/>
            </a:pPr>
            <a:r>
              <a:rPr lang="cs-CZ" sz="4000" dirty="0" smtClean="0"/>
              <a:t>    BM-VA-1</a:t>
            </a:r>
          </a:p>
          <a:p>
            <a:pPr marL="914400" lvl="2" indent="0">
              <a:buNone/>
            </a:pPr>
            <a:endParaRPr lang="cs-CZ" sz="4000" dirty="0" smtClean="0"/>
          </a:p>
          <a:p>
            <a:pPr lvl="1"/>
            <a:r>
              <a:rPr lang="cs-CZ" sz="4000" b="1" dirty="0"/>
              <a:t>m</a:t>
            </a:r>
            <a:r>
              <a:rPr lang="cs-CZ" sz="4000" b="1" dirty="0" smtClean="0"/>
              <a:t>andloně :</a:t>
            </a:r>
            <a:r>
              <a:rPr lang="cs-CZ" sz="4000" dirty="0" smtClean="0"/>
              <a:t> </a:t>
            </a:r>
          </a:p>
          <a:p>
            <a:pPr marL="457200" lvl="1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       MN-VA-1</a:t>
            </a:r>
          </a:p>
          <a:p>
            <a:pPr lvl="0"/>
            <a:endParaRPr lang="cs-CZ" sz="4000" b="1" dirty="0" smtClean="0">
              <a:solidFill>
                <a:srgbClr val="FF0000"/>
              </a:solidFill>
            </a:endParaRPr>
          </a:p>
          <a:p>
            <a:pPr lvl="0"/>
            <a:r>
              <a:rPr lang="cs-CZ" sz="4000" b="1" dirty="0" smtClean="0">
                <a:solidFill>
                  <a:srgbClr val="FF0000"/>
                </a:solidFill>
              </a:rPr>
              <a:t>vegetativně množená </a:t>
            </a:r>
            <a:r>
              <a:rPr lang="cs-CZ" sz="4000" dirty="0" smtClean="0"/>
              <a:t>podnož </a:t>
            </a:r>
            <a:r>
              <a:rPr lang="cs-CZ" sz="4000" b="1" dirty="0" smtClean="0"/>
              <a:t>pro broskvoně</a:t>
            </a:r>
            <a:r>
              <a:rPr lang="cs-CZ" sz="4000" dirty="0" smtClean="0"/>
              <a:t>: </a:t>
            </a:r>
          </a:p>
          <a:p>
            <a:pPr marL="0" lvl="0" indent="0">
              <a:buNone/>
            </a:pPr>
            <a:r>
              <a:rPr lang="cs-CZ" sz="4000" i="1" dirty="0"/>
              <a:t> </a:t>
            </a:r>
            <a:r>
              <a:rPr lang="cs-CZ" sz="4000" i="1" dirty="0" smtClean="0"/>
              <a:t>          - </a:t>
            </a:r>
            <a:r>
              <a:rPr lang="cs-CZ" sz="4000" i="1" dirty="0" err="1" smtClean="0"/>
              <a:t>Ishtara</a:t>
            </a:r>
            <a:r>
              <a:rPr lang="cs-CZ" sz="4000" dirty="0" smtClean="0"/>
              <a:t> – množí se řízky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615408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414</Words>
  <Application>Microsoft Office PowerPoint</Application>
  <PresentationFormat>Předvádění na obrazovce (4:3)</PresentationFormat>
  <Paragraphs>112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Druhy PODNOŽÍ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Soňa Pělová</dc:creator>
  <cp:lastModifiedBy>Soňa Pělová</cp:lastModifiedBy>
  <cp:revision>8</cp:revision>
  <dcterms:created xsi:type="dcterms:W3CDTF">2012-07-13T11:21:46Z</dcterms:created>
  <dcterms:modified xsi:type="dcterms:W3CDTF">2013-04-21T17:08:16Z</dcterms:modified>
</cp:coreProperties>
</file>