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EAE17-0CE8-422F-8F92-993200E6BD77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4CFF4-6AEF-4F4F-9AE8-AC63D752BA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97700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EAE17-0CE8-422F-8F92-993200E6BD77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4CFF4-6AEF-4F4F-9AE8-AC63D752BA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7007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EAE17-0CE8-422F-8F92-993200E6BD77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4CFF4-6AEF-4F4F-9AE8-AC63D752BA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92965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EAE17-0CE8-422F-8F92-993200E6BD77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4CFF4-6AEF-4F4F-9AE8-AC63D752BA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54609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EAE17-0CE8-422F-8F92-993200E6BD77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4CFF4-6AEF-4F4F-9AE8-AC63D752BA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02182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EAE17-0CE8-422F-8F92-993200E6BD77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4CFF4-6AEF-4F4F-9AE8-AC63D752BA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72420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EAE17-0CE8-422F-8F92-993200E6BD77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4CFF4-6AEF-4F4F-9AE8-AC63D752BA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1475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EAE17-0CE8-422F-8F92-993200E6BD77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4CFF4-6AEF-4F4F-9AE8-AC63D752BA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47107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EAE17-0CE8-422F-8F92-993200E6BD77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4CFF4-6AEF-4F4F-9AE8-AC63D752BA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54654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EAE17-0CE8-422F-8F92-993200E6BD77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4CFF4-6AEF-4F4F-9AE8-AC63D752BA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41683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EAE17-0CE8-422F-8F92-993200E6BD77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4CFF4-6AEF-4F4F-9AE8-AC63D752BA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29027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4EAE17-0CE8-422F-8F92-993200E6BD77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74CFF4-6AEF-4F4F-9AE8-AC63D752BA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08547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dum.rvp.cz/vyhledavani/vyhledavani.html?e15=vzorce+organick%C3%A9+chemie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68522"/>
              </p:ext>
            </p:extLst>
          </p:nvPr>
        </p:nvGraphicFramePr>
        <p:xfrm>
          <a:off x="0" y="1449939"/>
          <a:ext cx="9144000" cy="540806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10783"/>
                <a:gridCol w="6533217"/>
              </a:tblGrid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Číslo projektu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CZ.1.07/1.5.00/34.0565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Číslo materiálu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VY_32_INOVACE_629_OZNAČENÍ_PODNOŽÍ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58953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Název školy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endParaRPr lang="cs-CZ" sz="1000" dirty="0">
                        <a:effectLst/>
                      </a:endParaRPr>
                    </a:p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r>
                        <a:rPr lang="cs-CZ" sz="1000" dirty="0" smtClean="0">
                          <a:effectLst/>
                        </a:rPr>
                        <a:t>                        Masarykova </a:t>
                      </a:r>
                      <a:r>
                        <a:rPr lang="cs-CZ" sz="1000" dirty="0">
                          <a:effectLst/>
                        </a:rPr>
                        <a:t>střední  škola zemědělská a Vyšší odborná škola, Opava, příspěvková organizace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Autor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Bc. Soňa </a:t>
                      </a:r>
                      <a:r>
                        <a:rPr lang="cs-CZ" sz="1000" dirty="0" err="1" smtClean="0">
                          <a:effectLst/>
                        </a:rPr>
                        <a:t>Pělová</a:t>
                      </a:r>
                      <a:r>
                        <a:rPr lang="cs-CZ" sz="1000" dirty="0" smtClean="0">
                          <a:effectLst/>
                        </a:rPr>
                        <a:t>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Průřezové téma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Rozmnožování a údržba dřevin</a:t>
                      </a:r>
                      <a:endParaRPr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Tématický celek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smtClean="0">
                          <a:effectLst/>
                          <a:latin typeface="+mn-lt"/>
                          <a:ea typeface="+mn-ea"/>
                        </a:rPr>
                        <a:t>Odborný výcvik - Ovocnictví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Ročník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1.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Datum tvorby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22. 7. </a:t>
                      </a:r>
                      <a:r>
                        <a:rPr lang="cs-CZ" sz="1000" dirty="0">
                          <a:effectLst/>
                        </a:rPr>
                        <a:t>2012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Datum a místo ověření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22. 3. 2013 odborný</a:t>
                      </a:r>
                      <a:r>
                        <a:rPr lang="cs-CZ" sz="1000" baseline="0" dirty="0" smtClean="0">
                          <a:effectLst/>
                        </a:rPr>
                        <a:t> výcvik</a:t>
                      </a:r>
                      <a:r>
                        <a:rPr lang="cs-CZ" sz="1000" dirty="0" smtClean="0">
                          <a:effectLst/>
                        </a:rPr>
                        <a:t> 1. Za, skupina číslo 6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Druh učebního materiálu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Prezentace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64606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Anotace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Výklad nové látky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- názornější a přehlednější způsob vysvětlení </a:t>
                      </a:r>
                      <a:r>
                        <a:rPr lang="cs-CZ" sz="1000" dirty="0" smtClean="0">
                          <a:effectLst/>
                        </a:rPr>
                        <a:t>učiva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Klíčová slova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u="none" strike="noStrike" dirty="0" smtClean="0">
                          <a:effectLst/>
                          <a:hlinkClick r:id="rId2"/>
                        </a:rPr>
                        <a:t>semenné</a:t>
                      </a:r>
                      <a:r>
                        <a:rPr lang="cs-CZ" sz="1000" u="none" strike="noStrike" baseline="0" dirty="0" smtClean="0">
                          <a:effectLst/>
                          <a:hlinkClick r:id="rId2"/>
                        </a:rPr>
                        <a:t> podnože, vegetativně množené podnože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64606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Metodický pokyn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Určeno k výkladu do hodiny i k </a:t>
                      </a:r>
                      <a:r>
                        <a:rPr lang="cs-CZ" sz="1000" dirty="0" smtClean="0">
                          <a:effectLst/>
                        </a:rPr>
                        <a:t>samostudiu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Pokud není uvedeno jinak, použitý materiál je z vlastních zdrojů autora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49" name="Picture 1" descr="mszes_z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086560"/>
            <a:ext cx="447675" cy="439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-7386"/>
            <a:ext cx="5976937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59000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Označení </a:t>
            </a:r>
            <a:br>
              <a:rPr lang="cs-CZ" b="1" dirty="0" smtClean="0"/>
            </a:br>
            <a:r>
              <a:rPr lang="cs-CZ" b="1" dirty="0" smtClean="0"/>
              <a:t>PODNOŽÍ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30680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5544616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zákon o rostlinolékařské péči </a:t>
            </a:r>
            <a:r>
              <a:rPr lang="cs-CZ" dirty="0" smtClean="0"/>
              <a:t>uvádí –</a:t>
            </a:r>
          </a:p>
          <a:p>
            <a:pPr marL="0" indent="0">
              <a:buNone/>
            </a:pPr>
            <a:r>
              <a:rPr lang="cs-CZ" dirty="0" smtClean="0"/>
              <a:t> matečné rostliny musí mít označení </a:t>
            </a:r>
            <a:r>
              <a:rPr lang="cs-CZ" b="1" dirty="0" smtClean="0"/>
              <a:t>CAC materiál</a:t>
            </a:r>
            <a:r>
              <a:rPr lang="cs-CZ" dirty="0" smtClean="0"/>
              <a:t>.</a:t>
            </a:r>
          </a:p>
          <a:p>
            <a:r>
              <a:rPr lang="cs-CZ" dirty="0" smtClean="0"/>
              <a:t>U certifikovaného materiálu je </a:t>
            </a:r>
            <a:r>
              <a:rPr lang="cs-CZ" b="1" dirty="0" smtClean="0"/>
              <a:t>nutno žádat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o možnost </a:t>
            </a:r>
            <a:r>
              <a:rPr lang="cs-CZ" dirty="0" smtClean="0"/>
              <a:t>tuto odrůdu </a:t>
            </a:r>
            <a:r>
              <a:rPr lang="cs-CZ" b="1" dirty="0" smtClean="0"/>
              <a:t>množit –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placení původnímu šlechtiteli. </a:t>
            </a:r>
          </a:p>
          <a:p>
            <a:r>
              <a:rPr lang="cs-CZ" dirty="0" smtClean="0"/>
              <a:t>CAC materiál zaručuje zdraví.</a:t>
            </a:r>
          </a:p>
          <a:p>
            <a:r>
              <a:rPr lang="cs-CZ" dirty="0" smtClean="0"/>
              <a:t>Základní rozmnožovací materiál - v izolátech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– slouží k výrobě CAC materiálu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u nás </a:t>
            </a:r>
            <a:r>
              <a:rPr lang="cs-CZ" b="1" dirty="0" smtClean="0"/>
              <a:t>– </a:t>
            </a:r>
            <a:r>
              <a:rPr lang="cs-CZ" b="1" i="1" dirty="0" smtClean="0"/>
              <a:t>Holovousy, Těchobuzice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83058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Hodnocení kvality:</a:t>
            </a:r>
          </a:p>
          <a:p>
            <a:pPr marL="457200" lvl="1" indent="0">
              <a:buNone/>
            </a:pPr>
            <a:r>
              <a:rPr lang="cs-CZ" dirty="0" smtClean="0"/>
              <a:t>	S – super elita</a:t>
            </a:r>
          </a:p>
          <a:p>
            <a:pPr marL="457200" lvl="1" indent="0">
              <a:buNone/>
            </a:pPr>
            <a:r>
              <a:rPr lang="cs-CZ" dirty="0" smtClean="0"/>
              <a:t>	E</a:t>
            </a:r>
            <a:r>
              <a:rPr lang="cs-CZ" baseline="-25000" dirty="0" smtClean="0"/>
              <a:t>1</a:t>
            </a:r>
            <a:r>
              <a:rPr lang="cs-CZ" dirty="0" smtClean="0"/>
              <a:t>,E</a:t>
            </a:r>
            <a:r>
              <a:rPr lang="cs-CZ" baseline="-25000" dirty="0" smtClean="0"/>
              <a:t>2</a:t>
            </a:r>
            <a:r>
              <a:rPr lang="cs-CZ" dirty="0" smtClean="0"/>
              <a:t> – elita</a:t>
            </a:r>
          </a:p>
          <a:p>
            <a:pPr marL="457200" lvl="1" indent="0">
              <a:buNone/>
            </a:pPr>
            <a:r>
              <a:rPr lang="cs-CZ" dirty="0" smtClean="0"/>
              <a:t>	C – certifikovaný materiál</a:t>
            </a:r>
          </a:p>
          <a:p>
            <a:endParaRPr lang="cs-CZ" dirty="0" smtClean="0"/>
          </a:p>
          <a:p>
            <a:r>
              <a:rPr lang="cs-CZ" dirty="0" smtClean="0"/>
              <a:t>Dodavatel je každý, kdo uvádí do oběhu rozmnožovací materiál.</a:t>
            </a:r>
          </a:p>
          <a:p>
            <a:r>
              <a:rPr lang="cs-CZ" dirty="0" smtClean="0"/>
              <a:t>Prodejce – ručí za odrůdu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10122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Označení podnoží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/>
              <a:t>Semenáčová</a:t>
            </a:r>
            <a:r>
              <a:rPr lang="cs-CZ" b="1" dirty="0" smtClean="0"/>
              <a:t> podnož </a:t>
            </a:r>
            <a:r>
              <a:rPr lang="cs-CZ" dirty="0" smtClean="0"/>
              <a:t>– </a:t>
            </a:r>
            <a:r>
              <a:rPr lang="cs-CZ" b="1" dirty="0" smtClean="0"/>
              <a:t>nemůže</a:t>
            </a:r>
            <a:r>
              <a:rPr lang="cs-CZ" dirty="0" smtClean="0"/>
              <a:t> mít označení CAC - nelze dokázat odrůdová čistota.</a:t>
            </a:r>
          </a:p>
          <a:p>
            <a:endParaRPr lang="cs-CZ" dirty="0" smtClean="0"/>
          </a:p>
          <a:p>
            <a:r>
              <a:rPr lang="cs-CZ" dirty="0" smtClean="0"/>
              <a:t>Při prodeji materiál označit jmenovkou -</a:t>
            </a:r>
          </a:p>
          <a:p>
            <a:pPr marL="0" indent="0">
              <a:buNone/>
            </a:pPr>
            <a:r>
              <a:rPr lang="cs-CZ" dirty="0" smtClean="0"/>
              <a:t> obsahující druh, odrůdu, CAC  registrační číslo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a označení podnože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25439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51125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Rozdělení podnoží podle způsobu množení</a:t>
            </a:r>
            <a:endParaRPr lang="cs-CZ" dirty="0" smtClean="0"/>
          </a:p>
          <a:p>
            <a:pPr lvl="0"/>
            <a:r>
              <a:rPr lang="cs-CZ" dirty="0" smtClean="0">
                <a:solidFill>
                  <a:srgbClr val="FF0000"/>
                </a:solidFill>
              </a:rPr>
              <a:t>semenné</a:t>
            </a:r>
          </a:p>
          <a:p>
            <a:pPr lvl="1"/>
            <a:r>
              <a:rPr lang="cs-CZ" dirty="0" smtClean="0"/>
              <a:t>generativně – v luštírnách</a:t>
            </a:r>
          </a:p>
          <a:p>
            <a:pPr lvl="1"/>
            <a:r>
              <a:rPr lang="cs-CZ" b="1" dirty="0" smtClean="0"/>
              <a:t>dříve se vyselo vše vyluštěné </a:t>
            </a:r>
            <a:r>
              <a:rPr lang="cs-CZ" dirty="0" smtClean="0"/>
              <a:t>– semenáče byly nevyrovnané, to znamená </a:t>
            </a:r>
            <a:r>
              <a:rPr lang="cs-CZ" i="1" dirty="0" smtClean="0"/>
              <a:t>merkantilní semenáče</a:t>
            </a:r>
            <a:endParaRPr lang="cs-CZ" dirty="0" smtClean="0"/>
          </a:p>
          <a:p>
            <a:pPr lvl="1"/>
            <a:r>
              <a:rPr lang="cs-CZ" b="1" dirty="0" smtClean="0"/>
              <a:t>dnes</a:t>
            </a:r>
            <a:r>
              <a:rPr lang="cs-CZ" dirty="0" smtClean="0"/>
              <a:t> se bere osivo </a:t>
            </a:r>
            <a:r>
              <a:rPr lang="cs-CZ" b="1" dirty="0" smtClean="0"/>
              <a:t>z ověřených matečnic</a:t>
            </a:r>
            <a:r>
              <a:rPr lang="cs-CZ" dirty="0" smtClean="0"/>
              <a:t>, které poskytují vyrovnané potomstvo</a:t>
            </a:r>
          </a:p>
          <a:p>
            <a:pPr lvl="0"/>
            <a:r>
              <a:rPr lang="cs-CZ" dirty="0">
                <a:solidFill>
                  <a:srgbClr val="FF0000"/>
                </a:solidFill>
              </a:rPr>
              <a:t>v</a:t>
            </a:r>
            <a:r>
              <a:rPr lang="cs-CZ" dirty="0" smtClean="0">
                <a:solidFill>
                  <a:srgbClr val="FF0000"/>
                </a:solidFill>
              </a:rPr>
              <a:t>egetativně množené</a:t>
            </a:r>
          </a:p>
          <a:p>
            <a:pPr lvl="1"/>
            <a:r>
              <a:rPr lang="cs-CZ" b="1" dirty="0" smtClean="0"/>
              <a:t>řízky, oddělky nebo in vitro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46012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 marL="0" indent="0">
              <a:buNone/>
            </a:pPr>
            <a:r>
              <a:rPr lang="cs-CZ" sz="4000" b="1" dirty="0" smtClean="0"/>
              <a:t>Označení podnoží</a:t>
            </a:r>
            <a:r>
              <a:rPr lang="cs-CZ" sz="4000" dirty="0" smtClean="0"/>
              <a:t>:</a:t>
            </a:r>
          </a:p>
          <a:p>
            <a:pPr marL="0" indent="0">
              <a:buNone/>
            </a:pPr>
            <a:r>
              <a:rPr lang="cs-CZ" sz="4800" b="1" dirty="0" smtClean="0">
                <a:solidFill>
                  <a:srgbClr val="FF0000"/>
                </a:solidFill>
              </a:rPr>
              <a:t>    </a:t>
            </a:r>
          </a:p>
          <a:p>
            <a:pPr marL="0" indent="0">
              <a:buNone/>
            </a:pPr>
            <a:r>
              <a:rPr lang="cs-CZ" sz="4800" b="1" dirty="0" smtClean="0">
                <a:solidFill>
                  <a:srgbClr val="FF0000"/>
                </a:solidFill>
              </a:rPr>
              <a:t>  J 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FF0000"/>
                </a:solidFill>
              </a:rPr>
              <a:t>- </a:t>
            </a:r>
            <a:r>
              <a:rPr lang="cs-CZ" b="1" dirty="0" smtClean="0"/>
              <a:t>	</a:t>
            </a:r>
            <a:r>
              <a:rPr lang="cs-CZ" sz="4800" b="1" dirty="0" smtClean="0">
                <a:solidFill>
                  <a:srgbClr val="00B050"/>
                </a:solidFill>
              </a:rPr>
              <a:t>TE</a:t>
            </a:r>
            <a:r>
              <a:rPr lang="cs-CZ" dirty="0" smtClean="0"/>
              <a:t>			</a:t>
            </a:r>
            <a:r>
              <a:rPr lang="cs-CZ" b="1" dirty="0" smtClean="0">
                <a:solidFill>
                  <a:srgbClr val="FF0000"/>
                </a:solidFill>
              </a:rPr>
              <a:t>-</a:t>
            </a:r>
            <a:r>
              <a:rPr lang="cs-CZ" dirty="0" smtClean="0"/>
              <a:t>	</a:t>
            </a:r>
            <a:r>
              <a:rPr lang="cs-CZ" sz="4800" b="1" dirty="0" smtClean="0"/>
              <a:t>1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Jabloň</a:t>
            </a:r>
            <a:r>
              <a:rPr lang="cs-CZ" dirty="0" smtClean="0"/>
              <a:t>   -	</a:t>
            </a:r>
            <a:r>
              <a:rPr lang="cs-CZ" b="1" dirty="0" smtClean="0">
                <a:solidFill>
                  <a:srgbClr val="00B050"/>
                </a:solidFill>
              </a:rPr>
              <a:t>šlechtitel. stanice Těchobuzice</a:t>
            </a:r>
            <a:r>
              <a:rPr lang="cs-CZ" dirty="0" smtClean="0"/>
              <a:t>				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 ČÍSLO značí semenáč,		</a:t>
            </a:r>
          </a:p>
          <a:p>
            <a:pPr marL="0" indent="0">
              <a:buNone/>
            </a:pPr>
            <a:r>
              <a:rPr lang="cs-CZ" b="1" dirty="0" smtClean="0"/>
              <a:t>        			PÍSMENO</a:t>
            </a:r>
            <a:r>
              <a:rPr lang="cs-CZ" b="1" u="sng" dirty="0" smtClean="0"/>
              <a:t> </a:t>
            </a:r>
            <a:r>
              <a:rPr lang="cs-CZ" b="1" dirty="0" smtClean="0"/>
              <a:t>generativní množení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35847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4000" b="1" dirty="0" smtClean="0"/>
              <a:t>1) Jak se dělí podnože podle způsobu množení?</a:t>
            </a:r>
            <a:endParaRPr lang="cs-CZ" sz="4000" dirty="0" smtClean="0"/>
          </a:p>
          <a:p>
            <a:pPr lvl="0"/>
            <a:r>
              <a:rPr lang="cs-CZ" dirty="0" smtClean="0"/>
              <a:t>Semenné – generativně,</a:t>
            </a:r>
          </a:p>
          <a:p>
            <a:pPr lvl="0"/>
            <a:r>
              <a:rPr lang="cs-CZ" dirty="0" smtClean="0"/>
              <a:t>Vegetativně množené - řízky, oddělky nebo in vitro</a:t>
            </a:r>
          </a:p>
          <a:p>
            <a:pPr marL="0" lvl="0" indent="0">
              <a:buNone/>
            </a:pPr>
            <a:r>
              <a:rPr lang="cs-CZ" sz="4000" b="1" dirty="0" smtClean="0"/>
              <a:t>2)</a:t>
            </a:r>
            <a:r>
              <a:rPr lang="cs-CZ" dirty="0" smtClean="0"/>
              <a:t> </a:t>
            </a:r>
            <a:r>
              <a:rPr lang="cs-CZ" sz="4000" b="1" dirty="0" smtClean="0"/>
              <a:t>Jak se značí podnože?</a:t>
            </a:r>
          </a:p>
          <a:p>
            <a:r>
              <a:rPr lang="cs-CZ" dirty="0" smtClean="0"/>
              <a:t>Druh - šlechtitel. stanice  - číslo značí semenáč,</a:t>
            </a:r>
          </a:p>
          <a:p>
            <a:pPr marL="0" indent="0">
              <a:buNone/>
            </a:pPr>
            <a:r>
              <a:rPr lang="cs-CZ" dirty="0" smtClean="0"/>
              <a:t>			      písmeno generativní množení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069845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232</Words>
  <Application>Microsoft Office PowerPoint</Application>
  <PresentationFormat>Předvádění na obrazovce (4:3)</PresentationFormat>
  <Paragraphs>72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Označení  PODNOŽÍ</vt:lpstr>
      <vt:lpstr>Prezentace aplikace PowerPoint</vt:lpstr>
      <vt:lpstr>Prezentace aplikace PowerPoint</vt:lpstr>
      <vt:lpstr>Označení podnoží :</vt:lpstr>
      <vt:lpstr>Prezentace aplikace PowerPoint</vt:lpstr>
      <vt:lpstr>Prezentace aplikace PowerPoint</vt:lpstr>
      <vt:lpstr>Opakování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Soňa Pělová</dc:creator>
  <cp:lastModifiedBy>Soňa Pělová</cp:lastModifiedBy>
  <cp:revision>5</cp:revision>
  <dcterms:created xsi:type="dcterms:W3CDTF">2012-07-22T00:14:34Z</dcterms:created>
  <dcterms:modified xsi:type="dcterms:W3CDTF">2013-04-21T02:50:41Z</dcterms:modified>
</cp:coreProperties>
</file>