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347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59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703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652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63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83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089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181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528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0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197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A100F-FC55-48CD-A439-51D334859C0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53DD6-7ED3-4756-B085-7758EC06E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82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066635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VY_32_INOVACE_630_STAVBA_A_POPIS_STROMU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25. 7.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30. 10. 2012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5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</a:t>
                      </a:r>
                      <a:r>
                        <a:rPr lang="cs-CZ" sz="1000" dirty="0" smtClean="0">
                          <a:effectLst/>
                        </a:rPr>
                        <a:t>učiva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popis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stromu, funkce jednotlivých částí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404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Stavba a popis ovocného stromu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508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Stavba a popis ovocného stromu :</a:t>
            </a:r>
            <a:r>
              <a:rPr lang="cs-CZ" sz="3600" dirty="0" smtClean="0"/>
              <a:t> </a:t>
            </a:r>
          </a:p>
          <a:p>
            <a:pPr marL="514350" lvl="0" indent="-514350">
              <a:buFont typeface="+mj-lt"/>
              <a:buAutoNum type="alphaLcParenR"/>
            </a:pPr>
            <a:endParaRPr lang="cs-CZ" dirty="0" smtClean="0"/>
          </a:p>
          <a:p>
            <a:pPr marL="514350" lvl="0" indent="-514350">
              <a:buFont typeface="+mj-lt"/>
              <a:buAutoNum type="alphaLcParenR"/>
            </a:pPr>
            <a:endParaRPr lang="cs-CZ" dirty="0"/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kořenové vlášení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kořeny hlavní (kotevní)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kořenový krček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kmen (kmínek)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kosterní větve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8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Stavba a popis ovocného stromu</a:t>
            </a:r>
            <a:r>
              <a:rPr lang="cs-CZ" sz="3600" dirty="0" smtClean="0"/>
              <a:t> </a:t>
            </a:r>
            <a:r>
              <a:rPr lang="cs-CZ" dirty="0" smtClean="0"/>
              <a:t>pokračování :</a:t>
            </a:r>
          </a:p>
          <a:p>
            <a:pPr marL="514350" lvl="0" indent="-514350">
              <a:buFont typeface="+mj-lt"/>
              <a:buAutoNum type="alphaLcParenR"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f)  úhel rozvětvení</a:t>
            </a:r>
          </a:p>
          <a:p>
            <a:pPr marL="0" lvl="0" indent="0">
              <a:buNone/>
            </a:pPr>
            <a:r>
              <a:rPr lang="cs-CZ" dirty="0" smtClean="0"/>
              <a:t>g)  vedlejší větve (postranní větve)</a:t>
            </a:r>
          </a:p>
          <a:p>
            <a:pPr marL="0" lvl="0" indent="0">
              <a:buNone/>
            </a:pPr>
            <a:r>
              <a:rPr lang="cs-CZ" dirty="0" smtClean="0"/>
              <a:t>h)  obrost (výhony)</a:t>
            </a:r>
          </a:p>
          <a:p>
            <a:pPr marL="0" lvl="0" indent="0">
              <a:buNone/>
            </a:pPr>
            <a:r>
              <a:rPr lang="cs-CZ" dirty="0" smtClean="0"/>
              <a:t>i)   hlavní výhon (terminál, střední výhon)</a:t>
            </a:r>
          </a:p>
          <a:p>
            <a:pPr marL="0" lvl="0" indent="0">
              <a:buNone/>
            </a:pPr>
            <a:r>
              <a:rPr lang="cs-CZ" dirty="0" smtClean="0"/>
              <a:t>j)   prodlužující výhon (vedoucí výhon) = každé jednoleté prodloužení větve nebo staršího výhonu 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912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Funkce jednotlivých částí:</a:t>
            </a:r>
            <a:endParaRPr lang="cs-CZ" dirty="0"/>
          </a:p>
          <a:p>
            <a:pPr marL="514350" lvl="0" indent="-514350">
              <a:buFont typeface="+mj-lt"/>
              <a:buAutoNum type="alphaLcParenR"/>
            </a:pPr>
            <a:endParaRPr lang="cs-CZ" sz="3500" b="1" dirty="0" smtClean="0"/>
          </a:p>
          <a:p>
            <a:pPr marL="514350" lvl="0" indent="-514350">
              <a:buFont typeface="+mj-lt"/>
              <a:buAutoNum type="alphaLcParenR"/>
            </a:pPr>
            <a:r>
              <a:rPr lang="cs-CZ" sz="3500" b="1" dirty="0" smtClean="0"/>
              <a:t>kořenové </a:t>
            </a:r>
            <a:r>
              <a:rPr lang="cs-CZ" sz="3500" b="1" dirty="0"/>
              <a:t>vlášení </a:t>
            </a:r>
            <a:r>
              <a:rPr lang="cs-CZ" sz="3500" dirty="0"/>
              <a:t>slouží k přijímání vody a živin z půdy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sz="3500" b="1" dirty="0"/>
              <a:t>hlavní kořeny </a:t>
            </a:r>
            <a:r>
              <a:rPr lang="cs-CZ" sz="3500" dirty="0"/>
              <a:t>udržují stabilitu stromu; stromky se slabým kořenovým systémem musí mít celoživotně oporu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sz="3500" b="1" dirty="0"/>
              <a:t>kořenový krček</a:t>
            </a:r>
            <a:r>
              <a:rPr lang="cs-CZ" sz="3500" dirty="0"/>
              <a:t> je přechod mezi kořenovou částí a kmínkem</a:t>
            </a:r>
          </a:p>
          <a:p>
            <a:pPr marL="0" indent="0">
              <a:buNone/>
            </a:pPr>
            <a:endParaRPr lang="cs-CZ" sz="35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69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507288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Funkce jednotlivých částí:</a:t>
            </a:r>
            <a:endParaRPr lang="cs-CZ" dirty="0"/>
          </a:p>
          <a:p>
            <a:pPr marL="514350" lvl="0" indent="-514350">
              <a:buAutoNum type="alphaLcParenR" startAt="4"/>
            </a:pPr>
            <a:r>
              <a:rPr lang="cs-CZ" b="1" dirty="0" smtClean="0"/>
              <a:t>kosterní </a:t>
            </a:r>
            <a:r>
              <a:rPr lang="cs-CZ" b="1" dirty="0"/>
              <a:t>větve </a:t>
            </a:r>
            <a:r>
              <a:rPr lang="cs-CZ" dirty="0"/>
              <a:t>tvoří korunu buď </a:t>
            </a:r>
            <a:r>
              <a:rPr lang="cs-CZ" b="1" dirty="0"/>
              <a:t>dutou </a:t>
            </a:r>
            <a:r>
              <a:rPr lang="cs-CZ" b="1" dirty="0" smtClean="0"/>
              <a:t>	kotlovitou </a:t>
            </a:r>
            <a:r>
              <a:rPr lang="cs-CZ" dirty="0"/>
              <a:t>nebo </a:t>
            </a:r>
            <a:r>
              <a:rPr lang="cs-CZ" b="1" dirty="0" smtClean="0"/>
              <a:t>s hlavní osou</a:t>
            </a:r>
            <a:r>
              <a:rPr lang="cs-CZ" dirty="0"/>
              <a:t> </a:t>
            </a:r>
            <a:r>
              <a:rPr lang="cs-CZ" dirty="0" smtClean="0"/>
              <a:t>(terminálem) 	– </a:t>
            </a:r>
            <a:r>
              <a:rPr lang="cs-CZ" dirty="0"/>
              <a:t>tvaruje </a:t>
            </a:r>
            <a:r>
              <a:rPr lang="cs-CZ" dirty="0" smtClean="0"/>
              <a:t>se řezem</a:t>
            </a:r>
            <a:r>
              <a:rPr lang="cs-CZ" dirty="0"/>
              <a:t>, koruna musí mít větve </a:t>
            </a:r>
            <a:r>
              <a:rPr lang="cs-CZ" dirty="0" smtClean="0"/>
              <a:t>	volně rozložené</a:t>
            </a:r>
            <a:r>
              <a:rPr lang="cs-CZ" dirty="0"/>
              <a:t>, plodné větve </a:t>
            </a:r>
            <a:r>
              <a:rPr lang="cs-CZ" dirty="0" smtClean="0"/>
              <a:t>dobře 	osvětlené se zdravým dřevem</a:t>
            </a:r>
          </a:p>
          <a:p>
            <a:pPr marL="0" indent="0">
              <a:buNone/>
            </a:pPr>
            <a:r>
              <a:rPr lang="cs-CZ" b="1" dirty="0" smtClean="0"/>
              <a:t>f)</a:t>
            </a:r>
            <a:r>
              <a:rPr lang="cs-CZ" dirty="0" smtClean="0"/>
              <a:t> </a:t>
            </a:r>
            <a:r>
              <a:rPr lang="cs-CZ" b="1" dirty="0"/>
              <a:t>úhel rozvětvení </a:t>
            </a:r>
            <a:r>
              <a:rPr lang="cs-CZ" dirty="0"/>
              <a:t>má vliv na plodnost – čím je </a:t>
            </a:r>
            <a:r>
              <a:rPr lang="cs-CZ" dirty="0" smtClean="0"/>
              <a:t>	vodorovnější</a:t>
            </a:r>
            <a:r>
              <a:rPr lang="cs-CZ" dirty="0"/>
              <a:t>, tím rychleji a víc plodí;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výhony svírající </a:t>
            </a:r>
            <a:r>
              <a:rPr lang="cs-CZ" dirty="0"/>
              <a:t>ostrý úhel s kmenem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se </a:t>
            </a:r>
            <a:r>
              <a:rPr lang="cs-CZ" dirty="0"/>
              <a:t>mohou při </a:t>
            </a:r>
            <a:r>
              <a:rPr lang="cs-CZ" dirty="0" smtClean="0"/>
              <a:t>zatížení </a:t>
            </a:r>
            <a:r>
              <a:rPr lang="cs-CZ" dirty="0"/>
              <a:t>lehce vylomit</a:t>
            </a:r>
          </a:p>
          <a:p>
            <a:pPr marL="0" lv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608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500" b="1" dirty="0"/>
              <a:t>Funkce jednotlivých částí</a:t>
            </a:r>
            <a:r>
              <a:rPr lang="cs-CZ" sz="3500" b="1" dirty="0" smtClean="0"/>
              <a:t>:</a:t>
            </a:r>
            <a:endParaRPr lang="cs-CZ" sz="3500" dirty="0" smtClean="0"/>
          </a:p>
          <a:p>
            <a:pPr marL="0" lvl="0" indent="0">
              <a:buNone/>
            </a:pPr>
            <a:r>
              <a:rPr lang="cs-CZ" sz="3500" b="1" dirty="0" smtClean="0"/>
              <a:t>g)  postranní </a:t>
            </a:r>
            <a:r>
              <a:rPr lang="cs-CZ" sz="3500" b="1" dirty="0"/>
              <a:t>větve </a:t>
            </a:r>
            <a:r>
              <a:rPr lang="cs-CZ" sz="3500" dirty="0"/>
              <a:t>označujeme výhony 3-4 roky </a:t>
            </a:r>
            <a:r>
              <a:rPr lang="cs-CZ" sz="3500" dirty="0" smtClean="0"/>
              <a:t>	staré</a:t>
            </a:r>
            <a:endParaRPr lang="cs-CZ" sz="3500" dirty="0"/>
          </a:p>
          <a:p>
            <a:pPr marL="0" lvl="0" indent="0">
              <a:buNone/>
            </a:pPr>
            <a:r>
              <a:rPr lang="cs-CZ" sz="3500" b="1" dirty="0" smtClean="0"/>
              <a:t>h)  obrost </a:t>
            </a:r>
            <a:r>
              <a:rPr lang="cs-CZ" sz="3500" dirty="0"/>
              <a:t>(výhony) jsou 1-2 roky staré výhony; </a:t>
            </a:r>
            <a:r>
              <a:rPr lang="cs-CZ" sz="3500" dirty="0" smtClean="0"/>
              <a:t>	rozlišujeme </a:t>
            </a:r>
            <a:r>
              <a:rPr lang="cs-CZ" sz="3500" dirty="0"/>
              <a:t>ještě </a:t>
            </a:r>
            <a:r>
              <a:rPr lang="cs-CZ" sz="3500" i="1" dirty="0"/>
              <a:t>letorosty</a:t>
            </a:r>
            <a:r>
              <a:rPr lang="cs-CZ" sz="3500" dirty="0"/>
              <a:t> – to jsou </a:t>
            </a:r>
            <a:r>
              <a:rPr lang="cs-CZ" sz="3500" dirty="0" smtClean="0"/>
              <a:t>	výhonky </a:t>
            </a:r>
            <a:r>
              <a:rPr lang="cs-CZ" sz="3500" dirty="0"/>
              <a:t>vyrůstající v této vegetační sezóně</a:t>
            </a:r>
          </a:p>
          <a:p>
            <a:pPr marL="0" lvl="0" indent="0">
              <a:buNone/>
            </a:pPr>
            <a:r>
              <a:rPr lang="cs-CZ" sz="3500" b="1" dirty="0" smtClean="0"/>
              <a:t>i)  konkurenční </a:t>
            </a:r>
            <a:r>
              <a:rPr lang="cs-CZ" sz="3500" b="1" dirty="0"/>
              <a:t>výhon </a:t>
            </a:r>
            <a:r>
              <a:rPr lang="cs-CZ" sz="3500" dirty="0"/>
              <a:t>vyrůstá z nejvyšších </a:t>
            </a:r>
            <a:r>
              <a:rPr lang="cs-CZ" sz="3500" dirty="0" smtClean="0"/>
              <a:t>	postranních </a:t>
            </a:r>
            <a:r>
              <a:rPr lang="cs-CZ" sz="3500" dirty="0"/>
              <a:t>pupenů ať již hlavního </a:t>
            </a:r>
            <a:r>
              <a:rPr lang="cs-CZ" sz="3500" dirty="0" smtClean="0"/>
              <a:t>výhonu</a:t>
            </a:r>
            <a:endParaRPr lang="cs-CZ" sz="3500" dirty="0"/>
          </a:p>
          <a:p>
            <a:pPr marL="0" lvl="0" indent="0">
              <a:buNone/>
            </a:pPr>
            <a:r>
              <a:rPr lang="cs-CZ" sz="3500" b="1" dirty="0" smtClean="0"/>
              <a:t>j)  prodlužující výhon</a:t>
            </a:r>
            <a:endParaRPr lang="cs-CZ" sz="3500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2521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219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Stavba a popis ovocného stromu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6</cp:revision>
  <dcterms:created xsi:type="dcterms:W3CDTF">2012-07-25T12:59:14Z</dcterms:created>
  <dcterms:modified xsi:type="dcterms:W3CDTF">2013-04-21T02:51:28Z</dcterms:modified>
</cp:coreProperties>
</file>