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1BAF1-6C19-421B-AF7D-B3AA34A83F0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645A-D9B1-4013-B50E-29BE6061D9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68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1BAF1-6C19-421B-AF7D-B3AA34A83F0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645A-D9B1-4013-B50E-29BE6061D9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394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1BAF1-6C19-421B-AF7D-B3AA34A83F0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645A-D9B1-4013-B50E-29BE6061D9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491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1BAF1-6C19-421B-AF7D-B3AA34A83F0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645A-D9B1-4013-B50E-29BE6061D9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676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1BAF1-6C19-421B-AF7D-B3AA34A83F0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645A-D9B1-4013-B50E-29BE6061D9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493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1BAF1-6C19-421B-AF7D-B3AA34A83F0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645A-D9B1-4013-B50E-29BE6061D9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011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1BAF1-6C19-421B-AF7D-B3AA34A83F0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645A-D9B1-4013-B50E-29BE6061D9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245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1BAF1-6C19-421B-AF7D-B3AA34A83F0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645A-D9B1-4013-B50E-29BE6061D9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362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1BAF1-6C19-421B-AF7D-B3AA34A83F0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645A-D9B1-4013-B50E-29BE6061D9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524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1BAF1-6C19-421B-AF7D-B3AA34A83F0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645A-D9B1-4013-B50E-29BE6061D9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01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1BAF1-6C19-421B-AF7D-B3AA34A83F0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645A-D9B1-4013-B50E-29BE6061D9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0562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01BAF1-6C19-421B-AF7D-B3AA34A83F0C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70645A-D9B1-4013-B50E-29BE6061D9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022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dum.rvp.cz/vyhledavani/vyhledavani.html?e15=vzorce+organick%C3%A9+chemi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7663806"/>
              </p:ext>
            </p:extLst>
          </p:nvPr>
        </p:nvGraphicFramePr>
        <p:xfrm>
          <a:off x="0" y="1449939"/>
          <a:ext cx="9144000" cy="54080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0783"/>
                <a:gridCol w="6533217"/>
              </a:tblGrid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CZ.1.07/1.5.00/34.0565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VY_32_INOVACE_631_ZÁKLADNÍ_DRUHY_OVOCNÝCH_DŘEVIN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58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</a:rPr>
                        <a:t>                        Masarykova </a:t>
                      </a:r>
                      <a:r>
                        <a:rPr lang="cs-CZ" sz="1000" dirty="0">
                          <a:effectLst/>
                        </a:rPr>
                        <a:t>střední  škola zemědělská a Vyšší odborná škola, Opava, příspěvková organizace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Bc. Soňa </a:t>
                      </a:r>
                      <a:r>
                        <a:rPr lang="cs-CZ" sz="1000" dirty="0" err="1" smtClean="0">
                          <a:effectLst/>
                        </a:rPr>
                        <a:t>Pělová</a:t>
                      </a:r>
                      <a:r>
                        <a:rPr lang="cs-CZ" sz="1000" dirty="0" smtClean="0">
                          <a:effectLst/>
                        </a:rPr>
                        <a:t>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Průřezové téma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Rozmnožování a údržba dřevin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Tématický celek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+mn-ea"/>
                        </a:rPr>
                        <a:t>Odborný</a:t>
                      </a:r>
                      <a:r>
                        <a:rPr lang="cs-CZ" sz="1000" baseline="0" dirty="0" smtClean="0">
                          <a:effectLst/>
                          <a:latin typeface="+mn-lt"/>
                          <a:ea typeface="+mn-ea"/>
                        </a:rPr>
                        <a:t> výcvik - </a:t>
                      </a:r>
                      <a:r>
                        <a:rPr lang="cs-CZ" sz="1000" dirty="0" smtClean="0">
                          <a:effectLst/>
                          <a:latin typeface="+mn-lt"/>
                          <a:ea typeface="+mn-ea"/>
                        </a:rPr>
                        <a:t>Ovocnictví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1.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16.  8. </a:t>
                      </a:r>
                      <a:r>
                        <a:rPr lang="cs-CZ" sz="1000" dirty="0">
                          <a:effectLst/>
                        </a:rPr>
                        <a:t>2012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a místo ověření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1. 11. 2012</a:t>
                      </a:r>
                      <a:r>
                        <a:rPr lang="cs-CZ" sz="1000" baseline="0" dirty="0" smtClean="0">
                          <a:effectLst/>
                        </a:rPr>
                        <a:t> </a:t>
                      </a:r>
                      <a:r>
                        <a:rPr lang="cs-CZ" sz="1000" dirty="0" smtClean="0">
                          <a:effectLst/>
                        </a:rPr>
                        <a:t>odborný</a:t>
                      </a:r>
                      <a:r>
                        <a:rPr lang="cs-CZ" sz="1000" baseline="0" dirty="0" smtClean="0">
                          <a:effectLst/>
                        </a:rPr>
                        <a:t> výcvik</a:t>
                      </a:r>
                      <a:r>
                        <a:rPr lang="cs-CZ" sz="1000" dirty="0" smtClean="0">
                          <a:effectLst/>
                        </a:rPr>
                        <a:t> 1. Za, skupina číslo 6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Prezentace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Opakování </a:t>
                      </a:r>
                      <a:r>
                        <a:rPr lang="cs-CZ" sz="1000" dirty="0">
                          <a:effectLst/>
                        </a:rPr>
                        <a:t>látky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- názornější a přehlednější způsob </a:t>
                      </a:r>
                      <a:r>
                        <a:rPr lang="cs-CZ" sz="1000" dirty="0" smtClean="0">
                          <a:effectLst/>
                        </a:rPr>
                        <a:t>opakování </a:t>
                      </a:r>
                      <a:r>
                        <a:rPr lang="cs-CZ" sz="1000" dirty="0" smtClean="0">
                          <a:effectLst/>
                        </a:rPr>
                        <a:t>učiva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Klíčová slova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jádroviny, peckoviny,</a:t>
                      </a:r>
                      <a:r>
                        <a:rPr lang="cs-CZ" sz="1000" u="none" strike="noStrike" baseline="0" dirty="0" smtClean="0">
                          <a:effectLst/>
                          <a:hlinkClick r:id="rId2"/>
                        </a:rPr>
                        <a:t> </a:t>
                      </a:r>
                      <a:r>
                        <a:rPr lang="cs-CZ" sz="1000" u="none" strike="noStrike" baseline="0" dirty="0" err="1" smtClean="0">
                          <a:effectLst/>
                          <a:hlinkClick r:id="rId2"/>
                        </a:rPr>
                        <a:t>skořápkoviny</a:t>
                      </a:r>
                      <a:r>
                        <a:rPr lang="cs-CZ" sz="1000" u="none" strike="noStrike" baseline="0" dirty="0" smtClean="0">
                          <a:effectLst/>
                          <a:hlinkClick r:id="rId2"/>
                        </a:rPr>
                        <a:t>, drobné ovoce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pokyn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 výkladu do hodiny i k </a:t>
                      </a:r>
                      <a:r>
                        <a:rPr lang="cs-CZ" sz="1000" dirty="0" smtClean="0">
                          <a:effectLst/>
                        </a:rPr>
                        <a:t>samostudiu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8656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7386"/>
            <a:ext cx="5976937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32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Základní druhy ovocných dřevin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1650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Základní druhy ovocných dřevin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14400" lvl="2" indent="0">
              <a:buNone/>
            </a:pPr>
            <a:r>
              <a:rPr lang="cs-CZ" sz="4400" b="1" dirty="0" smtClean="0"/>
              <a:t>1)  jádroviny :</a:t>
            </a:r>
          </a:p>
          <a:p>
            <a:pPr marL="914400" lvl="2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jabloň</a:t>
            </a:r>
            <a:r>
              <a:rPr lang="cs-CZ" sz="4000" b="1" dirty="0" smtClean="0"/>
              <a:t> – podle rezistence</a:t>
            </a:r>
          </a:p>
          <a:p>
            <a:pPr marL="914400" lvl="2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           </a:t>
            </a:r>
            <a:r>
              <a:rPr lang="cs-CZ" sz="4000" b="1" dirty="0" smtClean="0"/>
              <a:t>   podle doby zrání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marL="914400" lvl="2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      </a:t>
            </a:r>
            <a:r>
              <a:rPr lang="cs-CZ" sz="4000" dirty="0" smtClean="0"/>
              <a:t>(další rozdělení</a:t>
            </a:r>
            <a:r>
              <a:rPr lang="cs-CZ" sz="4000" dirty="0"/>
              <a:t>)</a:t>
            </a:r>
            <a:endParaRPr lang="cs-CZ" sz="4000" dirty="0">
              <a:solidFill>
                <a:srgbClr val="FF0000"/>
              </a:solidFill>
            </a:endParaRPr>
          </a:p>
          <a:p>
            <a:pPr marL="914400" lvl="2" indent="0"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marL="914400" lvl="2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hrušeň</a:t>
            </a:r>
            <a:r>
              <a:rPr lang="cs-CZ" sz="4000" b="1" dirty="0" smtClean="0"/>
              <a:t> - podle doby zrání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6247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Základní druhy ovocných dřevin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0" lvl="2" indent="0">
              <a:buNone/>
            </a:pPr>
            <a:r>
              <a:rPr lang="cs-CZ" sz="4400" b="1" dirty="0" smtClean="0"/>
              <a:t>2)  peckoviny :</a:t>
            </a:r>
          </a:p>
          <a:p>
            <a:pPr marL="914400" lvl="2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t</a:t>
            </a:r>
            <a:r>
              <a:rPr lang="cs-CZ" sz="4000" b="1" dirty="0" smtClean="0">
                <a:solidFill>
                  <a:srgbClr val="FF0000"/>
                </a:solidFill>
              </a:rPr>
              <a:t>řešeň </a:t>
            </a:r>
            <a:r>
              <a:rPr lang="cs-CZ" sz="4000" dirty="0"/>
              <a:t>(rozdělení</a:t>
            </a:r>
            <a:r>
              <a:rPr lang="cs-CZ" sz="4000" dirty="0" smtClean="0"/>
              <a:t>)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marL="914400" lvl="2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v</a:t>
            </a:r>
            <a:r>
              <a:rPr lang="cs-CZ" sz="4000" b="1" dirty="0" smtClean="0">
                <a:solidFill>
                  <a:srgbClr val="FF0000"/>
                </a:solidFill>
              </a:rPr>
              <a:t>išeň </a:t>
            </a:r>
            <a:r>
              <a:rPr lang="cs-CZ" sz="4000" dirty="0"/>
              <a:t>(rozdělení</a:t>
            </a:r>
            <a:r>
              <a:rPr lang="cs-CZ" sz="4000" dirty="0" smtClean="0"/>
              <a:t>)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marL="914400" lvl="2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slivoň </a:t>
            </a:r>
            <a:r>
              <a:rPr lang="cs-CZ" sz="4000" dirty="0" smtClean="0"/>
              <a:t>(rozdělení)</a:t>
            </a:r>
            <a:endParaRPr lang="cs-CZ" sz="4000" dirty="0" smtClean="0">
              <a:solidFill>
                <a:srgbClr val="FF0000"/>
              </a:solidFill>
            </a:endParaRPr>
          </a:p>
          <a:p>
            <a:pPr marL="914400" lvl="2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myrobalán</a:t>
            </a:r>
          </a:p>
          <a:p>
            <a:pPr marL="914400" lvl="2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meruňka, broskvoň</a:t>
            </a:r>
            <a:r>
              <a:rPr lang="cs-CZ" sz="4000" dirty="0" smtClean="0">
                <a:solidFill>
                  <a:srgbClr val="FF0000"/>
                </a:solidFill>
              </a:rPr>
              <a:t>, </a:t>
            </a:r>
            <a:r>
              <a:rPr lang="cs-CZ" sz="4000" b="1" dirty="0" smtClean="0">
                <a:solidFill>
                  <a:srgbClr val="FF0000"/>
                </a:solidFill>
              </a:rPr>
              <a:t>mandloň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endParaRPr lang="cs-CZ" sz="4000" b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5728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druhy ovocných dřevin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cs-CZ" sz="4400" b="1" u="sng" dirty="0" smtClean="0"/>
          </a:p>
          <a:p>
            <a:pPr marL="0" lvl="0" indent="0"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 3</a:t>
            </a:r>
            <a:r>
              <a:rPr lang="cs-CZ" sz="4400" b="1" dirty="0"/>
              <a:t>)  </a:t>
            </a:r>
            <a:r>
              <a:rPr lang="cs-CZ" sz="4400" b="1" dirty="0" err="1" smtClean="0"/>
              <a:t>skořápkoviny</a:t>
            </a:r>
            <a:r>
              <a:rPr lang="cs-CZ" sz="4400" b="1" dirty="0" smtClean="0"/>
              <a:t> :</a:t>
            </a:r>
            <a:endParaRPr lang="cs-CZ" sz="4400" b="1" dirty="0"/>
          </a:p>
          <a:p>
            <a:pPr marL="914400" lvl="2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</a:t>
            </a:r>
            <a:r>
              <a:rPr lang="cs-CZ" sz="4000" b="1" dirty="0">
                <a:solidFill>
                  <a:srgbClr val="FF0000"/>
                </a:solidFill>
              </a:rPr>
              <a:t>ořešák královský</a:t>
            </a:r>
          </a:p>
          <a:p>
            <a:pPr marL="914400" lvl="2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   </a:t>
            </a:r>
            <a:r>
              <a:rPr lang="cs-CZ" sz="4000" b="1" dirty="0" smtClean="0">
                <a:solidFill>
                  <a:srgbClr val="FF0000"/>
                </a:solidFill>
              </a:rPr>
              <a:t>líska </a:t>
            </a:r>
            <a:r>
              <a:rPr lang="cs-CZ" sz="4000" b="1" dirty="0">
                <a:solidFill>
                  <a:srgbClr val="FF0000"/>
                </a:solidFill>
              </a:rPr>
              <a:t>obecná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8248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/>
          <a:lstStyle/>
          <a:p>
            <a:r>
              <a:rPr lang="cs-CZ" b="1" dirty="0" smtClean="0"/>
              <a:t>Základní druhy ovocných dřevin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680521"/>
          </a:xfrm>
        </p:spPr>
        <p:txBody>
          <a:bodyPr/>
          <a:lstStyle/>
          <a:p>
            <a:pPr marL="0" lvl="0" indent="0">
              <a:buNone/>
            </a:pPr>
            <a:r>
              <a:rPr lang="cs-CZ" sz="4300" b="1" dirty="0" smtClean="0"/>
              <a:t> 4)  </a:t>
            </a:r>
            <a:r>
              <a:rPr lang="cs-CZ" sz="4400" b="1" dirty="0"/>
              <a:t>drobné ovoce :</a:t>
            </a:r>
          </a:p>
          <a:p>
            <a:pPr marL="914400" lvl="2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 rybíz </a:t>
            </a:r>
          </a:p>
          <a:p>
            <a:pPr marL="914400" lvl="2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 angrešt </a:t>
            </a:r>
          </a:p>
          <a:p>
            <a:pPr marL="914400" lvl="2" indent="0">
              <a:buNone/>
            </a:pP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4000" b="1" dirty="0" err="1">
                <a:solidFill>
                  <a:srgbClr val="FF0000"/>
                </a:solidFill>
              </a:rPr>
              <a:t>josta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dirty="0"/>
              <a:t>- mezidruhový kříženec </a:t>
            </a:r>
          </a:p>
          <a:p>
            <a:pPr marL="914400" lvl="2" indent="0">
              <a:buNone/>
            </a:pP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err="1">
                <a:solidFill>
                  <a:srgbClr val="FF0000"/>
                </a:solidFill>
              </a:rPr>
              <a:t>jocheline</a:t>
            </a:r>
            <a:r>
              <a:rPr lang="cs-CZ" sz="3200" b="1" dirty="0" smtClean="0"/>
              <a:t> </a:t>
            </a:r>
            <a:r>
              <a:rPr lang="cs-CZ" sz="3200" dirty="0" smtClean="0"/>
              <a:t> - mezidruhový kříženec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88518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 : urči ve školním sadu jednotlivé ovocné dřeviny.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24972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216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Základní druhy ovocných dřevin OPAKOVÁNÍ</vt:lpstr>
      <vt:lpstr>Základní druhy ovocných dřevin :</vt:lpstr>
      <vt:lpstr>Základní druhy ovocných dřevin :</vt:lpstr>
      <vt:lpstr>Základní druhy ovocných dřevin :</vt:lpstr>
      <vt:lpstr>Základní druhy ovocných dřevin 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 Pělová</dc:creator>
  <cp:lastModifiedBy>Soňa Pělová</cp:lastModifiedBy>
  <cp:revision>8</cp:revision>
  <dcterms:created xsi:type="dcterms:W3CDTF">2012-08-16T07:14:31Z</dcterms:created>
  <dcterms:modified xsi:type="dcterms:W3CDTF">2013-04-21T17:26:34Z</dcterms:modified>
</cp:coreProperties>
</file>