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6F44C-D39C-41E8-9A7F-D978912B2B4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06D87-6C3F-485D-82F2-8609A7354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6F44C-D39C-41E8-9A7F-D978912B2B4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06D87-6C3F-485D-82F2-8609A7354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6F44C-D39C-41E8-9A7F-D978912B2B4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06D87-6C3F-485D-82F2-8609A7354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6F44C-D39C-41E8-9A7F-D978912B2B4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06D87-6C3F-485D-82F2-8609A7354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6F44C-D39C-41E8-9A7F-D978912B2B4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06D87-6C3F-485D-82F2-8609A7354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6F44C-D39C-41E8-9A7F-D978912B2B4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06D87-6C3F-485D-82F2-8609A7354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6F44C-D39C-41E8-9A7F-D978912B2B4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06D87-6C3F-485D-82F2-8609A7354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6F44C-D39C-41E8-9A7F-D978912B2B4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06D87-6C3F-485D-82F2-8609A7354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6F44C-D39C-41E8-9A7F-D978912B2B4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06D87-6C3F-485D-82F2-8609A7354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6F44C-D39C-41E8-9A7F-D978912B2B4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06D87-6C3F-485D-82F2-8609A7354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6F44C-D39C-41E8-9A7F-D978912B2B4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06D87-6C3F-485D-82F2-8609A7354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46F44C-D39C-41E8-9A7F-D978912B2B4B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A06D87-6C3F-485D-82F2-8609A7354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52400"/>
            <a:ext cx="8229600" cy="990600"/>
          </a:xfrm>
        </p:spPr>
        <p:txBody>
          <a:bodyPr/>
          <a:lstStyle/>
          <a:p>
            <a:r>
              <a:rPr lang="cs-CZ" dirty="0" smtClean="0"/>
              <a:t>                   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ChangeAspect="1"/>
          </p:cNvGraphicFramePr>
          <p:nvPr>
            <p:ph sz="quarter" idx="4294967295"/>
          </p:nvPr>
        </p:nvGraphicFramePr>
        <p:xfrm>
          <a:off x="1907704" y="1052736"/>
          <a:ext cx="5356225" cy="4064000"/>
        </p:xfrm>
        <a:graphic>
          <a:graphicData uri="http://schemas.openxmlformats.org/presentationml/2006/ole">
            <p:oleObj spid="_x0000_s1027" name="Dokument" r:id="rId3" imgW="6370429" imgH="4833953" progId="Word.Document.12">
              <p:embed/>
            </p:oleObj>
          </a:graphicData>
        </a:graphic>
      </p:graphicFrame>
      <p:pic>
        <p:nvPicPr>
          <p:cNvPr id="7" name="Obrázek 6" descr="Logolin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987824" y="5445224"/>
            <a:ext cx="3286125" cy="7429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Trebuchet MS" pitchFamily="34" charset="0"/>
              </a:rPr>
              <a:t>CZECH CHRISTMAS</a:t>
            </a:r>
            <a:endParaRPr lang="cs-CZ" b="1" dirty="0">
              <a:latin typeface="Trebuchet MS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Trebuchet MS" pitchFamily="34" charset="0"/>
              </a:rPr>
              <a:t>CHRISTMAS DAY-DECEMBER 24</a:t>
            </a:r>
            <a:endParaRPr lang="cs-CZ" sz="3600" b="1" dirty="0">
              <a:latin typeface="Trebuchet MS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sz="2800" b="1" dirty="0" smtClean="0">
                <a:latin typeface="Trebuchet MS" pitchFamily="34" charset="0"/>
              </a:rPr>
              <a:t>For Czechs, December 24 is the most important day of Christmas holidays</a:t>
            </a:r>
          </a:p>
          <a:p>
            <a:pPr algn="just"/>
            <a:r>
              <a:rPr lang="en-US" sz="2800" b="1" dirty="0" smtClean="0">
                <a:latin typeface="Trebuchet MS" pitchFamily="34" charset="0"/>
              </a:rPr>
              <a:t>In Czech the literal translation is</a:t>
            </a:r>
            <a:r>
              <a:rPr lang="cs-CZ" sz="2800" b="1" dirty="0" smtClean="0">
                <a:latin typeface="Trebuchet MS" pitchFamily="34" charset="0"/>
              </a:rPr>
              <a:t> </a:t>
            </a:r>
            <a:r>
              <a:rPr lang="en-US" sz="2800" b="1" dirty="0" smtClean="0">
                <a:latin typeface="Trebuchet MS" pitchFamily="34" charset="0"/>
              </a:rPr>
              <a:t>Generous Day as in the past it was customary to have a wealth of food and feed for people and animals as well</a:t>
            </a:r>
          </a:p>
          <a:p>
            <a:pPr algn="just"/>
            <a:r>
              <a:rPr lang="en-US" sz="2800" b="1" dirty="0" smtClean="0">
                <a:latin typeface="Trebuchet MS" pitchFamily="34" charset="0"/>
              </a:rPr>
              <a:t>A public holiday and a day off for most people</a:t>
            </a:r>
          </a:p>
          <a:p>
            <a:pPr algn="just"/>
            <a:r>
              <a:rPr lang="en-US" sz="2800" b="1" dirty="0" smtClean="0">
                <a:latin typeface="Trebuchet MS" pitchFamily="34" charset="0"/>
              </a:rPr>
              <a:t>Some people might attend the Midnight Mass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Trebuchet MS" pitchFamily="34" charset="0"/>
              </a:rPr>
              <a:t>CHRISTMAS DINNER</a:t>
            </a:r>
            <a:endParaRPr lang="cs-CZ" sz="3600" b="1" dirty="0">
              <a:latin typeface="Trebuchet MS" pitchFamily="34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5" name="Zástupný symbol pro obsah 4" descr="řízeček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7301" y="2635524"/>
            <a:ext cx="4039985" cy="3029989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endParaRPr lang="cs-CZ" b="1" dirty="0" smtClean="0">
              <a:latin typeface="Trebuchet MS" pitchFamily="34" charset="0"/>
            </a:endParaRPr>
          </a:p>
          <a:p>
            <a:r>
              <a:rPr lang="en-US" b="1" dirty="0" smtClean="0">
                <a:latin typeface="Trebuchet MS" pitchFamily="34" charset="0"/>
              </a:rPr>
              <a:t>Dinner is served after sunset</a:t>
            </a:r>
          </a:p>
          <a:p>
            <a:r>
              <a:rPr lang="en-US" b="1" dirty="0" smtClean="0">
                <a:latin typeface="Trebuchet MS" pitchFamily="34" charset="0"/>
              </a:rPr>
              <a:t>Typically consists of fried carp or Wiener schnitzel with potato salad as a side dish and fish or mushroom soup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Trebuchet MS" pitchFamily="34" charset="0"/>
              </a:rPr>
              <a:t>CHRISTMAS TREE</a:t>
            </a:r>
            <a:endParaRPr lang="cs-CZ" sz="3600" b="1" dirty="0">
              <a:latin typeface="Trebuchet MS" pitchFamily="34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611560" y="1484784"/>
            <a:ext cx="4040188" cy="639762"/>
          </a:xfrm>
        </p:spPr>
        <p:txBody>
          <a:bodyPr/>
          <a:lstStyle/>
          <a:p>
            <a:pPr algn="ctr"/>
            <a:r>
              <a:rPr lang="cs-CZ" dirty="0" smtClean="0"/>
              <a:t>Obr. 2</a:t>
            </a:r>
            <a:endParaRPr lang="cs-CZ" dirty="0"/>
          </a:p>
        </p:txBody>
      </p:sp>
      <p:pic>
        <p:nvPicPr>
          <p:cNvPr id="5" name="Zástupný symbol pro obsah 4" descr="ChristmasTree-242x300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324769" y="2721769"/>
            <a:ext cx="2305050" cy="2857500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endParaRPr lang="cs-CZ" b="1" dirty="0" smtClean="0">
              <a:latin typeface="Trebuchet MS" pitchFamily="34" charset="0"/>
            </a:endParaRPr>
          </a:p>
          <a:p>
            <a:r>
              <a:rPr lang="en-US" b="1" dirty="0" smtClean="0">
                <a:latin typeface="Trebuchet MS" pitchFamily="34" charset="0"/>
              </a:rPr>
              <a:t>It </a:t>
            </a:r>
            <a:r>
              <a:rPr lang="cs-CZ" b="1" dirty="0" err="1" smtClean="0">
                <a:latin typeface="Trebuchet MS" pitchFamily="34" charset="0"/>
              </a:rPr>
              <a:t>is</a:t>
            </a:r>
            <a:r>
              <a:rPr lang="cs-CZ" b="1" dirty="0" smtClean="0">
                <a:latin typeface="Trebuchet MS" pitchFamily="34" charset="0"/>
              </a:rPr>
              <a:t> </a:t>
            </a:r>
            <a:r>
              <a:rPr lang="en-US" b="1" dirty="0" smtClean="0">
                <a:latin typeface="Trebuchet MS" pitchFamily="34" charset="0"/>
              </a:rPr>
              <a:t>usually brought home a few days before Christmas Day</a:t>
            </a:r>
            <a:endParaRPr lang="cs-CZ" b="1" dirty="0" smtClean="0">
              <a:latin typeface="Trebuchet MS" pitchFamily="34" charset="0"/>
            </a:endParaRPr>
          </a:p>
          <a:p>
            <a:r>
              <a:rPr lang="cs-CZ" b="1" dirty="0" smtClean="0">
                <a:latin typeface="Trebuchet MS" pitchFamily="34" charset="0"/>
              </a:rPr>
              <a:t>Most </a:t>
            </a:r>
            <a:r>
              <a:rPr lang="cs-CZ" b="1" dirty="0" err="1" smtClean="0">
                <a:latin typeface="Trebuchet MS" pitchFamily="34" charset="0"/>
              </a:rPr>
              <a:t>popular</a:t>
            </a:r>
            <a:r>
              <a:rPr lang="cs-CZ" b="1" dirty="0" smtClean="0">
                <a:latin typeface="Trebuchet MS" pitchFamily="34" charset="0"/>
              </a:rPr>
              <a:t> species </a:t>
            </a:r>
            <a:r>
              <a:rPr lang="cs-CZ" b="1" dirty="0" err="1" smtClean="0">
                <a:latin typeface="Trebuchet MS" pitchFamily="34" charset="0"/>
              </a:rPr>
              <a:t>include</a:t>
            </a:r>
            <a:r>
              <a:rPr lang="cs-CZ" b="1" dirty="0" smtClean="0">
                <a:latin typeface="Trebuchet MS" pitchFamily="34" charset="0"/>
              </a:rPr>
              <a:t> pine </a:t>
            </a:r>
            <a:r>
              <a:rPr lang="cs-CZ" b="1" dirty="0" err="1" smtClean="0">
                <a:latin typeface="Trebuchet MS" pitchFamily="34" charset="0"/>
              </a:rPr>
              <a:t>or</a:t>
            </a:r>
            <a:r>
              <a:rPr lang="cs-CZ" b="1" dirty="0" smtClean="0">
                <a:latin typeface="Trebuchet MS" pitchFamily="34" charset="0"/>
              </a:rPr>
              <a:t> </a:t>
            </a:r>
            <a:r>
              <a:rPr lang="cs-CZ" b="1" dirty="0" err="1" smtClean="0">
                <a:latin typeface="Trebuchet MS" pitchFamily="34" charset="0"/>
              </a:rPr>
              <a:t>spruce</a:t>
            </a:r>
            <a:endParaRPr lang="en-US" b="1" dirty="0" smtClean="0">
              <a:latin typeface="Trebuchet MS" pitchFamily="34" charset="0"/>
            </a:endParaRPr>
          </a:p>
          <a:p>
            <a:r>
              <a:rPr lang="cs-CZ" b="1" dirty="0">
                <a:latin typeface="Trebuchet MS" pitchFamily="34" charset="0"/>
              </a:rPr>
              <a:t>O</a:t>
            </a:r>
            <a:r>
              <a:rPr lang="en-US" b="1" dirty="0" smtClean="0">
                <a:latin typeface="Trebuchet MS" pitchFamily="34" charset="0"/>
              </a:rPr>
              <a:t>n December 24 in the morning the family gathers to decorate it with traditional ornaments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Trebuchet MS" pitchFamily="34" charset="0"/>
              </a:rPr>
              <a:t>BABY JESUS</a:t>
            </a:r>
            <a:endParaRPr lang="cs-CZ" sz="3600" b="1" dirty="0">
              <a:latin typeface="Trebuchet MS" pitchFamily="34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Obr. 3</a:t>
            </a:r>
            <a:endParaRPr lang="cs-CZ" dirty="0"/>
          </a:p>
        </p:txBody>
      </p:sp>
      <p:pic>
        <p:nvPicPr>
          <p:cNvPr id="5" name="Zástupný symbol pro obsah 4" descr="cesky-jezisek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310575" y="2174875"/>
            <a:ext cx="2333438" cy="3951288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20000"/>
          </a:bodyPr>
          <a:lstStyle/>
          <a:p>
            <a:endParaRPr lang="cs-CZ" sz="2400" b="1" dirty="0" smtClean="0"/>
          </a:p>
          <a:p>
            <a:pPr>
              <a:buNone/>
            </a:pPr>
            <a:endParaRPr lang="cs-CZ" b="1" dirty="0" smtClean="0">
              <a:latin typeface="Trebuchet MS" pitchFamily="34" charset="0"/>
            </a:endParaRPr>
          </a:p>
          <a:p>
            <a:r>
              <a:rPr lang="en-US" b="1" dirty="0" smtClean="0">
                <a:latin typeface="Trebuchet MS" pitchFamily="34" charset="0"/>
              </a:rPr>
              <a:t>Czech children believe that Christmas presents are brought by Baby Jesus-a 19th century tradition originally from Germany</a:t>
            </a:r>
          </a:p>
          <a:p>
            <a:r>
              <a:rPr lang="en-US" b="1" dirty="0" smtClean="0">
                <a:latin typeface="Trebuchet MS" pitchFamily="34" charset="0"/>
              </a:rPr>
              <a:t>Wish list letters are sent to him a few weeks before Christmas</a:t>
            </a:r>
          </a:p>
          <a:p>
            <a:r>
              <a:rPr lang="en-US" b="1" dirty="0" smtClean="0">
                <a:latin typeface="Trebuchet MS" pitchFamily="34" charset="0"/>
              </a:rPr>
              <a:t>Nobody knows where he lives</a:t>
            </a:r>
          </a:p>
          <a:p>
            <a:r>
              <a:rPr lang="en-US" b="1" dirty="0" smtClean="0">
                <a:latin typeface="Trebuchet MS" pitchFamily="34" charset="0"/>
              </a:rPr>
              <a:t>Typical image of Baby Jesus is an angel-like baby boy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Trebuchet MS" pitchFamily="34" charset="0"/>
              </a:rPr>
              <a:t>CHRISTMAS PRESENTS</a:t>
            </a:r>
            <a:endParaRPr lang="cs-CZ" sz="3600" b="1" dirty="0">
              <a:latin typeface="Trebuchet MS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Obr. 4</a:t>
            </a:r>
            <a:endParaRPr lang="cs-CZ" dirty="0"/>
          </a:p>
        </p:txBody>
      </p:sp>
      <p:pic>
        <p:nvPicPr>
          <p:cNvPr id="11" name="Zástupný symbol pro obsah 10" descr="01_201211081053059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7200" y="2828675"/>
            <a:ext cx="4040188" cy="2643688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sz="2400" b="1" dirty="0" smtClean="0">
              <a:latin typeface="Trebuchet MS" pitchFamily="34" charset="0"/>
            </a:endParaRPr>
          </a:p>
          <a:p>
            <a:r>
              <a:rPr lang="en-US" sz="2400" b="1" dirty="0" smtClean="0">
                <a:latin typeface="Trebuchet MS" pitchFamily="34" charset="0"/>
              </a:rPr>
              <a:t>Presents are usually placed under the Christmas tree after dinner</a:t>
            </a:r>
          </a:p>
          <a:p>
            <a:r>
              <a:rPr lang="en-US" sz="2400" b="1" dirty="0" smtClean="0">
                <a:latin typeface="Trebuchet MS" pitchFamily="34" charset="0"/>
              </a:rPr>
              <a:t>When the dinner is over and washing up has been done, everyone moves to the Christmas tree to unwrap the presents</a:t>
            </a:r>
          </a:p>
          <a:p>
            <a:r>
              <a:rPr lang="en-US" sz="2400" b="1" dirty="0" smtClean="0">
                <a:latin typeface="Trebuchet MS" pitchFamily="34" charset="0"/>
              </a:rPr>
              <a:t>Typical presents include toys, clothes, electronics or gift vouchers</a:t>
            </a:r>
            <a:endParaRPr lang="en-US" sz="2400" b="1" dirty="0">
              <a:latin typeface="Trebuchet M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Trebuchet MS" pitchFamily="34" charset="0"/>
              </a:rPr>
              <a:t>DECEMBER 25, 26</a:t>
            </a:r>
            <a:endParaRPr lang="cs-CZ" sz="3600" b="1" dirty="0">
              <a:latin typeface="Trebuchet MS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b="1" dirty="0" smtClean="0">
                <a:latin typeface="Trebuchet MS" pitchFamily="34" charset="0"/>
              </a:rPr>
              <a:t>December 25 –Christmas Feast</a:t>
            </a:r>
          </a:p>
          <a:p>
            <a:r>
              <a:rPr lang="en-US" sz="2400" b="1" dirty="0" smtClean="0">
                <a:latin typeface="Trebuchet MS" pitchFamily="34" charset="0"/>
              </a:rPr>
              <a:t>December 26-St. Stephen Day</a:t>
            </a:r>
          </a:p>
          <a:p>
            <a:r>
              <a:rPr lang="en-US" sz="2400" b="1" dirty="0" smtClean="0">
                <a:latin typeface="Trebuchet MS" pitchFamily="34" charset="0"/>
              </a:rPr>
              <a:t>On these days most people stay at home with their families to share the special time or they might visit friend and relatives</a:t>
            </a:r>
            <a:endParaRPr lang="en-US" sz="2400" b="1" dirty="0">
              <a:latin typeface="Trebuchet M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rebuchet MS" pitchFamily="34" charset="0"/>
              </a:rPr>
              <a:t>CZECH CHRISTMAS CUSTOMS</a:t>
            </a:r>
            <a:endParaRPr lang="cs-CZ" b="1" dirty="0">
              <a:latin typeface="Trebuchet MS" pitchFamily="34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Obr. 5</a:t>
            </a:r>
            <a:endParaRPr lang="cs-CZ" dirty="0"/>
          </a:p>
        </p:txBody>
      </p:sp>
      <p:pic>
        <p:nvPicPr>
          <p:cNvPr id="5" name="Zástupný symbol pro obsah 4" descr="orechova-lodick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7200" y="2419010"/>
            <a:ext cx="4040188" cy="3463018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b="1" dirty="0" smtClean="0">
              <a:latin typeface="Trebuchet MS" pitchFamily="34" charset="0"/>
            </a:endParaRPr>
          </a:p>
          <a:p>
            <a:r>
              <a:rPr lang="en-US" b="1" dirty="0" smtClean="0">
                <a:latin typeface="Trebuchet MS" pitchFamily="34" charset="0"/>
              </a:rPr>
              <a:t>FLOATING OF WALLNUT SHELLS</a:t>
            </a:r>
          </a:p>
          <a:p>
            <a:r>
              <a:rPr lang="en-US" b="1" dirty="0" smtClean="0">
                <a:latin typeface="Trebuchet MS" pitchFamily="34" charset="0"/>
              </a:rPr>
              <a:t>It is usually </a:t>
            </a:r>
            <a:r>
              <a:rPr lang="en-US" b="1" dirty="0" err="1" smtClean="0">
                <a:latin typeface="Trebuchet MS" pitchFamily="34" charset="0"/>
              </a:rPr>
              <a:t>practi</a:t>
            </a:r>
            <a:r>
              <a:rPr lang="cs-CZ" b="1" dirty="0" smtClean="0">
                <a:latin typeface="Trebuchet MS" pitchFamily="34" charset="0"/>
              </a:rPr>
              <a:t>c</a:t>
            </a:r>
            <a:r>
              <a:rPr lang="en-US" b="1" dirty="0" err="1" smtClean="0">
                <a:latin typeface="Trebuchet MS" pitchFamily="34" charset="0"/>
              </a:rPr>
              <a:t>ed</a:t>
            </a:r>
            <a:r>
              <a:rPr lang="en-US" b="1" dirty="0" smtClean="0">
                <a:latin typeface="Trebuchet MS" pitchFamily="34" charset="0"/>
              </a:rPr>
              <a:t> in a family circle to mock-foretell fortune</a:t>
            </a:r>
            <a:r>
              <a:rPr lang="cs-CZ" b="1" dirty="0" smtClean="0">
                <a:latin typeface="Trebuchet MS" pitchFamily="34" charset="0"/>
              </a:rPr>
              <a:t>.</a:t>
            </a:r>
            <a:endParaRPr lang="en-US" b="1" dirty="0" smtClean="0">
              <a:latin typeface="Trebuchet MS" pitchFamily="34" charset="0"/>
            </a:endParaRPr>
          </a:p>
          <a:p>
            <a:r>
              <a:rPr lang="en-US" b="1" dirty="0" smtClean="0">
                <a:latin typeface="Trebuchet MS" pitchFamily="34" charset="0"/>
              </a:rPr>
              <a:t>You need a washbasin and a few walnut shells with a lit candle which are floated.</a:t>
            </a:r>
          </a:p>
          <a:p>
            <a:r>
              <a:rPr lang="en-US" b="1" dirty="0" smtClean="0">
                <a:latin typeface="Trebuchet MS" pitchFamily="34" charset="0"/>
              </a:rPr>
              <a:t>If you</a:t>
            </a:r>
            <a:r>
              <a:rPr lang="cs-CZ" b="1" dirty="0" smtClean="0">
                <a:latin typeface="Trebuchet MS" pitchFamily="34" charset="0"/>
              </a:rPr>
              <a:t>r</a:t>
            </a:r>
            <a:r>
              <a:rPr lang="en-US" b="1" dirty="0" smtClean="0">
                <a:latin typeface="Trebuchet MS" pitchFamily="34" charset="0"/>
              </a:rPr>
              <a:t> shell sinks, you will have bad luck</a:t>
            </a:r>
            <a:r>
              <a:rPr lang="cs-CZ" b="1" dirty="0" smtClean="0">
                <a:latin typeface="Trebuchet MS" pitchFamily="34" charset="0"/>
              </a:rPr>
              <a:t>.</a:t>
            </a:r>
            <a:endParaRPr lang="en-US" b="1" dirty="0">
              <a:latin typeface="Trebuchet M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Trebuchet MS" pitchFamily="34" charset="0"/>
              </a:rPr>
              <a:t>CZECH CHRISTMAS CUSTOMS</a:t>
            </a:r>
            <a:endParaRPr lang="cs-CZ" sz="3600" b="1" dirty="0">
              <a:latin typeface="Trebuchet MS" pitchFamily="34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Obr.6</a:t>
            </a:r>
            <a:endParaRPr lang="cs-CZ" dirty="0"/>
          </a:p>
        </p:txBody>
      </p:sp>
      <p:pic>
        <p:nvPicPr>
          <p:cNvPr id="5" name="Zástupný symbol pro obsah 4" descr="liti-olova-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7200" y="2939087"/>
            <a:ext cx="4040188" cy="2422864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b="1" dirty="0" smtClean="0">
              <a:latin typeface="Trebuchet MS" pitchFamily="34" charset="0"/>
            </a:endParaRPr>
          </a:p>
          <a:p>
            <a:r>
              <a:rPr lang="cs-CZ" b="1" dirty="0" smtClean="0">
                <a:latin typeface="Trebuchet MS" pitchFamily="34" charset="0"/>
              </a:rPr>
              <a:t>POURING OF THE LEAD</a:t>
            </a:r>
          </a:p>
          <a:p>
            <a:r>
              <a:rPr lang="en-US" b="1" dirty="0" smtClean="0">
                <a:latin typeface="Trebuchet MS" pitchFamily="34" charset="0"/>
              </a:rPr>
              <a:t>A piece of lead or tin is heated and let to melt</a:t>
            </a:r>
          </a:p>
          <a:p>
            <a:r>
              <a:rPr lang="en-US" b="1" dirty="0" smtClean="0">
                <a:latin typeface="Trebuchet MS" pitchFamily="34" charset="0"/>
              </a:rPr>
              <a:t>It is then poured into a washbasin or a container filled with water</a:t>
            </a:r>
          </a:p>
          <a:p>
            <a:r>
              <a:rPr lang="en-US" b="1" dirty="0" smtClean="0">
                <a:latin typeface="Trebuchet MS" pitchFamily="34" charset="0"/>
              </a:rPr>
              <a:t>The resulting shape is then believed to tell the destiny of the person who poured it</a:t>
            </a:r>
            <a:endParaRPr lang="en-US" b="1" dirty="0">
              <a:latin typeface="Trebuchet M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0" y="152400"/>
            <a:ext cx="8229600" cy="990600"/>
          </a:xfrm>
        </p:spPr>
        <p:txBody>
          <a:bodyPr>
            <a:normAutofit/>
          </a:bodyPr>
          <a:lstStyle/>
          <a:p>
            <a:pPr algn="ctr"/>
            <a:r>
              <a:rPr lang="cs-CZ" sz="1800" b="1" dirty="0" smtClean="0">
                <a:solidFill>
                  <a:schemeClr val="tx1"/>
                </a:solidFill>
                <a:latin typeface="Trebuchet MS" pitchFamily="34" charset="0"/>
              </a:rPr>
              <a:t>Použité zdroje</a:t>
            </a:r>
            <a:endParaRPr lang="cs-CZ" sz="1800" b="1" dirty="0">
              <a:solidFill>
                <a:schemeClr val="tx1"/>
              </a:solidFill>
              <a:latin typeface="Trebuchet MS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294967295"/>
          </p:nvPr>
        </p:nvSpPr>
        <p:spPr>
          <a:xfrm>
            <a:off x="0" y="1219200"/>
            <a:ext cx="8229600" cy="537845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800" b="1" dirty="0" smtClean="0">
                <a:latin typeface="Trebuchet MS" pitchFamily="34" charset="0"/>
              </a:rPr>
              <a:t>Použité obrázky</a:t>
            </a:r>
          </a:p>
          <a:p>
            <a:pPr>
              <a:buNone/>
            </a:pPr>
            <a:r>
              <a:rPr lang="cs-CZ" sz="1700" dirty="0" smtClean="0">
                <a:latin typeface="Trebuchet MS" pitchFamily="34" charset="0"/>
              </a:rPr>
              <a:t>Obr. 1</a:t>
            </a:r>
            <a:r>
              <a:rPr lang="cs-CZ" sz="1700" dirty="0" smtClean="0">
                <a:latin typeface="Trebuchet MS" pitchFamily="34" charset="0"/>
              </a:rPr>
              <a:t>:</a:t>
            </a:r>
            <a:r>
              <a:rPr lang="cs-CZ" sz="1700" dirty="0" smtClean="0">
                <a:latin typeface="Trebuchet MS" pitchFamily="34" charset="0"/>
              </a:rPr>
              <a:t>MÁČALOVÁ</a:t>
            </a:r>
            <a:r>
              <a:rPr lang="cs-CZ" sz="1700" dirty="0" smtClean="0">
                <a:latin typeface="Trebuchet MS" pitchFamily="34" charset="0"/>
              </a:rPr>
              <a:t>, Pavlína. </a:t>
            </a:r>
            <a:r>
              <a:rPr lang="cs-CZ" sz="1700" i="1" dirty="0" err="1" smtClean="0">
                <a:latin typeface="Trebuchet MS" pitchFamily="34" charset="0"/>
              </a:rPr>
              <a:t>pavlinkavari.blog.cz</a:t>
            </a:r>
            <a:r>
              <a:rPr lang="cs-CZ" sz="1700" dirty="0" smtClean="0">
                <a:latin typeface="Trebuchet MS" pitchFamily="34" charset="0"/>
              </a:rPr>
              <a:t> [online]. [cit. </a:t>
            </a:r>
            <a:r>
              <a:rPr lang="cs-CZ" sz="1700" dirty="0" smtClean="0">
                <a:latin typeface="Trebuchet MS" pitchFamily="34" charset="0"/>
              </a:rPr>
              <a:t>25</a:t>
            </a:r>
            <a:r>
              <a:rPr lang="cs-CZ" sz="1700" dirty="0" smtClean="0">
                <a:latin typeface="Trebuchet MS" pitchFamily="34" charset="0"/>
              </a:rPr>
              <a:t>.1.2013</a:t>
            </a:r>
            <a:r>
              <a:rPr lang="cs-CZ" sz="1700" dirty="0" smtClean="0">
                <a:latin typeface="Trebuchet MS" pitchFamily="34" charset="0"/>
              </a:rPr>
              <a:t>]. Dostupný na WWW: http://pavlinkavari.blog.cz/1109/kureci-rizek-s-bramborovym-salatem </a:t>
            </a:r>
          </a:p>
          <a:p>
            <a:pPr>
              <a:buNone/>
            </a:pPr>
            <a:r>
              <a:rPr lang="cs-CZ" sz="1700" dirty="0" smtClean="0">
                <a:latin typeface="Trebuchet MS" pitchFamily="34" charset="0"/>
              </a:rPr>
              <a:t>Obr.2:</a:t>
            </a:r>
            <a:r>
              <a:rPr lang="pt-BR" sz="1700" dirty="0" smtClean="0">
                <a:latin typeface="Trebuchet MS" pitchFamily="34" charset="0"/>
              </a:rPr>
              <a:t>AUTOR </a:t>
            </a:r>
            <a:r>
              <a:rPr lang="pt-BR" sz="1700" dirty="0" smtClean="0">
                <a:latin typeface="Trebuchet MS" pitchFamily="34" charset="0"/>
              </a:rPr>
              <a:t>NEUVEDEN. </a:t>
            </a:r>
            <a:r>
              <a:rPr lang="pt-BR" sz="1700" i="1" dirty="0" smtClean="0">
                <a:latin typeface="Trebuchet MS" pitchFamily="34" charset="0"/>
              </a:rPr>
              <a:t>www.threza.com</a:t>
            </a:r>
            <a:r>
              <a:rPr lang="pt-BR" sz="1700" dirty="0" smtClean="0">
                <a:latin typeface="Trebuchet MS" pitchFamily="34" charset="0"/>
              </a:rPr>
              <a:t> [online]. [cit. </a:t>
            </a:r>
            <a:r>
              <a:rPr lang="cs-CZ" sz="1700" dirty="0" smtClean="0">
                <a:latin typeface="Trebuchet MS" pitchFamily="34" charset="0"/>
              </a:rPr>
              <a:t>25</a:t>
            </a:r>
            <a:r>
              <a:rPr lang="pt-BR" sz="1700" dirty="0" smtClean="0">
                <a:latin typeface="Trebuchet MS" pitchFamily="34" charset="0"/>
              </a:rPr>
              <a:t>.</a:t>
            </a:r>
            <a:r>
              <a:rPr lang="cs-CZ" sz="1700" dirty="0" smtClean="0">
                <a:latin typeface="Trebuchet MS" pitchFamily="34" charset="0"/>
              </a:rPr>
              <a:t>1</a:t>
            </a:r>
            <a:r>
              <a:rPr lang="pt-BR" sz="1700" dirty="0" smtClean="0">
                <a:latin typeface="Trebuchet MS" pitchFamily="34" charset="0"/>
              </a:rPr>
              <a:t>.2013</a:t>
            </a:r>
            <a:r>
              <a:rPr lang="pt-BR" sz="1700" dirty="0" smtClean="0">
                <a:latin typeface="Trebuchet MS" pitchFamily="34" charset="0"/>
              </a:rPr>
              <a:t>]. Dostupný na WWW: http://www.threza.com/christmas/christmas-tree/attachment/christmastree </a:t>
            </a:r>
            <a:endParaRPr lang="cs-CZ" sz="1700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sz="1700" dirty="0" smtClean="0">
                <a:latin typeface="Trebuchet MS" pitchFamily="34" charset="0"/>
              </a:rPr>
              <a:t>Obr. 3:AUTOR </a:t>
            </a:r>
            <a:r>
              <a:rPr lang="cs-CZ" sz="1700" dirty="0" smtClean="0">
                <a:latin typeface="Trebuchet MS" pitchFamily="34" charset="0"/>
              </a:rPr>
              <a:t>NEUVEDEN. </a:t>
            </a:r>
            <a:r>
              <a:rPr lang="cs-CZ" sz="1700" i="1" dirty="0" smtClean="0">
                <a:latin typeface="Trebuchet MS" pitchFamily="34" charset="0"/>
              </a:rPr>
              <a:t>2006.ceskyjezisek.cz</a:t>
            </a:r>
            <a:r>
              <a:rPr lang="cs-CZ" sz="1700" dirty="0" smtClean="0">
                <a:latin typeface="Trebuchet MS" pitchFamily="34" charset="0"/>
              </a:rPr>
              <a:t> [online]. [cit. </a:t>
            </a:r>
            <a:r>
              <a:rPr lang="cs-CZ" sz="1700" dirty="0" smtClean="0">
                <a:latin typeface="Trebuchet MS" pitchFamily="34" charset="0"/>
              </a:rPr>
              <a:t>25</a:t>
            </a:r>
            <a:r>
              <a:rPr lang="cs-CZ" sz="1700" dirty="0" smtClean="0">
                <a:latin typeface="Trebuchet MS" pitchFamily="34" charset="0"/>
              </a:rPr>
              <a:t>.1.2013</a:t>
            </a:r>
            <a:r>
              <a:rPr lang="cs-CZ" sz="1700" dirty="0" smtClean="0">
                <a:latin typeface="Trebuchet MS" pitchFamily="34" charset="0"/>
              </a:rPr>
              <a:t>]. Dostupný na WWW: http://2006.ceskyjezisek.cz/index.</a:t>
            </a:r>
            <a:r>
              <a:rPr lang="cs-CZ" sz="1700" dirty="0" err="1" smtClean="0">
                <a:latin typeface="Trebuchet MS" pitchFamily="34" charset="0"/>
              </a:rPr>
              <a:t>php</a:t>
            </a:r>
            <a:r>
              <a:rPr lang="cs-CZ" sz="1700" dirty="0" smtClean="0">
                <a:latin typeface="Trebuchet MS" pitchFamily="34" charset="0"/>
              </a:rPr>
              <a:t>?</a:t>
            </a:r>
            <a:r>
              <a:rPr lang="cs-CZ" sz="1700" dirty="0" err="1" smtClean="0">
                <a:latin typeface="Trebuchet MS" pitchFamily="34" charset="0"/>
              </a:rPr>
              <a:t>stranka</a:t>
            </a:r>
            <a:r>
              <a:rPr lang="cs-CZ" sz="1700" dirty="0" smtClean="0">
                <a:latin typeface="Trebuchet MS" pitchFamily="34" charset="0"/>
              </a:rPr>
              <a:t>=</a:t>
            </a:r>
            <a:r>
              <a:rPr lang="cs-CZ" sz="1700" dirty="0" err="1" smtClean="0">
                <a:latin typeface="Trebuchet MS" pitchFamily="34" charset="0"/>
              </a:rPr>
              <a:t>cesky</a:t>
            </a:r>
            <a:r>
              <a:rPr lang="cs-CZ" sz="1700" dirty="0" smtClean="0">
                <a:latin typeface="Trebuchet MS" pitchFamily="34" charset="0"/>
              </a:rPr>
              <a:t>-</a:t>
            </a:r>
            <a:r>
              <a:rPr lang="cs-CZ" sz="1700" dirty="0" err="1" smtClean="0">
                <a:latin typeface="Trebuchet MS" pitchFamily="34" charset="0"/>
              </a:rPr>
              <a:t>jezisek</a:t>
            </a:r>
            <a:r>
              <a:rPr lang="cs-CZ" sz="1700" dirty="0" smtClean="0">
                <a:latin typeface="Trebuchet MS" pitchFamily="34" charset="0"/>
              </a:rPr>
              <a:t> </a:t>
            </a:r>
          </a:p>
          <a:p>
            <a:pPr>
              <a:buNone/>
            </a:pPr>
            <a:r>
              <a:rPr lang="cs-CZ" sz="1700" dirty="0" smtClean="0">
                <a:latin typeface="Trebuchet MS" pitchFamily="34" charset="0"/>
              </a:rPr>
              <a:t>Obr</a:t>
            </a:r>
            <a:r>
              <a:rPr lang="cs-CZ" sz="1700" dirty="0" smtClean="0">
                <a:latin typeface="Trebuchet MS" pitchFamily="34" charset="0"/>
              </a:rPr>
              <a:t>.4:  </a:t>
            </a:r>
            <a:r>
              <a:rPr lang="pt-BR" sz="1700" dirty="0" smtClean="0">
                <a:latin typeface="Trebuchet MS" pitchFamily="34" charset="0"/>
              </a:rPr>
              <a:t>AUTOR NEUVEDEN. </a:t>
            </a:r>
            <a:r>
              <a:rPr lang="pt-BR" sz="1700" i="1" dirty="0" smtClean="0">
                <a:latin typeface="Trebuchet MS" pitchFamily="34" charset="0"/>
              </a:rPr>
              <a:t>www.i60.cz</a:t>
            </a:r>
            <a:r>
              <a:rPr lang="pt-BR" sz="1700" dirty="0" smtClean="0">
                <a:latin typeface="Trebuchet MS" pitchFamily="34" charset="0"/>
              </a:rPr>
              <a:t> [online]. [cit. </a:t>
            </a:r>
            <a:r>
              <a:rPr lang="cs-CZ" sz="1700" dirty="0" smtClean="0">
                <a:latin typeface="Trebuchet MS" pitchFamily="34" charset="0"/>
              </a:rPr>
              <a:t>25</a:t>
            </a:r>
            <a:r>
              <a:rPr lang="pt-BR" sz="1700" dirty="0" smtClean="0">
                <a:latin typeface="Trebuchet MS" pitchFamily="34" charset="0"/>
              </a:rPr>
              <a:t>.</a:t>
            </a:r>
            <a:r>
              <a:rPr lang="cs-CZ" sz="1700" dirty="0" smtClean="0">
                <a:latin typeface="Trebuchet MS" pitchFamily="34" charset="0"/>
              </a:rPr>
              <a:t>1</a:t>
            </a:r>
            <a:r>
              <a:rPr lang="pt-BR" sz="1700" dirty="0" smtClean="0">
                <a:latin typeface="Trebuchet MS" pitchFamily="34" charset="0"/>
              </a:rPr>
              <a:t>.2013</a:t>
            </a:r>
            <a:r>
              <a:rPr lang="pt-BR" sz="1700" dirty="0" smtClean="0">
                <a:latin typeface="Trebuchet MS" pitchFamily="34" charset="0"/>
              </a:rPr>
              <a:t>]. Dostupný na WWW: http://www.i60.cz/obrazky/velke/01_201211081053059.jpg </a:t>
            </a:r>
            <a:endParaRPr lang="cs-CZ" sz="1700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sz="1700" dirty="0" smtClean="0">
                <a:latin typeface="Trebuchet MS" pitchFamily="34" charset="0"/>
              </a:rPr>
              <a:t>Obr. 5: </a:t>
            </a:r>
            <a:r>
              <a:rPr lang="pt-BR" sz="1700" dirty="0" smtClean="0">
                <a:latin typeface="Trebuchet MS" pitchFamily="34" charset="0"/>
              </a:rPr>
              <a:t>AUTOR </a:t>
            </a:r>
            <a:r>
              <a:rPr lang="pt-BR" sz="1700" dirty="0" smtClean="0">
                <a:latin typeface="Trebuchet MS" pitchFamily="34" charset="0"/>
              </a:rPr>
              <a:t>NEUVEDEN. </a:t>
            </a:r>
            <a:r>
              <a:rPr lang="pt-BR" sz="1700" i="1" dirty="0" smtClean="0">
                <a:latin typeface="Trebuchet MS" pitchFamily="34" charset="0"/>
              </a:rPr>
              <a:t>www.spektrumzdravi.cz</a:t>
            </a:r>
            <a:r>
              <a:rPr lang="pt-BR" sz="1700" dirty="0" smtClean="0">
                <a:latin typeface="Trebuchet MS" pitchFamily="34" charset="0"/>
              </a:rPr>
              <a:t> [online]. [cit. </a:t>
            </a:r>
            <a:r>
              <a:rPr lang="cs-CZ" sz="1700" dirty="0" smtClean="0">
                <a:latin typeface="Trebuchet MS" pitchFamily="34" charset="0"/>
              </a:rPr>
              <a:t>25</a:t>
            </a:r>
            <a:r>
              <a:rPr lang="pt-BR" sz="1700" dirty="0" smtClean="0">
                <a:latin typeface="Trebuchet MS" pitchFamily="34" charset="0"/>
              </a:rPr>
              <a:t>.</a:t>
            </a:r>
            <a:r>
              <a:rPr lang="cs-CZ" sz="1700" dirty="0" smtClean="0">
                <a:latin typeface="Trebuchet MS" pitchFamily="34" charset="0"/>
              </a:rPr>
              <a:t>1</a:t>
            </a:r>
            <a:r>
              <a:rPr lang="pt-BR" sz="1700" dirty="0" smtClean="0">
                <a:latin typeface="Trebuchet MS" pitchFamily="34" charset="0"/>
              </a:rPr>
              <a:t>.2013</a:t>
            </a:r>
            <a:r>
              <a:rPr lang="pt-BR" sz="1700" dirty="0" smtClean="0">
                <a:latin typeface="Trebuchet MS" pitchFamily="34" charset="0"/>
              </a:rPr>
              <a:t>]. Dostupný na WWW: http://www.spektrumzdravi.cz/w/spektrumzdravi/files/orechova-lodicka.jpg </a:t>
            </a:r>
            <a:endParaRPr lang="cs-CZ" sz="1700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sz="1700" dirty="0" smtClean="0">
                <a:latin typeface="Trebuchet MS" pitchFamily="34" charset="0"/>
              </a:rPr>
              <a:t>Obr. 6: </a:t>
            </a:r>
            <a:r>
              <a:rPr lang="pt-BR" sz="1700" dirty="0" smtClean="0">
                <a:latin typeface="Trebuchet MS" pitchFamily="34" charset="0"/>
              </a:rPr>
              <a:t>AUTOR </a:t>
            </a:r>
            <a:r>
              <a:rPr lang="pt-BR" sz="1700" dirty="0" smtClean="0">
                <a:latin typeface="Trebuchet MS" pitchFamily="34" charset="0"/>
              </a:rPr>
              <a:t>NEUVEDEN. </a:t>
            </a:r>
            <a:r>
              <a:rPr lang="pt-BR" sz="1700" i="1" dirty="0" smtClean="0">
                <a:latin typeface="Trebuchet MS" pitchFamily="34" charset="0"/>
              </a:rPr>
              <a:t>www.living.cz</a:t>
            </a:r>
            <a:r>
              <a:rPr lang="pt-BR" sz="1700" dirty="0" smtClean="0">
                <a:latin typeface="Trebuchet MS" pitchFamily="34" charset="0"/>
              </a:rPr>
              <a:t> [online]. [cit. </a:t>
            </a:r>
            <a:r>
              <a:rPr lang="cs-CZ" sz="1700" smtClean="0">
                <a:latin typeface="Trebuchet MS" pitchFamily="34" charset="0"/>
              </a:rPr>
              <a:t>25</a:t>
            </a:r>
            <a:r>
              <a:rPr lang="cs-CZ" sz="1700" smtClean="0">
                <a:latin typeface="Trebuchet MS" pitchFamily="34" charset="0"/>
              </a:rPr>
              <a:t>.1</a:t>
            </a:r>
            <a:r>
              <a:rPr lang="pt-BR" sz="1700" smtClean="0">
                <a:latin typeface="Trebuchet MS" pitchFamily="34" charset="0"/>
              </a:rPr>
              <a:t>.2013</a:t>
            </a:r>
            <a:r>
              <a:rPr lang="pt-BR" sz="1700" dirty="0" smtClean="0">
                <a:latin typeface="Trebuchet MS" pitchFamily="34" charset="0"/>
              </a:rPr>
              <a:t>]. Dostupný na WWW: http://www.living.cz/vanoce/vanocni-zvyk-liti-olova.html </a:t>
            </a:r>
            <a:endParaRPr lang="cs-CZ" sz="1700" dirty="0" smtClean="0">
              <a:latin typeface="Trebuchet MS" pitchFamily="34" charset="0"/>
            </a:endParaRPr>
          </a:p>
          <a:p>
            <a:pPr>
              <a:buNone/>
            </a:pPr>
            <a:endParaRPr lang="cs-CZ" sz="1900" dirty="0" smtClean="0">
              <a:latin typeface="Trebuchet MS" pitchFamily="34" charset="0"/>
            </a:endParaRPr>
          </a:p>
          <a:p>
            <a:pPr>
              <a:buNone/>
            </a:pPr>
            <a:endParaRPr lang="cs-CZ" sz="2000" dirty="0">
              <a:latin typeface="Trebuchet M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Logolin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28937" y="3057525"/>
            <a:ext cx="3286125" cy="742950"/>
          </a:xfrm>
          <a:prstGeom prst="rect">
            <a:avLst/>
          </a:prstGeo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980728"/>
            <a:ext cx="8136904" cy="41034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  <a:latin typeface="Trebuchet MS" pitchFamily="34" charset="0"/>
              </a:rPr>
              <a:t>Pokud není uvedeno jinak, materiál pochází z vlastních zdrojů autora.</a:t>
            </a:r>
            <a:endParaRPr lang="cs-CZ" sz="1800" b="1" dirty="0">
              <a:solidFill>
                <a:schemeClr val="tx1"/>
              </a:solidFill>
              <a:latin typeface="Trebuchet MS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236</TotalTime>
  <Words>526</Words>
  <Application>Microsoft Office PowerPoint</Application>
  <PresentationFormat>Předvádění na obrazovce (4:3)</PresentationFormat>
  <Paragraphs>61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Dokument aplikace Microsoft Office Word</vt:lpstr>
      <vt:lpstr>                    Czech Christmas</vt:lpstr>
      <vt:lpstr>CZECH CHRISTMAS</vt:lpstr>
      <vt:lpstr>CHRISTMAS DAY-DECEMBER 24</vt:lpstr>
      <vt:lpstr>CHRISTMAS DINNER</vt:lpstr>
      <vt:lpstr>CHRISTMAS TREE</vt:lpstr>
      <vt:lpstr>BABY JESUS</vt:lpstr>
      <vt:lpstr>CHRISTMAS PRESENTS</vt:lpstr>
      <vt:lpstr>DECEMBER 25, 26</vt:lpstr>
      <vt:lpstr>CZECH CHRISTMAS CUSTOMS</vt:lpstr>
      <vt:lpstr>CZECH CHRISTMAS CUSTOMS</vt:lpstr>
      <vt:lpstr>Použité zdroje</vt:lpstr>
      <vt:lpstr>Pokud není uvedeno jinak, materiál pochází z vlastních zdrojů autora.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CZECH CHRISTMAS</dc:title>
  <dc:creator>Projekt4</dc:creator>
  <cp:lastModifiedBy>Projekt4</cp:lastModifiedBy>
  <cp:revision>39</cp:revision>
  <dcterms:created xsi:type="dcterms:W3CDTF">2013-03-23T16:16:43Z</dcterms:created>
  <dcterms:modified xsi:type="dcterms:W3CDTF">2013-06-11T07:18:07Z</dcterms:modified>
</cp:coreProperties>
</file>