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598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854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353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860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9909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313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705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567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66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84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400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1EA71-72C5-483D-AC90-88F4FCE6B79E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418663-00BF-421F-9B1B-DF66435572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482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dum.rvp.cz/vyhledavani/vyhledavani.html?e15=vzorce+organick%C3%A9+chemie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0106485"/>
              </p:ext>
            </p:extLst>
          </p:nvPr>
        </p:nvGraphicFramePr>
        <p:xfrm>
          <a:off x="0" y="1449939"/>
          <a:ext cx="9144000" cy="540806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10783"/>
                <a:gridCol w="6533217"/>
              </a:tblGrid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CZ.1.07/1.5.00/34.0565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materiálu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VY_32_INOVACE_632_ŘEZ_NEJVÝZNAMNĚJŠÍCH_OVOCNÝCH_DRUHŮ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5895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</a:rPr>
                        <a:t>                        Masarykova </a:t>
                      </a:r>
                      <a:r>
                        <a:rPr lang="cs-CZ" sz="1000" dirty="0">
                          <a:effectLst/>
                        </a:rPr>
                        <a:t>střední  škola zemědělská a Vyšší odborná škola, Opava, příspěvková organizace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Autor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Bc. Soňa </a:t>
                      </a:r>
                      <a:r>
                        <a:rPr lang="cs-CZ" sz="1000" dirty="0" err="1" smtClean="0">
                          <a:effectLst/>
                        </a:rPr>
                        <a:t>Pělová</a:t>
                      </a:r>
                      <a:r>
                        <a:rPr lang="cs-CZ" sz="1000" dirty="0" smtClean="0">
                          <a:effectLst/>
                        </a:rPr>
                        <a:t>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Rozmnožování a údržba dřevin</a:t>
                      </a:r>
                      <a:endParaRPr lang="cs-CZ" sz="10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Tématický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smtClean="0">
                          <a:effectLst/>
                          <a:latin typeface="+mn-lt"/>
                          <a:ea typeface="+mn-ea"/>
                        </a:rPr>
                        <a:t>Odborný výcvik - Ovocnictví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1.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23. 7. </a:t>
                      </a:r>
                      <a:r>
                        <a:rPr lang="cs-CZ" sz="1000" dirty="0">
                          <a:effectLst/>
                        </a:rPr>
                        <a:t>2012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4. 4. 2013</a:t>
                      </a:r>
                      <a:r>
                        <a:rPr lang="cs-CZ" sz="1000" baseline="0" dirty="0" smtClean="0">
                          <a:effectLst/>
                        </a:rPr>
                        <a:t> </a:t>
                      </a:r>
                      <a:r>
                        <a:rPr lang="cs-CZ" sz="1000" dirty="0" smtClean="0">
                          <a:effectLst/>
                        </a:rPr>
                        <a:t>odborný</a:t>
                      </a:r>
                      <a:r>
                        <a:rPr lang="cs-CZ" sz="1000" baseline="0" dirty="0" smtClean="0">
                          <a:effectLst/>
                        </a:rPr>
                        <a:t> výcvik</a:t>
                      </a:r>
                      <a:r>
                        <a:rPr lang="cs-CZ" sz="1000" dirty="0" smtClean="0">
                          <a:effectLst/>
                        </a:rPr>
                        <a:t> 1. Za, skupina číslo 6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Prezentace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Výklad nové látky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- názornější a přehlednější způsob vysvětlení učiva, opakování předchozího učiva </a:t>
                      </a:r>
                      <a:r>
                        <a:rPr lang="cs-CZ" sz="1000" dirty="0" smtClean="0">
                          <a:effectLst/>
                        </a:rPr>
                        <a:t>(cíl řezu, potřebné nářadí)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457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Klíčová slova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u="none" strike="noStrike" smtClean="0">
                          <a:effectLst/>
                          <a:hlinkClick r:id="rId2"/>
                        </a:rPr>
                        <a:t>podle </a:t>
                      </a:r>
                      <a:r>
                        <a:rPr lang="cs-CZ" sz="1000" u="none" strike="noStrike" dirty="0" smtClean="0">
                          <a:effectLst/>
                          <a:hlinkClick r:id="rId2"/>
                        </a:rPr>
                        <a:t>ponechaného dřeva, podle techniky řezu, podle ročního</a:t>
                      </a:r>
                      <a:r>
                        <a:rPr lang="cs-CZ" sz="1000" u="none" strike="noStrike" baseline="0" dirty="0" smtClean="0">
                          <a:effectLst/>
                          <a:hlinkClick r:id="rId2"/>
                        </a:rPr>
                        <a:t> období, podle vývojového období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64606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Určeno k výkladu do hodiny i k </a:t>
                      </a:r>
                      <a:r>
                        <a:rPr lang="cs-CZ" sz="1000" dirty="0" smtClean="0">
                          <a:effectLst/>
                        </a:rPr>
                        <a:t>samostudiu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</a:tr>
              <a:tr h="26919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7585" marR="67585" marT="33793" marB="3379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86560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-7386"/>
            <a:ext cx="5976937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804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Tvarování a řez nejvýznamnějších ovocných druhů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992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686800" cy="53614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ANOTACE : prezentace v PowerPointu,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určená pro 1. ročník učebního oboru ZAHRADNÍK, ODBORNÝ VÝCVIK  k doplnění při </a:t>
            </a:r>
            <a:r>
              <a:rPr lang="cs-CZ" smtClean="0">
                <a:solidFill>
                  <a:schemeClr val="tx1"/>
                </a:solidFill>
              </a:rPr>
              <a:t>opakování učiva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 výkladu 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Inovací je názornost ve spojení teoretických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 praktických postupů práce s novými případně obnovenými nebo nově upravenými poznatky,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získanými a ověřenými odborníky z praxe.</a:t>
            </a:r>
          </a:p>
          <a:p>
            <a:pPr marL="0" indent="0">
              <a:buNone/>
            </a:pPr>
            <a:r>
              <a:rPr lang="cs-CZ" dirty="0"/>
              <a:t>Výrazně tak </a:t>
            </a:r>
            <a:r>
              <a:rPr lang="cs-CZ" dirty="0" smtClean="0"/>
              <a:t>pomůže také </a:t>
            </a:r>
            <a:r>
              <a:rPr lang="cs-CZ" dirty="0"/>
              <a:t>při výuce </a:t>
            </a:r>
            <a:r>
              <a:rPr lang="cs-CZ" dirty="0" smtClean="0"/>
              <a:t>handicapovaných žáků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31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87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Tvarování a řez nejvýznamnějších ovocných </a:t>
            </a:r>
            <a:r>
              <a:rPr lang="cs-CZ" b="1" dirty="0" smtClean="0"/>
              <a:t>druhů</a:t>
            </a:r>
            <a:r>
              <a:rPr lang="cs-CZ" dirty="0"/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0864" y="1988840"/>
            <a:ext cx="8686800" cy="4165923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Cíle řezu :</a:t>
            </a:r>
            <a:endParaRPr lang="cs-CZ" b="1" dirty="0"/>
          </a:p>
          <a:p>
            <a:pPr marL="0" lvl="0" indent="0">
              <a:buNone/>
            </a:pPr>
            <a:r>
              <a:rPr lang="cs-CZ" dirty="0"/>
              <a:t> 	- vytvarovat pevnou kostru </a:t>
            </a:r>
            <a:r>
              <a:rPr lang="cs-CZ" dirty="0" smtClean="0"/>
              <a:t>stromu</a:t>
            </a:r>
          </a:p>
          <a:p>
            <a:pPr marL="0" lvl="0" indent="0">
              <a:buNone/>
            </a:pPr>
            <a:r>
              <a:rPr lang="cs-CZ" dirty="0" smtClean="0"/>
              <a:t>		a rozmístit </a:t>
            </a:r>
            <a:r>
              <a:rPr lang="cs-CZ" dirty="0"/>
              <a:t>účelně větve</a:t>
            </a:r>
          </a:p>
          <a:p>
            <a:pPr marL="0" lvl="0" indent="0">
              <a:buNone/>
            </a:pPr>
            <a:r>
              <a:rPr lang="cs-CZ" dirty="0"/>
              <a:t>	- přivést dřeviny brzy do plodnosti</a:t>
            </a:r>
          </a:p>
          <a:p>
            <a:pPr marL="0" lvl="0" indent="0">
              <a:buNone/>
            </a:pPr>
            <a:r>
              <a:rPr lang="cs-CZ" dirty="0"/>
              <a:t>	- světlo do celé koruny</a:t>
            </a:r>
          </a:p>
          <a:p>
            <a:pPr marL="0" lvl="0" indent="0">
              <a:buNone/>
            </a:pPr>
            <a:r>
              <a:rPr lang="cs-CZ" dirty="0"/>
              <a:t>	- vyrovnávání růstu a plodnosti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8493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Tvarování a řez nejvýznamnějších ovocných druhů</a:t>
            </a:r>
            <a:r>
              <a:rPr lang="cs-CZ" dirty="0"/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32037"/>
            <a:ext cx="8229600" cy="4193307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/>
              <a:t>nářadí na řez stromů</a:t>
            </a:r>
            <a:r>
              <a:rPr lang="cs-CZ" dirty="0" smtClean="0"/>
              <a:t>: </a:t>
            </a:r>
          </a:p>
          <a:p>
            <a:pPr marL="0" lvl="0" indent="0">
              <a:buNone/>
            </a:pPr>
            <a:r>
              <a:rPr lang="cs-CZ" dirty="0" smtClean="0"/>
              <a:t>pilky – skládací nebo rámové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s otočným listem,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nůžky s jedním nebo dvěma ostřími,      žabka – pomocný nůž, brousek, žebříky</a:t>
            </a:r>
          </a:p>
          <a:p>
            <a:pPr marL="0" lv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/>
              <a:t>Bezpečnost práce při používání nářadí</a:t>
            </a:r>
            <a:r>
              <a:rPr lang="cs-CZ" dirty="0"/>
              <a:t> </a:t>
            </a:r>
            <a:r>
              <a:rPr lang="cs-CZ" dirty="0" smtClean="0"/>
              <a:t>- opakování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65691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Bezpečnost práce při používání nářadí</a:t>
            </a:r>
            <a:r>
              <a:rPr lang="cs-CZ" dirty="0"/>
              <a:t> </a:t>
            </a:r>
            <a:r>
              <a:rPr lang="cs-CZ" dirty="0" smtClean="0"/>
              <a:t>: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Žebříky </a:t>
            </a:r>
            <a:r>
              <a:rPr lang="cs-CZ" dirty="0"/>
              <a:t>musí mít pevné všechny </a:t>
            </a:r>
            <a:r>
              <a:rPr lang="cs-CZ" dirty="0" smtClean="0"/>
              <a:t>příčky,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dvojáky </a:t>
            </a:r>
            <a:r>
              <a:rPr lang="cs-CZ" dirty="0"/>
              <a:t>musí být opatřeny řetízkem,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hliníkové </a:t>
            </a:r>
            <a:r>
              <a:rPr lang="cs-CZ" dirty="0"/>
              <a:t>musí mít pojistné západky.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Pokládají </a:t>
            </a:r>
            <a:r>
              <a:rPr lang="cs-CZ" dirty="0"/>
              <a:t>se vždy na rovnou </a:t>
            </a:r>
            <a:r>
              <a:rPr lang="cs-CZ" dirty="0" smtClean="0"/>
              <a:t>plochu,</a:t>
            </a:r>
          </a:p>
          <a:p>
            <a:pPr marL="0" indent="0">
              <a:buNone/>
            </a:pPr>
            <a:r>
              <a:rPr lang="cs-CZ" dirty="0" smtClean="0"/>
              <a:t>v</a:t>
            </a:r>
            <a:r>
              <a:rPr lang="cs-CZ" dirty="0"/>
              <a:t> </a:t>
            </a:r>
            <a:r>
              <a:rPr lang="cs-CZ" dirty="0" smtClean="0"/>
              <a:t>sadu </a:t>
            </a:r>
            <a:r>
              <a:rPr lang="cs-CZ" dirty="0"/>
              <a:t>stabilitu jistit přidržením.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789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Řez dřevin - </a:t>
            </a:r>
            <a:r>
              <a:rPr lang="cs-CZ" sz="4000" dirty="0" smtClean="0"/>
              <a:t>základní rozdělení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b="1" dirty="0"/>
              <a:t>Rozdělování </a:t>
            </a:r>
            <a:r>
              <a:rPr lang="cs-CZ" sz="3500" b="1" dirty="0" smtClean="0"/>
              <a:t>řezu :</a:t>
            </a:r>
            <a:endParaRPr lang="cs-CZ" sz="3500" dirty="0"/>
          </a:p>
          <a:p>
            <a:pPr marL="514350" lvl="0" indent="-514350">
              <a:buFont typeface="+mj-lt"/>
              <a:buAutoNum type="arabicParenR"/>
            </a:pPr>
            <a:r>
              <a:rPr lang="cs-CZ" sz="3500" b="1" dirty="0" smtClean="0"/>
              <a:t>podle </a:t>
            </a:r>
            <a:r>
              <a:rPr lang="cs-CZ" sz="3500" b="1" dirty="0"/>
              <a:t>ponechaného dřeva </a:t>
            </a:r>
            <a:r>
              <a:rPr lang="cs-CZ" sz="3500" u="sng" dirty="0"/>
              <a:t>na řez krátký, střední, dlouhý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sz="3500" b="1" dirty="0"/>
              <a:t>podle techniky řezu </a:t>
            </a:r>
            <a:r>
              <a:rPr lang="cs-CZ" sz="3500" u="sng" dirty="0"/>
              <a:t>na pupen, na ostro, na čípek, na patku, na větevní kroužek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sz="3500" b="1" dirty="0"/>
              <a:t>podle ročního období </a:t>
            </a:r>
            <a:r>
              <a:rPr lang="cs-CZ" sz="3500" u="sng" dirty="0"/>
              <a:t>na letní, zimní</a:t>
            </a:r>
          </a:p>
          <a:p>
            <a:pPr marL="514350" lvl="0" indent="-514350">
              <a:buFont typeface="+mj-lt"/>
              <a:buAutoNum type="arabicParenR"/>
            </a:pPr>
            <a:r>
              <a:rPr lang="cs-CZ" sz="3500" b="1" dirty="0"/>
              <a:t>podle vývojových období </a:t>
            </a:r>
            <a:r>
              <a:rPr lang="cs-CZ" sz="3500" dirty="0"/>
              <a:t>– </a:t>
            </a:r>
            <a:r>
              <a:rPr lang="cs-CZ" sz="3500" u="sng" dirty="0"/>
              <a:t>výchovný, udržovací, </a:t>
            </a:r>
            <a:r>
              <a:rPr lang="cs-CZ" sz="3500" u="sng" dirty="0" smtClean="0"/>
              <a:t>zmlazovací</a:t>
            </a:r>
            <a:endParaRPr lang="cs-CZ" sz="3500" u="sng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48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Řez dřevin - </a:t>
            </a:r>
            <a:r>
              <a:rPr lang="cs-CZ" dirty="0"/>
              <a:t>základní rozdělení</a:t>
            </a:r>
            <a:br>
              <a:rPr lang="cs-CZ" dirty="0"/>
            </a:br>
            <a:r>
              <a:rPr lang="cs-CZ" sz="2200" dirty="0"/>
              <a:t>(</a:t>
            </a:r>
            <a:r>
              <a:rPr lang="cs-CZ" sz="2200" dirty="0" err="1"/>
              <a:t>Stangl</a:t>
            </a:r>
            <a:r>
              <a:rPr lang="cs-CZ" sz="2200" dirty="0"/>
              <a:t>, 1999, s.44-63)</a:t>
            </a:r>
            <a:br>
              <a:rPr lang="cs-CZ" sz="2200" dirty="0"/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+mj-lt"/>
              <a:buAutoNum type="arabicParenR"/>
            </a:pPr>
            <a:r>
              <a:rPr lang="cs-CZ" b="1" dirty="0"/>
              <a:t>Podle ponechaného dřeva</a:t>
            </a:r>
          </a:p>
          <a:p>
            <a:pPr lvl="1"/>
            <a:r>
              <a:rPr lang="cs-CZ" b="1" dirty="0"/>
              <a:t>řez krátký </a:t>
            </a:r>
            <a:r>
              <a:rPr lang="cs-CZ" dirty="0"/>
              <a:t>– odřežeme více než polovinu výhonu; provádí se v mladém </a:t>
            </a:r>
            <a:r>
              <a:rPr lang="cs-CZ" dirty="0" smtClean="0"/>
              <a:t>období</a:t>
            </a:r>
            <a:endParaRPr lang="cs-CZ" dirty="0"/>
          </a:p>
          <a:p>
            <a:pPr lvl="1"/>
            <a:r>
              <a:rPr lang="cs-CZ" b="1" dirty="0"/>
              <a:t>řez střední </a:t>
            </a:r>
            <a:r>
              <a:rPr lang="cs-CZ" dirty="0"/>
              <a:t>– podporujeme růst i </a:t>
            </a:r>
            <a:r>
              <a:rPr lang="cs-CZ" dirty="0" smtClean="0"/>
              <a:t>plodnost</a:t>
            </a:r>
            <a:endParaRPr lang="cs-CZ" dirty="0"/>
          </a:p>
          <a:p>
            <a:pPr lvl="1"/>
            <a:r>
              <a:rPr lang="cs-CZ" b="1" dirty="0"/>
              <a:t>řez dlouhý </a:t>
            </a:r>
            <a:r>
              <a:rPr lang="cs-CZ" dirty="0"/>
              <a:t>– odřežeme méně než polovinu </a:t>
            </a:r>
            <a:r>
              <a:rPr lang="cs-CZ" dirty="0" smtClean="0"/>
              <a:t>výhonu; pozor na</a:t>
            </a:r>
            <a:r>
              <a:rPr lang="cs-CZ" dirty="0"/>
              <a:t> vyholování (“Rubín“, “</a:t>
            </a:r>
            <a:r>
              <a:rPr lang="cs-CZ" dirty="0" err="1"/>
              <a:t>Rubinola</a:t>
            </a:r>
            <a:r>
              <a:rPr lang="cs-CZ" dirty="0"/>
              <a:t>“, “Bohemia“)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662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Řez dřevin - </a:t>
            </a:r>
            <a:r>
              <a:rPr lang="cs-CZ" dirty="0"/>
              <a:t>základní rozdělení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5740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3500" b="1" dirty="0" smtClean="0"/>
              <a:t>2)  Podle </a:t>
            </a:r>
            <a:r>
              <a:rPr lang="cs-CZ" sz="3500" b="1" dirty="0"/>
              <a:t>techniky řezu</a:t>
            </a:r>
          </a:p>
          <a:p>
            <a:pPr lvl="0"/>
            <a:r>
              <a:rPr lang="cs-CZ" b="1" dirty="0"/>
              <a:t>řez na pupen </a:t>
            </a:r>
            <a:r>
              <a:rPr lang="cs-CZ" dirty="0"/>
              <a:t>– mírně šikmo asi 0,5-1 cm nad pupenem</a:t>
            </a:r>
          </a:p>
          <a:p>
            <a:pPr lvl="0"/>
            <a:r>
              <a:rPr lang="cs-CZ" b="1" dirty="0"/>
              <a:t>řez na ostro – </a:t>
            </a:r>
            <a:r>
              <a:rPr lang="cs-CZ" b="1" dirty="0">
                <a:solidFill>
                  <a:srgbClr val="FF0000"/>
                </a:solidFill>
              </a:rPr>
              <a:t>u </a:t>
            </a:r>
            <a:r>
              <a:rPr lang="cs-CZ" b="1" dirty="0" err="1" smtClean="0">
                <a:solidFill>
                  <a:srgbClr val="FF0000"/>
                </a:solidFill>
              </a:rPr>
              <a:t>očkovanců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– provádí se na jaře před vyražením </a:t>
            </a:r>
            <a:r>
              <a:rPr lang="cs-CZ" dirty="0" smtClean="0"/>
              <a:t>mízy</a:t>
            </a:r>
            <a:endParaRPr lang="cs-CZ" dirty="0"/>
          </a:p>
          <a:p>
            <a:pPr lvl="0"/>
            <a:r>
              <a:rPr lang="cs-CZ" b="1" dirty="0"/>
              <a:t>řez na čípek – </a:t>
            </a:r>
            <a:r>
              <a:rPr lang="cs-CZ" b="1" dirty="0">
                <a:solidFill>
                  <a:srgbClr val="FF0000"/>
                </a:solidFill>
              </a:rPr>
              <a:t>u </a:t>
            </a:r>
            <a:r>
              <a:rPr lang="cs-CZ" b="1" dirty="0" err="1">
                <a:solidFill>
                  <a:srgbClr val="FF0000"/>
                </a:solidFill>
              </a:rPr>
              <a:t>očkovanců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– nechá se asi 15-20 cm </a:t>
            </a:r>
            <a:r>
              <a:rPr lang="cs-CZ" dirty="0" smtClean="0"/>
              <a:t>podnože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288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130"/>
          </a:xfrm>
        </p:spPr>
        <p:txBody>
          <a:bodyPr>
            <a:normAutofit/>
          </a:bodyPr>
          <a:lstStyle/>
          <a:p>
            <a:r>
              <a:rPr lang="cs-CZ" b="1" dirty="0"/>
              <a:t>Řez dřevin - </a:t>
            </a:r>
            <a:r>
              <a:rPr lang="cs-CZ" dirty="0"/>
              <a:t>základní </a:t>
            </a:r>
            <a:r>
              <a:rPr lang="cs-CZ" dirty="0" smtClean="0"/>
              <a:t>rozdělení</a:t>
            </a:r>
            <a:r>
              <a:rPr lang="cs-CZ" dirty="0"/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řez </a:t>
            </a:r>
            <a:r>
              <a:rPr lang="cs-CZ" b="1" dirty="0"/>
              <a:t>na patku </a:t>
            </a:r>
            <a:r>
              <a:rPr lang="cs-CZ" dirty="0"/>
              <a:t>– velmi krátký řez, kdy zůstane 0,5 cm patka, na které jsou spící pupeny. Ty raší většinou kolmo. Mohou sloužit k zapěstování nové větve.</a:t>
            </a:r>
          </a:p>
          <a:p>
            <a:pPr lvl="0"/>
            <a:r>
              <a:rPr lang="cs-CZ" b="1" dirty="0"/>
              <a:t>řez na větevní kroužek </a:t>
            </a:r>
            <a:r>
              <a:rPr lang="cs-CZ" dirty="0"/>
              <a:t>– odstraníme větev bezprostředně nad větevním kroužkem , který vytvoří prstencové ztloustnutí na bázi větve.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8592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052736"/>
            <a:ext cx="8229600" cy="1143000"/>
          </a:xfrm>
        </p:spPr>
        <p:txBody>
          <a:bodyPr/>
          <a:lstStyle/>
          <a:p>
            <a:r>
              <a:rPr lang="cs-CZ" dirty="0" smtClean="0"/>
              <a:t>ÚKOL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Proveďte na nachystaném materiálu :</a:t>
            </a:r>
          </a:p>
          <a:p>
            <a:r>
              <a:rPr lang="cs-CZ" dirty="0" smtClean="0"/>
              <a:t>řez </a:t>
            </a:r>
            <a:r>
              <a:rPr lang="cs-CZ" dirty="0"/>
              <a:t>dlouhý, střední, </a:t>
            </a:r>
            <a:r>
              <a:rPr lang="cs-CZ" dirty="0" smtClean="0"/>
              <a:t>krátký,</a:t>
            </a:r>
          </a:p>
          <a:p>
            <a:r>
              <a:rPr lang="cs-CZ" dirty="0"/>
              <a:t>řez na </a:t>
            </a:r>
            <a:r>
              <a:rPr lang="cs-CZ" dirty="0" smtClean="0"/>
              <a:t>pupen,</a:t>
            </a:r>
          </a:p>
          <a:p>
            <a:r>
              <a:rPr lang="cs-CZ" dirty="0"/>
              <a:t>řez na </a:t>
            </a:r>
            <a:r>
              <a:rPr lang="cs-CZ" dirty="0" smtClean="0"/>
              <a:t>patku,</a:t>
            </a:r>
            <a:endParaRPr lang="cs-CZ" dirty="0"/>
          </a:p>
          <a:p>
            <a:r>
              <a:rPr lang="cs-CZ" dirty="0"/>
              <a:t>na větevní kroužek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7DFE5-8A43-455B-976D-BCC5FF594A7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510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56171</TotalTime>
  <Words>424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Tvarování a řez nejvýznamnějších ovocných druhů</vt:lpstr>
      <vt:lpstr>Prezentace aplikace PowerPoint</vt:lpstr>
      <vt:lpstr>Tvarování a řez nejvýznamnějších ovocných druhů :</vt:lpstr>
      <vt:lpstr>Tvarování a řez nejvýznamnějších ovocných druhů :</vt:lpstr>
      <vt:lpstr>Prezentace aplikace PowerPoint</vt:lpstr>
      <vt:lpstr>Řez dřevin - základní rozdělení</vt:lpstr>
      <vt:lpstr>Řez dřevin - základní rozdělení (Stangl, 1999, s.44-63) </vt:lpstr>
      <vt:lpstr>Řez dřevin - základní rozdělení </vt:lpstr>
      <vt:lpstr>Řez dřevin - základní rozdělení :</vt:lpstr>
      <vt:lpstr>ÚKOL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Soňa Pělová</dc:creator>
  <cp:lastModifiedBy>Soňa Pělová</cp:lastModifiedBy>
  <cp:revision>5</cp:revision>
  <dcterms:created xsi:type="dcterms:W3CDTF">2012-07-22T23:24:48Z</dcterms:created>
  <dcterms:modified xsi:type="dcterms:W3CDTF">2013-04-21T16:35:34Z</dcterms:modified>
</cp:coreProperties>
</file>