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73278-387A-44F6-B879-D90EF24FAE62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8958-881A-4995-A976-2F6D6AF555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11865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73278-387A-44F6-B879-D90EF24FAE62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8958-881A-4995-A976-2F6D6AF555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5271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73278-387A-44F6-B879-D90EF24FAE62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8958-881A-4995-A976-2F6D6AF555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0428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73278-387A-44F6-B879-D90EF24FAE62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8958-881A-4995-A976-2F6D6AF555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7783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73278-387A-44F6-B879-D90EF24FAE62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8958-881A-4995-A976-2F6D6AF555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8018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73278-387A-44F6-B879-D90EF24FAE62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8958-881A-4995-A976-2F6D6AF555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3841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73278-387A-44F6-B879-D90EF24FAE62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8958-881A-4995-A976-2F6D6AF555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216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73278-387A-44F6-B879-D90EF24FAE62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8958-881A-4995-A976-2F6D6AF555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497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73278-387A-44F6-B879-D90EF24FAE62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8958-881A-4995-A976-2F6D6AF555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2524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73278-387A-44F6-B879-D90EF24FAE62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8958-881A-4995-A976-2F6D6AF555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6084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73278-387A-44F6-B879-D90EF24FAE62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A8958-881A-4995-A976-2F6D6AF555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9458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173278-387A-44F6-B879-D90EF24FAE62}" type="datetimeFigureOut">
              <a:rPr lang="cs-CZ" smtClean="0"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A8958-881A-4995-A976-2F6D6AF555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6061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dum.rvp.cz/vyhledavani/vyhledavani.html?e15=vzorce+organick%C3%A9+chemie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1771219"/>
              </p:ext>
            </p:extLst>
          </p:nvPr>
        </p:nvGraphicFramePr>
        <p:xfrm>
          <a:off x="0" y="1449939"/>
          <a:ext cx="9144000" cy="540806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10783"/>
                <a:gridCol w="6533217"/>
              </a:tblGrid>
              <a:tr h="269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Číslo projektu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CZ.1.07/1.5.00/34.0565 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269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Číslo materiálu 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VY_32_INOVACE_633_ŘEZ_PODLE_ROČNÍHO_OBDOBÍ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5895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Název školy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  <a:tabLst>
                          <a:tab pos="990600" algn="l"/>
                          <a:tab pos="1890395" algn="ctr"/>
                        </a:tabLst>
                      </a:pPr>
                      <a:endParaRPr lang="cs-CZ" sz="1000" dirty="0">
                        <a:effectLst/>
                      </a:endParaRPr>
                    </a:p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  <a:tabLst>
                          <a:tab pos="990600" algn="l"/>
                          <a:tab pos="1890395" algn="ctr"/>
                        </a:tabLst>
                      </a:pPr>
                      <a:r>
                        <a:rPr lang="cs-CZ" sz="1000" dirty="0" smtClean="0">
                          <a:effectLst/>
                        </a:rPr>
                        <a:t>                        Masarykova </a:t>
                      </a:r>
                      <a:r>
                        <a:rPr lang="cs-CZ" sz="1000" dirty="0">
                          <a:effectLst/>
                        </a:rPr>
                        <a:t>střední  škola zemědělská a Vyšší odborná škola, Opava, příspěvková organizace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269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Autor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Bc. Soňa </a:t>
                      </a:r>
                      <a:r>
                        <a:rPr lang="cs-CZ" sz="1000" dirty="0" err="1" smtClean="0">
                          <a:effectLst/>
                        </a:rPr>
                        <a:t>Pělová</a:t>
                      </a:r>
                      <a:r>
                        <a:rPr lang="cs-CZ" sz="1000" dirty="0" smtClean="0">
                          <a:effectLst/>
                        </a:rPr>
                        <a:t>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269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Průřezové téma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Rozmnožování a údržba dřevin</a:t>
                      </a:r>
                      <a:endParaRPr lang="cs-CZ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7585" marR="67585" marT="33793" marB="33793" anchor="ctr"/>
                </a:tc>
              </a:tr>
              <a:tr h="269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smtClean="0">
                          <a:effectLst/>
                        </a:rPr>
                        <a:t>Tematický </a:t>
                      </a:r>
                      <a:r>
                        <a:rPr lang="cs-CZ" sz="1000" dirty="0">
                          <a:effectLst/>
                        </a:rPr>
                        <a:t>celek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  <a:latin typeface="+mn-lt"/>
                          <a:ea typeface="+mn-ea"/>
                        </a:rPr>
                        <a:t>Odborný výcvik - Ovocnictví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269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Ročník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1.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2691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Datum tvorby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21.  8. </a:t>
                      </a:r>
                      <a:r>
                        <a:rPr lang="cs-CZ" sz="1000" dirty="0">
                          <a:effectLst/>
                        </a:rPr>
                        <a:t>2012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457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Datum a místo ověření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8. 3. 2013</a:t>
                      </a:r>
                      <a:r>
                        <a:rPr lang="cs-CZ" sz="1000" baseline="0" dirty="0" smtClean="0">
                          <a:effectLst/>
                        </a:rPr>
                        <a:t> </a:t>
                      </a:r>
                      <a:r>
                        <a:rPr lang="cs-CZ" sz="1000" dirty="0" smtClean="0">
                          <a:effectLst/>
                        </a:rPr>
                        <a:t>odborný</a:t>
                      </a:r>
                      <a:r>
                        <a:rPr lang="cs-CZ" sz="1000" baseline="0" dirty="0" smtClean="0">
                          <a:effectLst/>
                        </a:rPr>
                        <a:t> výcvik</a:t>
                      </a:r>
                      <a:r>
                        <a:rPr lang="cs-CZ" sz="1000" dirty="0" smtClean="0">
                          <a:effectLst/>
                        </a:rPr>
                        <a:t> 1. Za, skupina číslo 6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457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Druh učebního materiálu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Prezentace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6460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Anotace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Výklad nové látky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- názornější a přehlednější způsob vysvětlení učiva, opakování předchozího učiva </a:t>
                      </a:r>
                      <a:r>
                        <a:rPr lang="cs-CZ" sz="1000" dirty="0" smtClean="0">
                          <a:effectLst/>
                        </a:rPr>
                        <a:t>(způsoby</a:t>
                      </a:r>
                      <a:r>
                        <a:rPr lang="cs-CZ" sz="1000" baseline="0" dirty="0" smtClean="0">
                          <a:effectLst/>
                        </a:rPr>
                        <a:t> řezu</a:t>
                      </a:r>
                      <a:r>
                        <a:rPr lang="cs-CZ" sz="1000" dirty="0" smtClean="0">
                          <a:effectLst/>
                        </a:rPr>
                        <a:t>)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457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Klíčová slova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u="none" strike="noStrike" dirty="0" smtClean="0">
                          <a:effectLst/>
                          <a:hlinkClick r:id="rId2"/>
                        </a:rPr>
                        <a:t>vliv řezu, </a:t>
                      </a:r>
                      <a:r>
                        <a:rPr lang="cs-CZ" sz="1000" u="none" strike="noStrike" dirty="0" smtClean="0">
                          <a:effectLst/>
                          <a:hlinkClick r:id="rId2"/>
                        </a:rPr>
                        <a:t>potřebné </a:t>
                      </a:r>
                      <a:r>
                        <a:rPr lang="cs-CZ" sz="1000" u="none" strike="noStrike" dirty="0" smtClean="0">
                          <a:effectLst/>
                          <a:hlinkClick r:id="rId2"/>
                        </a:rPr>
                        <a:t>nářadí, řez zimní,</a:t>
                      </a:r>
                      <a:r>
                        <a:rPr lang="cs-CZ" sz="1000" u="none" strike="noStrike" baseline="0" dirty="0" smtClean="0">
                          <a:effectLst/>
                          <a:hlinkClick r:id="rId2"/>
                        </a:rPr>
                        <a:t> řez letní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6460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Metodický pokyn 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Určeno k výkladu do hodiny i k </a:t>
                      </a:r>
                      <a:r>
                        <a:rPr lang="cs-CZ" sz="1000" dirty="0" smtClean="0">
                          <a:effectLst/>
                        </a:rPr>
                        <a:t>samostudiu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</a:tr>
              <a:tr h="269192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Pokud není uvedeno jinak, použitý materiál je z vlastních zdrojů autora 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585" marR="67585" marT="33793" marB="33793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49" name="Picture 1" descr="mszes_z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086560"/>
            <a:ext cx="447675" cy="439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obrázek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-7386"/>
            <a:ext cx="5976937" cy="14573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3675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3195786"/>
          </a:xfrm>
        </p:spPr>
        <p:txBody>
          <a:bodyPr/>
          <a:lstStyle/>
          <a:p>
            <a:r>
              <a:rPr lang="cs-CZ" b="1"/>
              <a:t>Řez </a:t>
            </a:r>
            <a:r>
              <a:rPr lang="cs-CZ" b="1" smtClean="0"/>
              <a:t>dřevin: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>p</a:t>
            </a:r>
            <a:r>
              <a:rPr lang="cs-CZ" b="1" dirty="0" smtClean="0"/>
              <a:t>odle ročního období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75562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781128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cs-CZ" b="1" dirty="0"/>
              <a:t>Vliv řezu na ovocné dřeviny</a:t>
            </a:r>
            <a:endParaRPr lang="cs-CZ" dirty="0"/>
          </a:p>
          <a:p>
            <a:r>
              <a:rPr lang="cs-CZ" dirty="0"/>
              <a:t>Řez je </a:t>
            </a:r>
            <a:r>
              <a:rPr lang="cs-CZ" dirty="0" smtClean="0"/>
              <a:t>chirurgický </a:t>
            </a:r>
            <a:r>
              <a:rPr lang="cs-CZ" dirty="0"/>
              <a:t>zákrok </a:t>
            </a:r>
            <a:endParaRPr lang="cs-CZ" dirty="0" smtClean="0"/>
          </a:p>
          <a:p>
            <a:r>
              <a:rPr lang="cs-CZ" dirty="0" smtClean="0"/>
              <a:t>Ovlivňuje </a:t>
            </a:r>
            <a:r>
              <a:rPr lang="cs-CZ" dirty="0"/>
              <a:t>i budoucí vývin stromů nebo keřů. </a:t>
            </a:r>
            <a:endParaRPr lang="cs-CZ" dirty="0" smtClean="0"/>
          </a:p>
          <a:p>
            <a:r>
              <a:rPr lang="cs-CZ" dirty="0" smtClean="0"/>
              <a:t>Účinky </a:t>
            </a:r>
            <a:r>
              <a:rPr lang="cs-CZ" dirty="0"/>
              <a:t>řezu jsou  počáteční a pak následné. </a:t>
            </a:r>
            <a:r>
              <a:rPr lang="cs-CZ" dirty="0" smtClean="0"/>
              <a:t>(Například hluboký </a:t>
            </a:r>
            <a:r>
              <a:rPr lang="cs-CZ" dirty="0"/>
              <a:t>zkracovací řez </a:t>
            </a:r>
            <a:r>
              <a:rPr lang="cs-CZ" dirty="0" smtClean="0"/>
              <a:t>jabloní </a:t>
            </a:r>
            <a:r>
              <a:rPr lang="cs-CZ" dirty="0"/>
              <a:t>se </a:t>
            </a:r>
            <a:r>
              <a:rPr lang="cs-CZ" b="1" dirty="0"/>
              <a:t>v roce zásahu </a:t>
            </a:r>
            <a:r>
              <a:rPr lang="cs-CZ" dirty="0"/>
              <a:t>projeví intenzivním </a:t>
            </a:r>
            <a:r>
              <a:rPr lang="cs-CZ" dirty="0" smtClean="0"/>
              <a:t>růstem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v</a:t>
            </a:r>
            <a:r>
              <a:rPr lang="cs-CZ" b="1" dirty="0"/>
              <a:t> následném roce </a:t>
            </a:r>
            <a:r>
              <a:rPr lang="cs-CZ" dirty="0"/>
              <a:t>dojde k </a:t>
            </a:r>
            <a:r>
              <a:rPr lang="cs-CZ" dirty="0" smtClean="0"/>
              <a:t>poklesu </a:t>
            </a:r>
            <a:r>
              <a:rPr lang="cs-CZ" dirty="0"/>
              <a:t>růstu </a:t>
            </a:r>
            <a:r>
              <a:rPr lang="cs-CZ" dirty="0" smtClean="0"/>
              <a:t>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nadzemní </a:t>
            </a:r>
            <a:r>
              <a:rPr lang="cs-CZ" dirty="0"/>
              <a:t>části </a:t>
            </a:r>
            <a:r>
              <a:rPr lang="cs-CZ" dirty="0" smtClean="0"/>
              <a:t>- </a:t>
            </a:r>
            <a:r>
              <a:rPr lang="cs-CZ" dirty="0"/>
              <a:t>oslabení kořenů </a:t>
            </a:r>
            <a:r>
              <a:rPr lang="cs-CZ" dirty="0" smtClean="0"/>
              <a:t>–                  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redukovaná listová plocha)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8A08A-79D1-4BF5-B35A-7AA06AC031D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636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268760"/>
            <a:ext cx="8229600" cy="4525963"/>
          </a:xfrm>
        </p:spPr>
        <p:txBody>
          <a:bodyPr>
            <a:noAutofit/>
          </a:bodyPr>
          <a:lstStyle/>
          <a:p>
            <a:r>
              <a:rPr lang="cs-CZ" b="1" dirty="0"/>
              <a:t>V mládí</a:t>
            </a:r>
            <a:r>
              <a:rPr lang="cs-CZ" dirty="0"/>
              <a:t> seřezáváme hlouběji nadzemní část. </a:t>
            </a:r>
            <a:r>
              <a:rPr lang="cs-CZ" dirty="0" smtClean="0"/>
              <a:t> </a:t>
            </a:r>
            <a:r>
              <a:rPr lang="cs-CZ" dirty="0"/>
              <a:t>Z</a:t>
            </a:r>
            <a:r>
              <a:rPr lang="cs-CZ" dirty="0" smtClean="0"/>
              <a:t>lepšuje se rovnováha </a:t>
            </a:r>
            <a:r>
              <a:rPr lang="cs-CZ" dirty="0"/>
              <a:t>narušená poškozením kořenů při </a:t>
            </a:r>
            <a:r>
              <a:rPr lang="cs-CZ" dirty="0" smtClean="0"/>
              <a:t>sázení</a:t>
            </a:r>
          </a:p>
          <a:p>
            <a:r>
              <a:rPr lang="cs-CZ" dirty="0" smtClean="0"/>
              <a:t> </a:t>
            </a:r>
            <a:r>
              <a:rPr lang="cs-CZ" dirty="0"/>
              <a:t>Z koruny se odstraňují především výhony s ostrým úhlem odklonu</a:t>
            </a:r>
            <a:r>
              <a:rPr lang="cs-CZ" dirty="0" smtClean="0"/>
              <a:t>.</a:t>
            </a:r>
          </a:p>
          <a:p>
            <a:r>
              <a:rPr lang="cs-CZ" dirty="0" smtClean="0"/>
              <a:t>Zkrátí se některé </a:t>
            </a:r>
            <a:r>
              <a:rPr lang="cs-CZ" dirty="0"/>
              <a:t>výhony do jedné roviny </a:t>
            </a:r>
            <a:r>
              <a:rPr lang="cs-CZ" dirty="0" smtClean="0"/>
              <a:t> </a:t>
            </a:r>
            <a:r>
              <a:rPr lang="cs-CZ" dirty="0"/>
              <a:t>terminál po řezu </a:t>
            </a:r>
            <a:r>
              <a:rPr lang="cs-CZ" dirty="0" smtClean="0"/>
              <a:t>převyšuje </a:t>
            </a:r>
            <a:r>
              <a:rPr lang="cs-CZ" dirty="0"/>
              <a:t>úroveň postranních výhonů o 0,1 až 0,3 </a:t>
            </a:r>
            <a:r>
              <a:rPr lang="cs-CZ" dirty="0" smtClean="0"/>
              <a:t>m.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8A08A-79D1-4BF5-B35A-7AA06AC031D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2719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Stárnutí</a:t>
            </a:r>
            <a:r>
              <a:rPr lang="cs-CZ" dirty="0"/>
              <a:t> ovocných dřevin je spojeno se zmenšováním podílu kořenové soustavy k nadzemní části. Tento proces je zvláštně významný u stromů přetížených úrodou. </a:t>
            </a:r>
            <a:r>
              <a:rPr lang="cs-CZ" sz="3600" b="1" dirty="0">
                <a:solidFill>
                  <a:srgbClr val="FF0000"/>
                </a:solidFill>
              </a:rPr>
              <a:t>Opatření k obnově </a:t>
            </a:r>
            <a:r>
              <a:rPr lang="cs-CZ" sz="3600" dirty="0"/>
              <a:t>narušené rovnováhy je </a:t>
            </a:r>
            <a:r>
              <a:rPr lang="cs-CZ" sz="3600" b="1" dirty="0"/>
              <a:t>hluboký řez </a:t>
            </a:r>
            <a:r>
              <a:rPr lang="cs-CZ" sz="3600" dirty="0"/>
              <a:t>– </a:t>
            </a:r>
            <a:r>
              <a:rPr lang="cs-CZ" sz="3600" b="1" dirty="0"/>
              <a:t>zmlazení</a:t>
            </a:r>
            <a:endParaRPr lang="cs-CZ" sz="3600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8A08A-79D1-4BF5-B35A-7AA06AC031D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841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/>
          <a:lstStyle/>
          <a:p>
            <a:pPr lvl="0"/>
            <a:r>
              <a:rPr lang="cs-CZ" b="1" dirty="0"/>
              <a:t>Nářadí na řez stromů</a:t>
            </a:r>
            <a:r>
              <a:rPr lang="cs-CZ" dirty="0"/>
              <a:t>: </a:t>
            </a:r>
          </a:p>
          <a:p>
            <a:pPr lvl="0"/>
            <a:r>
              <a:rPr lang="cs-CZ" dirty="0"/>
              <a:t>	pilky – skládací nebo rámové s otočným 	listem</a:t>
            </a:r>
            <a:r>
              <a:rPr lang="cs-CZ" dirty="0" smtClean="0"/>
              <a:t>,</a:t>
            </a:r>
          </a:p>
          <a:p>
            <a:pPr lvl="0"/>
            <a:r>
              <a:rPr lang="cs-CZ" dirty="0"/>
              <a:t> </a:t>
            </a:r>
            <a:r>
              <a:rPr lang="cs-CZ" dirty="0" smtClean="0"/>
              <a:t>     nůžky </a:t>
            </a:r>
            <a:r>
              <a:rPr lang="cs-CZ" dirty="0"/>
              <a:t>s jedním nebo dvěma </a:t>
            </a:r>
            <a:r>
              <a:rPr lang="cs-CZ" dirty="0" smtClean="0"/>
              <a:t>ostřími,</a:t>
            </a:r>
          </a:p>
          <a:p>
            <a:pPr lvl="0"/>
            <a:r>
              <a:rPr lang="cs-CZ" dirty="0"/>
              <a:t> </a:t>
            </a:r>
            <a:r>
              <a:rPr lang="cs-CZ" dirty="0" smtClean="0"/>
              <a:t>     </a:t>
            </a:r>
            <a:r>
              <a:rPr lang="cs-CZ" dirty="0"/>
              <a:t>žabka – pomocný nůž</a:t>
            </a:r>
            <a:r>
              <a:rPr lang="cs-CZ" dirty="0" smtClean="0"/>
              <a:t>,</a:t>
            </a:r>
          </a:p>
          <a:p>
            <a:pPr lvl="0"/>
            <a:r>
              <a:rPr lang="cs-CZ" dirty="0"/>
              <a:t> </a:t>
            </a:r>
            <a:r>
              <a:rPr lang="cs-CZ" dirty="0" smtClean="0"/>
              <a:t>     </a:t>
            </a:r>
            <a:r>
              <a:rPr lang="cs-CZ" dirty="0"/>
              <a:t>brousek, 	</a:t>
            </a:r>
            <a:endParaRPr lang="cs-CZ" dirty="0" smtClean="0"/>
          </a:p>
          <a:p>
            <a:pPr lvl="0"/>
            <a:r>
              <a:rPr lang="cs-CZ" dirty="0"/>
              <a:t> </a:t>
            </a:r>
            <a:r>
              <a:rPr lang="cs-CZ" dirty="0" smtClean="0"/>
              <a:t>     žebříky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8A08A-79D1-4BF5-B35A-7AA06AC031D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39726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</p:spPr>
        <p:txBody>
          <a:bodyPr>
            <a:normAutofit/>
          </a:bodyPr>
          <a:lstStyle/>
          <a:p>
            <a:r>
              <a:rPr lang="cs-CZ" b="1" dirty="0"/>
              <a:t>Řez </a:t>
            </a:r>
            <a:r>
              <a:rPr lang="cs-CZ" b="1" dirty="0" smtClean="0"/>
              <a:t>dřevin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>
            <a:normAutofit/>
          </a:bodyPr>
          <a:lstStyle/>
          <a:p>
            <a:endParaRPr lang="cs-CZ" b="1" dirty="0" smtClean="0"/>
          </a:p>
          <a:p>
            <a:r>
              <a:rPr lang="cs-CZ" b="1" dirty="0" smtClean="0"/>
              <a:t>Bezpečnost </a:t>
            </a:r>
            <a:r>
              <a:rPr lang="cs-CZ" b="1" dirty="0"/>
              <a:t>práce při používání nářadí</a:t>
            </a:r>
            <a:r>
              <a:rPr lang="cs-CZ" dirty="0"/>
              <a:t> </a:t>
            </a:r>
            <a:r>
              <a:rPr lang="cs-CZ" dirty="0" smtClean="0"/>
              <a:t>: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vždy dodržovat kázeň</a:t>
            </a:r>
            <a:r>
              <a:rPr lang="cs-CZ" dirty="0"/>
              <a:t>, </a:t>
            </a:r>
            <a:r>
              <a:rPr lang="cs-CZ" b="1" dirty="0" smtClean="0"/>
              <a:t>opakování :</a:t>
            </a:r>
            <a:endParaRPr lang="cs-CZ" b="1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při používání </a:t>
            </a:r>
            <a:r>
              <a:rPr lang="cs-CZ" b="1" dirty="0" smtClean="0"/>
              <a:t>pilek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    nůžek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    žebříků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8A08A-79D1-4BF5-B35A-7AA06AC031D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67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cs-CZ" b="1" dirty="0"/>
              <a:t> Podle ročního období </a:t>
            </a:r>
            <a:r>
              <a:rPr lang="cs-CZ" b="1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cs-CZ" sz="4000" dirty="0" smtClean="0">
                <a:solidFill>
                  <a:srgbClr val="FF0000"/>
                </a:solidFill>
              </a:rPr>
              <a:t>- </a:t>
            </a:r>
            <a:r>
              <a:rPr lang="cs-CZ" sz="4000" b="1" dirty="0">
                <a:solidFill>
                  <a:srgbClr val="FF0000"/>
                </a:solidFill>
              </a:rPr>
              <a:t>řez zimní</a:t>
            </a:r>
          </a:p>
          <a:p>
            <a:pPr lvl="1"/>
            <a:r>
              <a:rPr lang="cs-CZ" sz="3200" dirty="0"/>
              <a:t>provádí se v předjaří, než začnou</a:t>
            </a:r>
          </a:p>
          <a:p>
            <a:pPr marL="457200" lvl="1" indent="0">
              <a:buNone/>
            </a:pPr>
            <a:r>
              <a:rPr lang="cs-CZ" sz="3200" dirty="0"/>
              <a:t>stromy rašit</a:t>
            </a:r>
          </a:p>
          <a:p>
            <a:pPr lvl="1"/>
            <a:r>
              <a:rPr lang="cs-CZ" sz="3200" b="1" dirty="0"/>
              <a:t>u mladých </a:t>
            </a:r>
            <a:r>
              <a:rPr lang="cs-CZ" sz="3200" dirty="0"/>
              <a:t>stromků</a:t>
            </a:r>
          </a:p>
          <a:p>
            <a:pPr marL="457200" lvl="1" indent="0">
              <a:buNone/>
            </a:pPr>
            <a:r>
              <a:rPr lang="cs-CZ" sz="3200" dirty="0"/>
              <a:t> řežeme jen v předjaří, </a:t>
            </a:r>
          </a:p>
          <a:p>
            <a:pPr marL="457200" lvl="1" indent="0">
              <a:buNone/>
            </a:pPr>
            <a:r>
              <a:rPr lang="cs-CZ" sz="3200" dirty="0"/>
              <a:t>tím se omezuje tvorba pupenů</a:t>
            </a:r>
          </a:p>
          <a:p>
            <a:pPr lvl="1"/>
            <a:r>
              <a:rPr lang="cs-CZ" sz="3200" dirty="0"/>
              <a:t>podporuje růst výhonů</a:t>
            </a:r>
          </a:p>
          <a:p>
            <a:endParaRPr lang="cs-CZ" b="1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8A08A-79D1-4BF5-B35A-7AA06AC031D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42484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cs-CZ" b="1" dirty="0"/>
              <a:t> Podle ročního období </a:t>
            </a:r>
            <a:r>
              <a:rPr lang="cs-CZ" b="1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Tx/>
              <a:buChar char="-"/>
            </a:pPr>
            <a:r>
              <a:rPr lang="cs-CZ" sz="4000" b="1" dirty="0" smtClean="0">
                <a:solidFill>
                  <a:srgbClr val="FF0000"/>
                </a:solidFill>
              </a:rPr>
              <a:t>řez </a:t>
            </a:r>
            <a:r>
              <a:rPr lang="cs-CZ" sz="4000" b="1" i="1" dirty="0" smtClean="0">
                <a:solidFill>
                  <a:srgbClr val="FF0000"/>
                </a:solidFill>
              </a:rPr>
              <a:t>letní</a:t>
            </a:r>
          </a:p>
          <a:p>
            <a:pPr lvl="1"/>
            <a:r>
              <a:rPr lang="cs-CZ" sz="3200" dirty="0"/>
              <a:t>plně jím odstraníme zásobní látky, nashromážděné v letorostech, </a:t>
            </a:r>
            <a:endParaRPr lang="cs-CZ" sz="3200" dirty="0" smtClean="0"/>
          </a:p>
          <a:p>
            <a:pPr lvl="1"/>
            <a:r>
              <a:rPr lang="cs-CZ" sz="3200" dirty="0" smtClean="0"/>
              <a:t>podpoří se tvorba </a:t>
            </a:r>
            <a:r>
              <a:rPr lang="cs-CZ" sz="3200" dirty="0"/>
              <a:t>plodů</a:t>
            </a:r>
          </a:p>
          <a:p>
            <a:pPr lvl="1"/>
            <a:r>
              <a:rPr lang="cs-CZ" sz="3200" dirty="0"/>
              <a:t>prosvětlení koruny</a:t>
            </a:r>
          </a:p>
          <a:p>
            <a:pPr lvl="1"/>
            <a:r>
              <a:rPr lang="cs-CZ" sz="3200" dirty="0"/>
              <a:t>vylamování letorostů během</a:t>
            </a:r>
          </a:p>
          <a:p>
            <a:pPr marL="457200" lvl="1" indent="0">
              <a:buNone/>
            </a:pPr>
            <a:r>
              <a:rPr lang="cs-CZ" sz="3200" dirty="0"/>
              <a:t>   června</a:t>
            </a:r>
          </a:p>
          <a:p>
            <a:pPr marL="0" lvl="0" indent="0">
              <a:buNone/>
            </a:pPr>
            <a:endParaRPr lang="cs-CZ" b="1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8A08A-79D1-4BF5-B35A-7AA06AC031D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36493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207</Words>
  <Application>Microsoft Office PowerPoint</Application>
  <PresentationFormat>Předvádění na obrazovce (4:3)</PresentationFormat>
  <Paragraphs>77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Řez dřevin: podle ročního období</vt:lpstr>
      <vt:lpstr>Prezentace aplikace PowerPoint</vt:lpstr>
      <vt:lpstr>Prezentace aplikace PowerPoint</vt:lpstr>
      <vt:lpstr>Prezentace aplikace PowerPoint</vt:lpstr>
      <vt:lpstr>Prezentace aplikace PowerPoint</vt:lpstr>
      <vt:lpstr>Řez dřevin</vt:lpstr>
      <vt:lpstr> Podle ročního období :</vt:lpstr>
      <vt:lpstr> Podle ročního období 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Soňa Pělová</dc:creator>
  <cp:lastModifiedBy>Soňa Pělová</cp:lastModifiedBy>
  <cp:revision>7</cp:revision>
  <dcterms:created xsi:type="dcterms:W3CDTF">2012-08-21T14:09:42Z</dcterms:created>
  <dcterms:modified xsi:type="dcterms:W3CDTF">2013-04-21T16:37:19Z</dcterms:modified>
</cp:coreProperties>
</file>