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9" r:id="rId4"/>
    <p:sldId id="260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4" d="100"/>
          <a:sy n="74" d="100"/>
        </p:scale>
        <p:origin x="-125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955BA-E1DB-476E-A9DF-55BBEF401594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92E-D3E7-4678-88FB-5814C0A837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769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955BA-E1DB-476E-A9DF-55BBEF401594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92E-D3E7-4678-88FB-5814C0A837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329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955BA-E1DB-476E-A9DF-55BBEF401594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92E-D3E7-4678-88FB-5814C0A837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828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955BA-E1DB-476E-A9DF-55BBEF401594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92E-D3E7-4678-88FB-5814C0A837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6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955BA-E1DB-476E-A9DF-55BBEF401594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92E-D3E7-4678-88FB-5814C0A837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913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955BA-E1DB-476E-A9DF-55BBEF401594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92E-D3E7-4678-88FB-5814C0A837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157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955BA-E1DB-476E-A9DF-55BBEF401594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92E-D3E7-4678-88FB-5814C0A837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906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955BA-E1DB-476E-A9DF-55BBEF401594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92E-D3E7-4678-88FB-5814C0A837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826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955BA-E1DB-476E-A9DF-55BBEF401594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92E-D3E7-4678-88FB-5814C0A837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704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955BA-E1DB-476E-A9DF-55BBEF401594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92E-D3E7-4678-88FB-5814C0A837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540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955BA-E1DB-476E-A9DF-55BBEF401594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BD92E-D3E7-4678-88FB-5814C0A837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314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2955BA-E1DB-476E-A9DF-55BBEF401594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BBD92E-D3E7-4678-88FB-5814C0A837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517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0788" y="775866"/>
            <a:ext cx="5143500" cy="99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" name="Rectangle 15"/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543868" y="2505075"/>
            <a:ext cx="5761990" cy="323215"/>
          </a:xfrm>
          <a:prstGeom prst="rect">
            <a:avLst/>
          </a:prstGeom>
          <a:solidFill>
            <a:sysClr val="window" lastClr="FFFFFF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40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NÁZEV  ŠKOLY:  ZŠ J. E. Purkyně a ZUŠ Libochovice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543868" y="2828925"/>
            <a:ext cx="5761990" cy="323215"/>
          </a:xfrm>
          <a:prstGeom prst="rect">
            <a:avLst/>
          </a:prstGeom>
          <a:solidFill>
            <a:sysClr val="window" lastClr="FFFFFF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40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AUTOR:  Mgr.Naděžda Štýbrová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543868" y="3152775"/>
            <a:ext cx="5763260" cy="323850"/>
          </a:xfrm>
          <a:prstGeom prst="rect">
            <a:avLst/>
          </a:prstGeom>
          <a:solidFill>
            <a:sysClr val="window" lastClr="FFFFFF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400" smtClean="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NÁZEV:VY_32_INOVACE_03_MATEMATIKA-Písemné dělení</a:t>
            </a: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547664" y="3457575"/>
            <a:ext cx="5763260" cy="323850"/>
          </a:xfrm>
          <a:prstGeom prst="rect">
            <a:avLst/>
          </a:prstGeom>
          <a:solidFill>
            <a:sysClr val="window" lastClr="FFFFFF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400" dirty="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TÉMA: </a:t>
            </a:r>
            <a:r>
              <a:rPr lang="cs-CZ" sz="1400" dirty="0" smtClean="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Písemné dělení dvojciferným  dělitelem</a:t>
            </a: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543868" y="3781425"/>
            <a:ext cx="5763260" cy="342900"/>
          </a:xfrm>
          <a:prstGeom prst="rect">
            <a:avLst/>
          </a:prstGeom>
          <a:solidFill>
            <a:sysClr val="window" lastClr="FFFFFF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400" dirty="0" smtClean="0"/>
              <a:t>ČÍSLO </a:t>
            </a:r>
            <a:r>
              <a:rPr lang="cs-CZ" sz="1400" dirty="0" smtClean="0"/>
              <a:t>PROJEKTU: </a:t>
            </a:r>
            <a:r>
              <a:rPr lang="cs-CZ" sz="1400" dirty="0" smtClean="0"/>
              <a:t>CZ.1.07/1.4.00/21.2803</a:t>
            </a: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545044" y="4124325"/>
            <a:ext cx="5753214" cy="888851"/>
          </a:xfrm>
          <a:prstGeom prst="rect">
            <a:avLst/>
          </a:prstGeom>
          <a:solidFill>
            <a:sysClr val="window" lastClr="FFFFFF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400" dirty="0" smtClean="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ANOTACE: Určeno pro žáky 5.tříd. Žáci sledovali postup při dělení dvojciferným dělitelem, barevné odlišení sloužilo k lepšímu porozumění nového učiva hlavně u žáků s poruchami učení.</a:t>
            </a: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15" name="Rectangle 22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" name="Rectangle 29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9518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>
            <a:noAutofit/>
          </a:bodyPr>
          <a:lstStyle/>
          <a:p>
            <a:r>
              <a:rPr lang="cs-CZ" sz="7200" dirty="0" smtClean="0"/>
              <a:t>Písemné dělení dvojciferným </a:t>
            </a:r>
            <a:r>
              <a:rPr lang="cs-CZ" sz="7200" dirty="0" smtClean="0"/>
              <a:t>dělitelem.</a:t>
            </a:r>
            <a:endParaRPr lang="cs-CZ" sz="72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216223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3209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213192"/>
            <a:ext cx="3683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175 342 : 27 = 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2" name="Popisek se šipkou nahoru 1"/>
          <p:cNvSpPr/>
          <p:nvPr/>
        </p:nvSpPr>
        <p:spPr>
          <a:xfrm>
            <a:off x="3131840" y="1700808"/>
            <a:ext cx="5832648" cy="4292823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Dělitele zaokrouhlíme na desítky.</a:t>
            </a:r>
          </a:p>
          <a:p>
            <a:pPr algn="ctr"/>
            <a:r>
              <a:rPr lang="cs-CZ" sz="3200" dirty="0" smtClean="0"/>
              <a:t>0 1 2 3 4  zaokrouhlujeme </a:t>
            </a:r>
            <a:r>
              <a:rPr lang="cs-CZ" sz="3200" dirty="0" smtClean="0"/>
              <a:t>dolů,</a:t>
            </a:r>
            <a:endParaRPr lang="cs-CZ" sz="3200" dirty="0" smtClean="0"/>
          </a:p>
          <a:p>
            <a:pPr algn="ctr"/>
            <a:r>
              <a:rPr lang="cs-CZ" sz="3200" dirty="0" smtClean="0"/>
              <a:t>5 6 7 8 9 zaokrouhlujeme </a:t>
            </a:r>
            <a:r>
              <a:rPr lang="cs-CZ" sz="3200" dirty="0" smtClean="0"/>
              <a:t>nahoru.</a:t>
            </a:r>
            <a:endParaRPr lang="cs-CZ" sz="3200" dirty="0"/>
          </a:p>
        </p:txBody>
      </p:sp>
      <p:sp>
        <p:nvSpPr>
          <p:cNvPr id="4" name="Šipka dolů 3"/>
          <p:cNvSpPr/>
          <p:nvPr/>
        </p:nvSpPr>
        <p:spPr>
          <a:xfrm>
            <a:off x="2339752" y="260648"/>
            <a:ext cx="1080120" cy="978408"/>
          </a:xfrm>
          <a:prstGeom prst="downArrow">
            <a:avLst>
              <a:gd name="adj1" fmla="val 50000"/>
              <a:gd name="adj2" fmla="val 482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</a:t>
            </a:r>
            <a:endParaRPr lang="cs-CZ" sz="2400" dirty="0"/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216223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548673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213192"/>
            <a:ext cx="3683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175 342 : 27 = 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2339752" y="260648"/>
            <a:ext cx="1080120" cy="978408"/>
          </a:xfrm>
          <a:prstGeom prst="downArrow">
            <a:avLst>
              <a:gd name="adj1" fmla="val 50000"/>
              <a:gd name="adj2" fmla="val 482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</a:t>
            </a:r>
            <a:endParaRPr lang="cs-CZ" sz="2400" dirty="0"/>
          </a:p>
        </p:txBody>
      </p:sp>
      <p:sp>
        <p:nvSpPr>
          <p:cNvPr id="6" name="Šipka ohnutá nahoru 5"/>
          <p:cNvSpPr/>
          <p:nvPr/>
        </p:nvSpPr>
        <p:spPr>
          <a:xfrm>
            <a:off x="978452" y="1772816"/>
            <a:ext cx="281180" cy="18288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opisek se šipkou nahoru 7"/>
          <p:cNvSpPr/>
          <p:nvPr/>
        </p:nvSpPr>
        <p:spPr>
          <a:xfrm>
            <a:off x="4139952" y="1955696"/>
            <a:ext cx="4176464" cy="4137600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Označíme si zatržením,  kolik čísel budeme z dělence dělit jako první.</a:t>
            </a:r>
            <a:endParaRPr lang="cs-CZ" sz="3600" dirty="0"/>
          </a:p>
        </p:txBody>
      </p:sp>
      <p:pic>
        <p:nvPicPr>
          <p:cNvPr id="7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216223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498948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opisek se šipkou nahoru 7"/>
          <p:cNvSpPr/>
          <p:nvPr/>
        </p:nvSpPr>
        <p:spPr>
          <a:xfrm>
            <a:off x="3059832" y="1988840"/>
            <a:ext cx="4968552" cy="4032448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Začneme dělením zatrženého čísla, odhadneme kolikrát se zaokrouhlený dělitel vejde do daného čísla, zapíšeme první číslo podílu a tímto podílem teď vynásobíme původního dělitele. Výsledek zapíšeme  pod zatržené číslo a odečteme od něj.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208" y="1291407"/>
            <a:ext cx="3683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175 342 : 27 =  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2" name="Šipka dolů 11"/>
          <p:cNvSpPr/>
          <p:nvPr/>
        </p:nvSpPr>
        <p:spPr>
          <a:xfrm>
            <a:off x="2339752" y="260648"/>
            <a:ext cx="1080120" cy="978408"/>
          </a:xfrm>
          <a:prstGeom prst="downArrow">
            <a:avLst>
              <a:gd name="adj1" fmla="val 50000"/>
              <a:gd name="adj2" fmla="val 482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1291407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6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1520" y="1916832"/>
            <a:ext cx="1213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>
                <a:solidFill>
                  <a:srgbClr val="00B050"/>
                </a:solidFill>
              </a:rPr>
              <a:t>-162</a:t>
            </a:r>
            <a:endParaRPr lang="cs-CZ" sz="4400" u="sng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8313" y="2443535"/>
            <a:ext cx="8993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13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21" name="Šipka ohnutá nahoru 20"/>
          <p:cNvSpPr/>
          <p:nvPr/>
        </p:nvSpPr>
        <p:spPr>
          <a:xfrm>
            <a:off x="978452" y="1772816"/>
            <a:ext cx="342846" cy="193377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216223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098401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/>
      <p:bldP spid="12" grpId="0" animBg="1"/>
      <p:bldP spid="14" grpId="0"/>
      <p:bldP spid="19" grpId="0"/>
      <p:bldP spid="20" grpId="0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51520" y="1242896"/>
            <a:ext cx="3683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175 342 : 27 = 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1" name="Šipka dolů 10"/>
          <p:cNvSpPr/>
          <p:nvPr/>
        </p:nvSpPr>
        <p:spPr>
          <a:xfrm>
            <a:off x="2339752" y="290352"/>
            <a:ext cx="1080120" cy="978408"/>
          </a:xfrm>
          <a:prstGeom prst="downArrow">
            <a:avLst>
              <a:gd name="adj1" fmla="val 50000"/>
              <a:gd name="adj2" fmla="val 482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7504" y="1802520"/>
            <a:ext cx="1213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>
                <a:solidFill>
                  <a:srgbClr val="00B050"/>
                </a:solidFill>
              </a:rPr>
              <a:t>-162</a:t>
            </a:r>
            <a:endParaRPr lang="cs-CZ" sz="4400" u="sng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2306576"/>
            <a:ext cx="8993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13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14" name="Šipka ohnutá nahoru 13"/>
          <p:cNvSpPr/>
          <p:nvPr/>
        </p:nvSpPr>
        <p:spPr>
          <a:xfrm>
            <a:off x="978452" y="1772816"/>
            <a:ext cx="281180" cy="18288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pisek se šipkou nahoru 14"/>
          <p:cNvSpPr/>
          <p:nvPr/>
        </p:nvSpPr>
        <p:spPr>
          <a:xfrm>
            <a:off x="4290135" y="2276400"/>
            <a:ext cx="4658816" cy="3794720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/>
              <a:t>Sepíšeme  jedno další číslo z dělence a celý postup </a:t>
            </a:r>
            <a:r>
              <a:rPr lang="cs-CZ" sz="2600" dirty="0" smtClean="0"/>
              <a:t>opakujeme, </a:t>
            </a:r>
            <a:r>
              <a:rPr lang="cs-CZ" sz="2600" dirty="0" smtClean="0"/>
              <a:t>dokud nedojdeme  nakonec dělence. Zbytek zapíšeme za neúplný podíl.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59632" y="229951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F0"/>
                </a:solidFill>
              </a:rPr>
              <a:t>3</a:t>
            </a:r>
            <a:endParaRPr lang="cs-CZ" sz="4400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35896" y="126876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6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29992" y="126876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F0"/>
                </a:solidFill>
              </a:rPr>
              <a:t>4</a:t>
            </a:r>
            <a:endParaRPr lang="cs-CZ" sz="4400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2780928"/>
            <a:ext cx="1213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>
                <a:solidFill>
                  <a:srgbClr val="00B0F0"/>
                </a:solidFill>
              </a:rPr>
              <a:t>-108</a:t>
            </a:r>
            <a:endParaRPr lang="cs-CZ" sz="4400" u="sng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971600" y="330763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25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547664" y="3307631"/>
            <a:ext cx="4057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4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18024" y="126876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9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37926" y="3789040"/>
            <a:ext cx="1213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>
                <a:solidFill>
                  <a:srgbClr val="C00000"/>
                </a:solidFill>
              </a:rPr>
              <a:t>-243</a:t>
            </a:r>
            <a:endParaRPr lang="cs-CZ" sz="4400" u="sng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331640" y="436510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11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907704" y="436510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2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06056" y="126876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4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187624" y="4778464"/>
            <a:ext cx="1213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>
                <a:solidFill>
                  <a:srgbClr val="7030A0"/>
                </a:solidFill>
              </a:rPr>
              <a:t>-108</a:t>
            </a:r>
            <a:endParaRPr lang="cs-CZ" sz="4400" u="sng" dirty="0">
              <a:solidFill>
                <a:srgbClr val="7030A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907704" y="530120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4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148064" y="1268760"/>
            <a:ext cx="11320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zb.4</a:t>
            </a:r>
            <a:endParaRPr lang="cs-CZ" sz="4400" dirty="0">
              <a:solidFill>
                <a:srgbClr val="FFC000"/>
              </a:solidFill>
            </a:endParaRPr>
          </a:p>
        </p:txBody>
      </p:sp>
      <p:pic>
        <p:nvPicPr>
          <p:cNvPr id="30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216223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874963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animBg="1"/>
      <p:bldP spid="12" grpId="0"/>
      <p:bldP spid="13" grpId="0"/>
      <p:bldP spid="14" grpId="0" animBg="1"/>
      <p:bldP spid="15" grpId="0" animBg="1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242896"/>
            <a:ext cx="3683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175 342 : 27 = 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Šipka dolů 2"/>
          <p:cNvSpPr/>
          <p:nvPr/>
        </p:nvSpPr>
        <p:spPr>
          <a:xfrm>
            <a:off x="2339752" y="290352"/>
            <a:ext cx="1080120" cy="978408"/>
          </a:xfrm>
          <a:prstGeom prst="downArrow">
            <a:avLst>
              <a:gd name="adj1" fmla="val 50000"/>
              <a:gd name="adj2" fmla="val 482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802520"/>
            <a:ext cx="1213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>
                <a:solidFill>
                  <a:srgbClr val="00B050"/>
                </a:solidFill>
              </a:rPr>
              <a:t>-162</a:t>
            </a:r>
            <a:endParaRPr lang="cs-CZ" sz="4400" u="sng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30657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13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29951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F0"/>
                </a:solidFill>
              </a:rPr>
              <a:t>3</a:t>
            </a:r>
            <a:endParaRPr lang="cs-CZ" sz="44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2780928"/>
            <a:ext cx="1213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>
                <a:solidFill>
                  <a:srgbClr val="00B0F0"/>
                </a:solidFill>
              </a:rPr>
              <a:t>-108</a:t>
            </a:r>
            <a:endParaRPr lang="cs-CZ" sz="4400" u="sng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330763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25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3307631"/>
            <a:ext cx="4057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4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7926" y="3789040"/>
            <a:ext cx="1213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>
                <a:solidFill>
                  <a:srgbClr val="C00000"/>
                </a:solidFill>
              </a:rPr>
              <a:t>-243</a:t>
            </a:r>
            <a:endParaRPr lang="cs-CZ" sz="4400" u="sng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436510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11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436510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2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87624" y="4797152"/>
            <a:ext cx="1213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>
                <a:solidFill>
                  <a:srgbClr val="7030A0"/>
                </a:solidFill>
              </a:rPr>
              <a:t>-108</a:t>
            </a:r>
            <a:endParaRPr lang="cs-CZ" sz="4400" u="sng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07704" y="530120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4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1268760"/>
            <a:ext cx="11320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zb.4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36" name="Šipka ohnutá nahoru 35"/>
          <p:cNvSpPr/>
          <p:nvPr/>
        </p:nvSpPr>
        <p:spPr>
          <a:xfrm>
            <a:off x="978452" y="1772816"/>
            <a:ext cx="281180" cy="18288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3635896" y="126876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6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029992" y="126876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F0"/>
                </a:solidFill>
              </a:rPr>
              <a:t>4</a:t>
            </a:r>
            <a:endParaRPr lang="cs-CZ" sz="4400" dirty="0">
              <a:solidFill>
                <a:srgbClr val="00B0F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318024" y="126876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9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606056" y="126876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4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491880" y="2348880"/>
            <a:ext cx="16113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45458</a:t>
            </a:r>
            <a:endParaRPr lang="cs-CZ" sz="4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911955" y="1772816"/>
            <a:ext cx="11641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/>
              <a:t>* 27</a:t>
            </a:r>
            <a:endParaRPr lang="cs-CZ" sz="4400" u="sng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203848" y="2780928"/>
            <a:ext cx="18918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/>
              <a:t>12988_</a:t>
            </a:r>
            <a:endParaRPr lang="cs-CZ" sz="4400" u="sng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203848" y="3356992"/>
            <a:ext cx="18966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175338</a:t>
            </a:r>
            <a:endParaRPr lang="cs-CZ" sz="4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716016" y="3789040"/>
            <a:ext cx="1440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4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275856" y="4077072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275856" y="4243735"/>
            <a:ext cx="18966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175342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0" name="Popisek se šipkou nahoru 49"/>
          <p:cNvSpPr/>
          <p:nvPr/>
        </p:nvSpPr>
        <p:spPr>
          <a:xfrm>
            <a:off x="5320389" y="2801543"/>
            <a:ext cx="3657308" cy="3289721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Zkoušku provedeme vynásobením neúplného podílu a dělitele. Nezapomeneme přičíst zbytek.</a:t>
            </a:r>
            <a:endParaRPr lang="cs-CZ" sz="2400" dirty="0"/>
          </a:p>
        </p:txBody>
      </p:sp>
      <p:pic>
        <p:nvPicPr>
          <p:cNvPr id="29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216223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7" name="TextovéPole 6"/>
          <p:cNvSpPr txBox="1"/>
          <p:nvPr/>
        </p:nvSpPr>
        <p:spPr>
          <a:xfrm>
            <a:off x="107504" y="6372036"/>
            <a:ext cx="2963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Autor: Mgr. Naděžda </a:t>
            </a:r>
            <a:r>
              <a:rPr lang="cs-CZ" dirty="0" err="1" smtClean="0"/>
              <a:t>Štýbrová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9204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257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Písemné dělení dvojciferným dělitelem.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Martin Králík</cp:lastModifiedBy>
  <cp:revision>29</cp:revision>
  <dcterms:created xsi:type="dcterms:W3CDTF">2011-12-28T17:07:06Z</dcterms:created>
  <dcterms:modified xsi:type="dcterms:W3CDTF">2012-03-16T19:45:01Z</dcterms:modified>
</cp:coreProperties>
</file>