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572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673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67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813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769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279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80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89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023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283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823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6C6521-79B1-41D9-B383-56EAE408D233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13C7B-CB92-4C47-A2F0-B65C54A69A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143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358371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VY_32_INOVACE_634_ŘEZ_PODLE_FÁZE_RŮSTU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Průřezové téma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</a:rPr>
                        <a:t>Tematický </a:t>
                      </a:r>
                      <a:r>
                        <a:rPr lang="cs-CZ" sz="1000" dirty="0">
                          <a:effectLst/>
                        </a:rPr>
                        <a:t>celek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Ročník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 tvorby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13.  8.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6. 3. 2013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Druh učebního materiálu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Prezentace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Anotace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učiva, opakování předchozího učiva </a:t>
                      </a:r>
                      <a:r>
                        <a:rPr lang="cs-CZ" sz="1000" dirty="0" smtClean="0">
                          <a:effectLst/>
                        </a:rPr>
                        <a:t>(základní</a:t>
                      </a:r>
                      <a:r>
                        <a:rPr lang="cs-CZ" sz="1000" baseline="0" dirty="0" smtClean="0">
                          <a:effectLst/>
                        </a:rPr>
                        <a:t> druhy řezu</a:t>
                      </a:r>
                      <a:r>
                        <a:rPr lang="cs-CZ" sz="1000" dirty="0" smtClean="0">
                          <a:effectLst/>
                        </a:rPr>
                        <a:t>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na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korunku, po výsadbě, výchovný řez, udržovací a zmlazovací řez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Metodický pokyn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530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Řez dřevin :</a:t>
            </a:r>
            <a:br>
              <a:rPr lang="cs-CZ" b="1" dirty="0" smtClean="0"/>
            </a:br>
            <a:r>
              <a:rPr lang="cs-CZ" b="1" dirty="0" smtClean="0"/>
              <a:t>podle VÝVOJOVÉHO období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916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2" algn="ctr" rtl="0">
              <a:spcBef>
                <a:spcPct val="0"/>
              </a:spcBef>
            </a:pPr>
            <a:r>
              <a:rPr lang="cs-CZ" sz="3900" b="1" dirty="0" smtClean="0"/>
              <a:t>Podle vývojového období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/>
            <a:r>
              <a:rPr lang="cs-CZ" sz="3200" b="1" dirty="0" smtClean="0"/>
              <a:t>na korunku</a:t>
            </a:r>
            <a:r>
              <a:rPr lang="cs-CZ" sz="3200" dirty="0" smtClean="0"/>
              <a:t> - jarní řez jednoletých </a:t>
            </a:r>
            <a:r>
              <a:rPr lang="cs-CZ" sz="3200" dirty="0" err="1" smtClean="0"/>
              <a:t>očkovanců</a:t>
            </a:r>
            <a:r>
              <a:rPr lang="cs-CZ" sz="3200" dirty="0" smtClean="0"/>
              <a:t> (špičáků) </a:t>
            </a:r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     řez po výsadbě</a:t>
            </a:r>
            <a:r>
              <a:rPr lang="cs-CZ" sz="3200" dirty="0" smtClean="0"/>
              <a:t> :	- </a:t>
            </a:r>
            <a:r>
              <a:rPr lang="cs-CZ" sz="3200" b="1" dirty="0" smtClean="0"/>
              <a:t>při podzimní 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		- </a:t>
            </a:r>
            <a:r>
              <a:rPr lang="cs-CZ" b="1" dirty="0" smtClean="0"/>
              <a:t>při jarní výsadbě</a:t>
            </a:r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     výchovný řez</a:t>
            </a:r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    udržovací řez</a:t>
            </a:r>
          </a:p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    zmlazovací řez</a:t>
            </a:r>
            <a:r>
              <a:rPr lang="cs-CZ" sz="32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6755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lvl="2"/>
            <a:r>
              <a:rPr lang="cs-CZ" sz="3600" b="1" dirty="0" smtClean="0"/>
              <a:t> Podle vývojového období :</a:t>
            </a:r>
            <a:br>
              <a:rPr lang="cs-CZ" sz="36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lvl="0" indent="-571500"/>
            <a:r>
              <a:rPr lang="cs-CZ" sz="3600" b="1" dirty="0" smtClean="0"/>
              <a:t>na korunku –</a:t>
            </a:r>
          </a:p>
          <a:p>
            <a:pPr lvl="0"/>
            <a:r>
              <a:rPr lang="cs-CZ" b="1" dirty="0"/>
              <a:t>	</a:t>
            </a:r>
            <a:r>
              <a:rPr lang="cs-CZ" dirty="0"/>
              <a:t> jarní řez jednoletých </a:t>
            </a:r>
            <a:r>
              <a:rPr lang="cs-CZ" dirty="0" err="1"/>
              <a:t>očkovanců</a:t>
            </a:r>
            <a:r>
              <a:rPr lang="cs-CZ" dirty="0"/>
              <a:t> (špičáků)</a:t>
            </a:r>
            <a:endParaRPr lang="cs-CZ" b="1" dirty="0"/>
          </a:p>
          <a:p>
            <a:pPr lvl="0"/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/>
              <a:t>k výšce kmínku </a:t>
            </a:r>
          </a:p>
          <a:p>
            <a:pPr lvl="0"/>
            <a:r>
              <a:rPr lang="cs-CZ" dirty="0"/>
              <a:t>	 	připočteme 5-6 oček </a:t>
            </a:r>
          </a:p>
          <a:p>
            <a:pPr lvl="0"/>
            <a:r>
              <a:rPr lang="cs-CZ" dirty="0"/>
              <a:t>		a nad posledním špičák zastřihneme.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8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Podle vývojového období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3200" b="1" dirty="0" smtClean="0"/>
              <a:t> řez po výsadbě</a:t>
            </a:r>
            <a:r>
              <a:rPr lang="cs-CZ" sz="3200" dirty="0" smtClean="0"/>
              <a:t> :	- </a:t>
            </a:r>
            <a:r>
              <a:rPr lang="cs-CZ" sz="3200" b="1" dirty="0" smtClean="0"/>
              <a:t>při podzimní 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		- </a:t>
            </a:r>
            <a:r>
              <a:rPr lang="cs-CZ" b="1" dirty="0" smtClean="0"/>
              <a:t>při jarní výsadbě</a:t>
            </a:r>
          </a:p>
          <a:p>
            <a:pPr marL="0" indent="0">
              <a:buNone/>
            </a:pPr>
            <a:r>
              <a:rPr lang="cs-CZ" sz="4000" dirty="0" smtClean="0"/>
              <a:t>OPAKOVÁNÍ 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75281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Podle vývojového období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sz="3800" b="1" dirty="0" smtClean="0"/>
              <a:t>výchovný řez</a:t>
            </a:r>
          </a:p>
          <a:p>
            <a:pPr marL="0" lvl="0" indent="0">
              <a:buNone/>
            </a:pPr>
            <a:r>
              <a:rPr lang="cs-CZ" dirty="0" smtClean="0"/>
              <a:t>	- používá se u mladých stromků v období od výsadby 	  do 4-5 let po výsadbě</a:t>
            </a:r>
          </a:p>
          <a:p>
            <a:pPr marL="0" lvl="0" indent="0">
              <a:buNone/>
            </a:pPr>
            <a:r>
              <a:rPr lang="cs-CZ" dirty="0" smtClean="0"/>
              <a:t>	- slouží k podpoře vegetativního růstu nadzemní</a:t>
            </a:r>
          </a:p>
          <a:p>
            <a:pPr marL="0" lvl="0" indent="0">
              <a:buNone/>
            </a:pPr>
            <a:r>
              <a:rPr lang="cs-CZ" dirty="0" smtClean="0"/>
              <a:t>	  i podzemní části</a:t>
            </a:r>
          </a:p>
          <a:p>
            <a:pPr marL="0" lvl="0" indent="0">
              <a:buNone/>
            </a:pPr>
            <a:r>
              <a:rPr lang="cs-CZ" dirty="0" smtClean="0"/>
              <a:t>	- zajišťuje zakořeňování, vytvoření pevné kostry 	- koruny, správný odklon větví od kmínku</a:t>
            </a:r>
          </a:p>
          <a:p>
            <a:pPr lvl="0"/>
            <a:r>
              <a:rPr lang="cs-CZ" dirty="0" smtClean="0"/>
              <a:t>provádíme v předjaří</a:t>
            </a:r>
          </a:p>
          <a:p>
            <a:pPr lvl="0"/>
            <a:r>
              <a:rPr lang="cs-CZ" dirty="0" smtClean="0"/>
              <a:t>pokud se stromek neřeže, velmi brzo zaplodí tzv. </a:t>
            </a:r>
            <a:r>
              <a:rPr lang="cs-CZ" b="1" dirty="0" err="1" smtClean="0"/>
              <a:t>zababčí</a:t>
            </a:r>
            <a:r>
              <a:rPr lang="cs-CZ" b="1" dirty="0" smtClean="0"/>
              <a:t> se</a:t>
            </a:r>
            <a:r>
              <a:rPr lang="cs-CZ" dirty="0" smtClean="0"/>
              <a:t> – náprava jedině silnějším řezem a přihnojením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0326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Podle vývojového období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97152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/>
              <a:t>udržovací řez :</a:t>
            </a:r>
          </a:p>
          <a:p>
            <a:pPr marL="0" lvl="0" indent="0">
              <a:buNone/>
            </a:pPr>
            <a:r>
              <a:rPr lang="cs-CZ" dirty="0" smtClean="0"/>
              <a:t>	- provádí se u plodících stromů</a:t>
            </a:r>
          </a:p>
          <a:p>
            <a:pPr marL="0" lvl="0" indent="0">
              <a:buNone/>
            </a:pPr>
            <a:r>
              <a:rPr lang="cs-CZ" dirty="0" smtClean="0"/>
              <a:t>	- odstraňují se konkurenční výhony; 	 	  výhony, které nadměrně zahušťují korunu, 	  	  suché a poškozené větve – vždy </a:t>
            </a:r>
            <a:r>
              <a:rPr lang="cs-CZ" b="1" dirty="0" smtClean="0"/>
              <a:t>celé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	- délky výhonů </a:t>
            </a:r>
            <a:r>
              <a:rPr lang="cs-CZ" b="1" dirty="0" smtClean="0"/>
              <a:t>se nezkracují</a:t>
            </a:r>
            <a:r>
              <a:rPr lang="cs-CZ" dirty="0" smtClean="0"/>
              <a:t>; výjimkou jsou 	 	  produkční sady</a:t>
            </a:r>
          </a:p>
          <a:p>
            <a:pPr marL="0" lvl="0" indent="0">
              <a:buNone/>
            </a:pPr>
            <a:r>
              <a:rPr lang="cs-CZ" dirty="0" smtClean="0"/>
              <a:t>	- cílem je prosvětlování koruny a rovnováha 	   	  mezi plodností a růstem</a:t>
            </a:r>
          </a:p>
        </p:txBody>
      </p:sp>
    </p:spTree>
    <p:extLst>
      <p:ext uri="{BB962C8B-B14F-4D97-AF65-F5344CB8AC3E}">
        <p14:creationId xmlns:p14="http://schemas.microsoft.com/office/powerpoint/2010/main" val="2905287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Podle vývojového období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b="1" dirty="0" smtClean="0"/>
              <a:t>zmlazovací řez</a:t>
            </a:r>
          </a:p>
          <a:p>
            <a:pPr marL="0" lvl="0" indent="0">
              <a:buNone/>
            </a:pPr>
            <a:r>
              <a:rPr lang="cs-CZ" dirty="0" smtClean="0"/>
              <a:t>	- provádíme u starých stromů, které už 	nemají kvalitní přírůstky a je omezena 	plodnost, prodlouží se životnost stromu </a:t>
            </a:r>
          </a:p>
          <a:p>
            <a:pPr marL="0" lvl="0" indent="0">
              <a:buNone/>
            </a:pPr>
            <a:r>
              <a:rPr lang="cs-CZ" dirty="0" smtClean="0"/>
              <a:t>	o jednu třetinu</a:t>
            </a:r>
          </a:p>
          <a:p>
            <a:pPr marL="0" lvl="0" indent="0">
              <a:buNone/>
            </a:pPr>
            <a:r>
              <a:rPr lang="cs-CZ" dirty="0" smtClean="0"/>
              <a:t>	- jedná se o řez pro strom odlehčující, 	prosvětlující a k podpoření vegetačního 	růstu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998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Podle vývojového období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/>
          <a:lstStyle/>
          <a:p>
            <a:r>
              <a:rPr lang="cs-CZ" sz="3900" b="1" dirty="0" smtClean="0"/>
              <a:t>zmlazovací řez :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podle míry zkrácení větví se rozlišuje na mírný, střední a hluboký;</a:t>
            </a:r>
          </a:p>
          <a:p>
            <a:pPr marL="0" lvl="0" indent="0">
              <a:buNone/>
            </a:pPr>
            <a:r>
              <a:rPr lang="cs-CZ" b="1" dirty="0" smtClean="0"/>
              <a:t>	- mírný</a:t>
            </a:r>
            <a:r>
              <a:rPr lang="cs-CZ" dirty="0" smtClean="0"/>
              <a:t> – do 2-3 letého dřeva;</a:t>
            </a:r>
          </a:p>
          <a:p>
            <a:pPr marL="0" lv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- střední</a:t>
            </a:r>
            <a:r>
              <a:rPr lang="cs-CZ" dirty="0" smtClean="0"/>
              <a:t> – do 4-6 letého dřeva, strom 			vytvoří hodně vlků – nutno zapěstovat 	výchovným řezem; </a:t>
            </a:r>
          </a:p>
          <a:p>
            <a:pPr marL="0" lvl="0" indent="0">
              <a:buNone/>
            </a:pPr>
            <a:r>
              <a:rPr lang="cs-CZ" b="1" dirty="0" smtClean="0"/>
              <a:t>	- hluboký</a:t>
            </a:r>
            <a:r>
              <a:rPr lang="cs-CZ" dirty="0" smtClean="0"/>
              <a:t> – dodržet tvar pyramidy!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480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2044824"/>
          </a:xfrm>
        </p:spPr>
        <p:txBody>
          <a:bodyPr/>
          <a:lstStyle/>
          <a:p>
            <a:r>
              <a:rPr lang="cs-CZ" dirty="0" smtClean="0"/>
              <a:t>Správným nářadím proveďte řez stromků v produkčním sadě.</a:t>
            </a:r>
          </a:p>
          <a:p>
            <a:r>
              <a:rPr lang="cs-CZ" dirty="0" smtClean="0"/>
              <a:t>Odůvodněte zvolený postup.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8A08A-79D1-4BF5-B35A-7AA06AC031D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1131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219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Řez dřevin : podle VÝVOJOVÉHO období</vt:lpstr>
      <vt:lpstr>Podle vývojového období :</vt:lpstr>
      <vt:lpstr> Podle vývojového období :  </vt:lpstr>
      <vt:lpstr>Podle vývojového období :</vt:lpstr>
      <vt:lpstr>Podle vývojového období :</vt:lpstr>
      <vt:lpstr>Podle vývojového období :</vt:lpstr>
      <vt:lpstr>Podle vývojového období :</vt:lpstr>
      <vt:lpstr>Podle vývojového období :</vt:lpstr>
      <vt:lpstr>Úkol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7</cp:revision>
  <dcterms:created xsi:type="dcterms:W3CDTF">2012-08-13T21:05:49Z</dcterms:created>
  <dcterms:modified xsi:type="dcterms:W3CDTF">2013-04-21T16:39:19Z</dcterms:modified>
</cp:coreProperties>
</file>