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469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892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630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656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963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521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677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495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19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27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826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2D98A-006D-4A75-8AF1-1EDD299A7D2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C00D0-2382-4692-A7BE-64EB5D09A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903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834515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VY_32_INOVACE_635_ŘEZ_OSTATNÍCH_OVOCNÝCH</a:t>
                      </a:r>
                      <a:r>
                        <a:rPr lang="cs-CZ" sz="1000" baseline="0" dirty="0" smtClean="0">
                          <a:effectLst/>
                        </a:rPr>
                        <a:t>_DRUHŮ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Průřezové téma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</a:rPr>
                        <a:t>Tematický </a:t>
                      </a:r>
                      <a:r>
                        <a:rPr lang="cs-CZ" sz="1000" dirty="0">
                          <a:effectLst/>
                        </a:rPr>
                        <a:t>celek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Ročník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tvorby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31.  8.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a místo ověření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21. 1. 2013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učiva, opakování předchozího učiva </a:t>
                      </a:r>
                      <a:r>
                        <a:rPr lang="cs-CZ" sz="1000" dirty="0" smtClean="0">
                          <a:effectLst/>
                        </a:rPr>
                        <a:t>(základní</a:t>
                      </a:r>
                      <a:r>
                        <a:rPr lang="cs-CZ" sz="1000" baseline="0" dirty="0" smtClean="0">
                          <a:effectLst/>
                        </a:rPr>
                        <a:t> druhy ovocných dřevin</a:t>
                      </a:r>
                      <a:r>
                        <a:rPr lang="cs-CZ" sz="1000" dirty="0" smtClean="0">
                          <a:effectLst/>
                        </a:rPr>
                        <a:t>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smtClean="0">
                          <a:effectLst/>
                          <a:hlinkClick r:id="rId2"/>
                        </a:rPr>
                        <a:t>tvary </a:t>
                      </a: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ovocných dřevin, řez peckovin, </a:t>
                      </a:r>
                      <a:r>
                        <a:rPr lang="cs-CZ" sz="1000" u="none" strike="noStrike" dirty="0" err="1" smtClean="0">
                          <a:effectLst/>
                          <a:hlinkClick r:id="rId2"/>
                        </a:rPr>
                        <a:t>Zahnův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řez, řez teplomilných peckovin, řez </a:t>
                      </a:r>
                      <a:r>
                        <a:rPr lang="cs-CZ" sz="1000" u="none" strike="noStrike" baseline="0" dirty="0" err="1" smtClean="0">
                          <a:effectLst/>
                          <a:hlinkClick r:id="rId2"/>
                        </a:rPr>
                        <a:t>skořápkovin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701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Řez OSTATNÍCH</a:t>
            </a:r>
            <a:br>
              <a:rPr lang="cs-CZ" b="1" dirty="0" smtClean="0"/>
            </a:br>
            <a:r>
              <a:rPr lang="cs-CZ" b="1" dirty="0" smtClean="0"/>
              <a:t>hlavních ovocných druhů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826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Základní druhy ovocných </a:t>
            </a:r>
            <a:r>
              <a:rPr lang="cs-CZ" sz="4000" b="1" dirty="0" smtClean="0"/>
              <a:t>dřevin :</a:t>
            </a:r>
            <a:r>
              <a:rPr lang="cs-CZ" dirty="0"/>
              <a:t/>
            </a:r>
            <a:br>
              <a:rPr lang="cs-CZ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OPAKOVÁNÍ :</a:t>
            </a:r>
          </a:p>
          <a:p>
            <a:pPr lvl="2"/>
            <a:r>
              <a:rPr lang="cs-CZ" sz="4000" b="1" dirty="0" smtClean="0"/>
              <a:t>1)  jádroviny</a:t>
            </a:r>
          </a:p>
          <a:p>
            <a:pPr lvl="2"/>
            <a:r>
              <a:rPr lang="cs-CZ" sz="4000" b="1" dirty="0" smtClean="0"/>
              <a:t>2)  peckoviny</a:t>
            </a:r>
          </a:p>
          <a:p>
            <a:pPr lvl="2"/>
            <a:r>
              <a:rPr lang="cs-CZ" sz="4000" b="1" dirty="0" smtClean="0"/>
              <a:t>3)  </a:t>
            </a:r>
            <a:r>
              <a:rPr lang="cs-CZ" sz="4000" b="1" dirty="0" err="1" smtClean="0"/>
              <a:t>skořápkoviny</a:t>
            </a:r>
            <a:endParaRPr lang="cs-CZ" sz="4000" b="1" dirty="0" smtClean="0"/>
          </a:p>
          <a:p>
            <a:pPr lvl="2"/>
            <a:r>
              <a:rPr lang="cs-CZ" sz="4000" b="1" dirty="0" smtClean="0"/>
              <a:t>4)  drobné ovoce</a:t>
            </a:r>
            <a:endParaRPr lang="cs-CZ" sz="4000" dirty="0" smtClean="0"/>
          </a:p>
          <a:p>
            <a:endParaRPr lang="cs-CZ" sz="40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851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/>
              <a:t>Tvary ovocných dřevin </a:t>
            </a:r>
            <a:r>
              <a:rPr lang="cs-CZ" sz="4000" b="1" dirty="0" smtClean="0"/>
              <a:t>podle výšky kmene</a:t>
            </a:r>
            <a:r>
              <a:rPr lang="cs-CZ" sz="4000" b="1" dirty="0"/>
              <a:t>:       </a:t>
            </a:r>
            <a:r>
              <a:rPr lang="cs-CZ" sz="4000" dirty="0"/>
              <a:t>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/>
              <a:t>keře</a:t>
            </a:r>
            <a:r>
              <a:rPr lang="cs-CZ" dirty="0" smtClean="0"/>
              <a:t> – školkařské výpěstky bez kmínku</a:t>
            </a:r>
          </a:p>
          <a:p>
            <a:pPr lvl="0"/>
            <a:r>
              <a:rPr lang="cs-CZ" b="1" dirty="0" smtClean="0"/>
              <a:t>ovocné stěny </a:t>
            </a:r>
            <a:r>
              <a:rPr lang="cs-CZ" dirty="0" smtClean="0"/>
              <a:t>– palmety, kordony (40-80 cm) – jabloně, hrušně, někde meruňky (vřetenovitý zákrsek (40-60 cm) – na drátěnce – mohou tvořit stěnu</a:t>
            </a:r>
          </a:p>
          <a:p>
            <a:pPr lvl="0"/>
            <a:r>
              <a:rPr lang="cs-CZ" b="1" dirty="0" smtClean="0"/>
              <a:t>zákrsek</a:t>
            </a:r>
            <a:r>
              <a:rPr lang="cs-CZ" dirty="0" smtClean="0"/>
              <a:t> (50-70 cm)</a:t>
            </a:r>
          </a:p>
          <a:p>
            <a:pPr lvl="0"/>
            <a:r>
              <a:rPr lang="cs-CZ" b="1" dirty="0" smtClean="0"/>
              <a:t>čtvrtkmen</a:t>
            </a:r>
            <a:r>
              <a:rPr lang="cs-CZ" dirty="0" smtClean="0"/>
              <a:t> (90 – 110 cm)</a:t>
            </a:r>
          </a:p>
          <a:p>
            <a:pPr lvl="0"/>
            <a:r>
              <a:rPr lang="cs-CZ" b="1" dirty="0" smtClean="0"/>
              <a:t>polokmen</a:t>
            </a:r>
            <a:r>
              <a:rPr lang="cs-CZ" dirty="0" smtClean="0"/>
              <a:t> (asi 140 cm)</a:t>
            </a:r>
          </a:p>
          <a:p>
            <a:pPr lvl="0"/>
            <a:r>
              <a:rPr lang="cs-CZ" b="1" dirty="0" smtClean="0"/>
              <a:t>vysokokmen</a:t>
            </a:r>
            <a:r>
              <a:rPr lang="cs-CZ" dirty="0" smtClean="0"/>
              <a:t> (asi 180 cm)</a:t>
            </a:r>
          </a:p>
          <a:p>
            <a:pPr lvl="0"/>
            <a:r>
              <a:rPr lang="cs-CZ" b="1" dirty="0" smtClean="0"/>
              <a:t>pro alejovou výsadbu </a:t>
            </a:r>
            <a:r>
              <a:rPr lang="cs-CZ" dirty="0" smtClean="0"/>
              <a:t>(220 cm, do městských výsadeb i 400 cm)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29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Zvláštnosti tvarování a řezu hlavních ovocných </a:t>
            </a:r>
            <a:r>
              <a:rPr lang="cs-CZ" b="1" dirty="0" smtClean="0"/>
              <a:t>druhů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b="1" dirty="0" smtClean="0"/>
          </a:p>
          <a:p>
            <a:pPr marL="0" lvl="0" indent="0">
              <a:buNone/>
            </a:pPr>
            <a:endParaRPr lang="cs-CZ" sz="3600" b="1" dirty="0" smtClean="0"/>
          </a:p>
          <a:p>
            <a:pPr marL="0" lvl="0" indent="0">
              <a:buNone/>
            </a:pPr>
            <a:r>
              <a:rPr lang="cs-CZ" sz="3600" b="1" dirty="0" smtClean="0"/>
              <a:t>Peckoviny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b="1" u="sng" dirty="0">
                <a:solidFill>
                  <a:srgbClr val="FF0000"/>
                </a:solidFill>
              </a:rPr>
              <a:t>lze řezat jen za vegetace</a:t>
            </a:r>
            <a:r>
              <a:rPr lang="cs-CZ" dirty="0"/>
              <a:t>, minimálně po narašení, špatně hojí velké rány – maximálně 6-10 cm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47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Zvláštnosti tvarování a řezu hlavních ovocných druhů</a:t>
            </a:r>
            <a:r>
              <a:rPr lang="cs-CZ" dirty="0"/>
              <a:t/>
            </a:r>
            <a:br>
              <a:rPr lang="cs-CZ" dirty="0"/>
            </a:br>
            <a:r>
              <a:rPr lang="cs-CZ" sz="2200" dirty="0"/>
              <a:t>(</a:t>
            </a:r>
            <a:r>
              <a:rPr lang="cs-CZ" sz="2200" dirty="0" err="1"/>
              <a:t>Sus</a:t>
            </a:r>
            <a:r>
              <a:rPr lang="cs-CZ" sz="2200" dirty="0"/>
              <a:t>, 1999, s. 95-112)</a:t>
            </a:r>
            <a:br>
              <a:rPr lang="cs-CZ" sz="22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b="1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3600" b="1" dirty="0" smtClean="0"/>
              <a:t>třešně</a:t>
            </a:r>
            <a:r>
              <a:rPr lang="cs-CZ" sz="3600" dirty="0" smtClean="0"/>
              <a:t> </a:t>
            </a:r>
            <a:r>
              <a:rPr lang="cs-CZ" dirty="0"/>
              <a:t>– nesnášejí přísné tvarování ani hluboký řez, proto </a:t>
            </a:r>
            <a:r>
              <a:rPr lang="cs-CZ" u="sng" dirty="0"/>
              <a:t>kromě řezu 1. rok po výsadbě </a:t>
            </a:r>
            <a:r>
              <a:rPr lang="cs-CZ" dirty="0"/>
              <a:t>omezíme tvarování na odstraňování konkurenčních </a:t>
            </a:r>
            <a:r>
              <a:rPr lang="cs-CZ" dirty="0" smtClean="0"/>
              <a:t>výhonů</a:t>
            </a:r>
          </a:p>
          <a:p>
            <a:pPr marL="0" lvl="1" indent="0">
              <a:buNone/>
            </a:pPr>
            <a:r>
              <a:rPr lang="cs-CZ" dirty="0" smtClean="0"/>
              <a:t>    a </a:t>
            </a:r>
            <a:r>
              <a:rPr lang="cs-CZ" dirty="0"/>
              <a:t>řez postranních výhonů do jedné roviny</a:t>
            </a:r>
            <a:r>
              <a:rPr lang="cs-CZ" dirty="0" smtClean="0"/>
              <a:t>.</a:t>
            </a:r>
          </a:p>
          <a:p>
            <a:pPr marL="0" lvl="1" indent="0">
              <a:buNone/>
            </a:pPr>
            <a:r>
              <a:rPr lang="cs-CZ" dirty="0" smtClean="0"/>
              <a:t>	Řezat </a:t>
            </a:r>
            <a:r>
              <a:rPr lang="cs-CZ" dirty="0"/>
              <a:t>stačí jednou za 2 - 3 roky. </a:t>
            </a:r>
            <a:endParaRPr lang="cs-CZ" dirty="0" smtClean="0"/>
          </a:p>
          <a:p>
            <a:pPr marL="0" lvl="1" indent="0">
              <a:buNone/>
            </a:pPr>
            <a:r>
              <a:rPr lang="cs-CZ" dirty="0"/>
              <a:t>	</a:t>
            </a:r>
            <a:r>
              <a:rPr lang="cs-CZ" dirty="0" smtClean="0"/>
              <a:t>Úhel </a:t>
            </a:r>
            <a:r>
              <a:rPr lang="cs-CZ" dirty="0"/>
              <a:t>kosterních větví musí být větší než 45° - </a:t>
            </a:r>
            <a:r>
              <a:rPr lang="cs-CZ" dirty="0" smtClean="0"/>
              <a:t>	jinak</a:t>
            </a:r>
            <a:r>
              <a:rPr lang="cs-CZ" dirty="0"/>
              <a:t> vylomení a </a:t>
            </a:r>
            <a:r>
              <a:rPr lang="cs-CZ" dirty="0" smtClean="0"/>
              <a:t>klejotok.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926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Zvláštnosti tvarování a řezu hlavních ovocných </a:t>
            </a:r>
            <a:r>
              <a:rPr lang="cs-CZ" b="1" dirty="0" smtClean="0"/>
              <a:t>druhů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457200" lvl="1" indent="0">
              <a:buNone/>
            </a:pPr>
            <a:endParaRPr lang="cs-CZ" b="1" dirty="0"/>
          </a:p>
          <a:p>
            <a:pPr lvl="1">
              <a:buFont typeface="Arial" pitchFamily="34" charset="0"/>
              <a:buChar char="•"/>
            </a:pPr>
            <a:r>
              <a:rPr lang="cs-CZ" sz="3600" b="1" dirty="0" smtClean="0"/>
              <a:t>višně</a:t>
            </a:r>
            <a:r>
              <a:rPr lang="cs-CZ" dirty="0" smtClean="0"/>
              <a:t> – </a:t>
            </a:r>
            <a:r>
              <a:rPr lang="cs-CZ" dirty="0"/>
              <a:t>potřebují pravidelný prosvětlovací řez</a:t>
            </a:r>
          </a:p>
          <a:p>
            <a:pPr lvl="1">
              <a:buFont typeface="Arial" pitchFamily="34" charset="0"/>
              <a:buChar char="•"/>
            </a:pPr>
            <a:endParaRPr lang="cs-CZ" b="1" dirty="0" smtClean="0"/>
          </a:p>
          <a:p>
            <a:pPr lvl="1">
              <a:buFont typeface="Arial" pitchFamily="34" charset="0"/>
              <a:buChar char="•"/>
            </a:pPr>
            <a:r>
              <a:rPr lang="cs-CZ" sz="3600" b="1" dirty="0" smtClean="0"/>
              <a:t>slivoně</a:t>
            </a:r>
            <a:r>
              <a:rPr lang="cs-CZ" dirty="0" smtClean="0"/>
              <a:t> </a:t>
            </a:r>
            <a:r>
              <a:rPr lang="cs-CZ" dirty="0"/>
              <a:t>– první roky pro výsadbě se provádí výchovný řez. V dalších letech zkracujeme jen pokud jsou přírůstky delší než 0,6 m. 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Jinak </a:t>
            </a:r>
            <a:r>
              <a:rPr lang="cs-CZ" dirty="0"/>
              <a:t>jen prosvětlování koruny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90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Zvláštnosti tvarování a řezu hlavních ovocných </a:t>
            </a:r>
            <a:r>
              <a:rPr lang="cs-CZ" b="1" dirty="0" smtClean="0"/>
              <a:t>druhů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lnSpcReduction="10000"/>
          </a:bodyPr>
          <a:lstStyle/>
          <a:p>
            <a:pPr marL="342900" lvl="2" indent="-342900"/>
            <a:endParaRPr lang="cs-CZ" sz="3200" dirty="0" smtClean="0"/>
          </a:p>
          <a:p>
            <a:pPr marL="342900" lvl="2" indent="-342900"/>
            <a:r>
              <a:rPr lang="cs-CZ" sz="3200" dirty="0" smtClean="0"/>
              <a:t>silné větve </a:t>
            </a:r>
            <a:r>
              <a:rPr lang="cs-CZ" sz="3600" b="1" dirty="0" smtClean="0"/>
              <a:t>třešně, višně i slivoně </a:t>
            </a:r>
            <a:r>
              <a:rPr lang="cs-CZ" sz="3200" dirty="0" smtClean="0"/>
              <a:t>je nutno řezat </a:t>
            </a:r>
            <a:r>
              <a:rPr lang="cs-CZ" sz="3200" b="1" i="1" dirty="0" err="1" smtClean="0"/>
              <a:t>Zahnovým</a:t>
            </a:r>
            <a:r>
              <a:rPr lang="cs-CZ" sz="3200" b="1" i="1" dirty="0" smtClean="0"/>
              <a:t> řezem</a:t>
            </a:r>
            <a:r>
              <a:rPr lang="cs-CZ" sz="3200" b="1" dirty="0" smtClean="0"/>
              <a:t> </a:t>
            </a:r>
            <a:r>
              <a:rPr lang="cs-CZ" sz="3200" dirty="0" smtClean="0"/>
              <a:t>– čím je větev, kterou odstraňujeme silnější, tím ji necháme delší. </a:t>
            </a:r>
          </a:p>
          <a:p>
            <a:pPr marL="0" lvl="2" indent="0">
              <a:buNone/>
            </a:pPr>
            <a:r>
              <a:rPr lang="cs-CZ" sz="3200" dirty="0" smtClean="0"/>
              <a:t>Je to řez na „</a:t>
            </a:r>
            <a:r>
              <a:rPr lang="cs-CZ" sz="3200" b="1" dirty="0" smtClean="0"/>
              <a:t>dlouhý, oslabeně aktivní čípek</a:t>
            </a:r>
            <a:r>
              <a:rPr lang="cs-CZ" sz="3200" dirty="0" smtClean="0"/>
              <a:t>“	</a:t>
            </a:r>
          </a:p>
          <a:p>
            <a:pPr marL="0" lvl="2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až 1 m dlouhý </a:t>
            </a:r>
          </a:p>
          <a:p>
            <a:pPr marL="0" lvl="2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odstraníme ho až se změní poměr 	tlouštěk. Čípek musí být </a:t>
            </a:r>
            <a:r>
              <a:rPr lang="cs-CZ" sz="3200" dirty="0" err="1" smtClean="0"/>
              <a:t>tenší</a:t>
            </a:r>
            <a:r>
              <a:rPr lang="cs-CZ" sz="3200" dirty="0" smtClean="0"/>
              <a:t> než větev, která zůstává – celý proces může trvat 2-3 roky.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791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Zvláštnosti tvarování a řezu hlavních ovocných druhů</a:t>
            </a:r>
            <a:r>
              <a:rPr lang="cs-CZ" dirty="0"/>
              <a:t>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lvl="1" indent="0">
              <a:buNone/>
            </a:pPr>
            <a:r>
              <a:rPr lang="cs-CZ" sz="3600" b="1" dirty="0" smtClean="0"/>
              <a:t>Teplomilné </a:t>
            </a:r>
            <a:r>
              <a:rPr lang="cs-CZ" sz="3600" b="1" dirty="0"/>
              <a:t>peckoviny</a:t>
            </a:r>
            <a:r>
              <a:rPr lang="cs-CZ" sz="3600" dirty="0"/>
              <a:t> </a:t>
            </a:r>
            <a:r>
              <a:rPr lang="cs-CZ" dirty="0"/>
              <a:t>– řez nejlépe v době květu, ale je možno také až po odkvětu</a:t>
            </a:r>
          </a:p>
          <a:p>
            <a:pPr marL="0" lvl="0" indent="0">
              <a:buNone/>
            </a:pPr>
            <a:r>
              <a:rPr lang="cs-CZ" sz="3600" b="1" dirty="0" err="1"/>
              <a:t>Skořápkoviny</a:t>
            </a:r>
            <a:endParaRPr lang="cs-CZ" sz="3600" dirty="0"/>
          </a:p>
          <a:p>
            <a:pPr lvl="0"/>
            <a:r>
              <a:rPr lang="cs-CZ" sz="3600" b="1" dirty="0" smtClean="0"/>
              <a:t>ořešák</a:t>
            </a:r>
            <a:r>
              <a:rPr lang="cs-CZ" sz="3600" dirty="0" smtClean="0"/>
              <a:t> </a:t>
            </a:r>
            <a:r>
              <a:rPr lang="cs-CZ" dirty="0"/>
              <a:t>– </a:t>
            </a:r>
            <a:r>
              <a:rPr lang="cs-CZ" b="1" dirty="0">
                <a:solidFill>
                  <a:srgbClr val="FF0000"/>
                </a:solidFill>
              </a:rPr>
              <a:t>nesmí se řezat v zimě </a:t>
            </a:r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b="1" dirty="0">
                <a:solidFill>
                  <a:srgbClr val="FF0000"/>
                </a:solidFill>
              </a:rPr>
              <a:t>ani na podzim. </a:t>
            </a:r>
          </a:p>
          <a:p>
            <a:pPr marL="0" lvl="0" indent="0">
              <a:buNone/>
            </a:pPr>
            <a:r>
              <a:rPr lang="cs-CZ" dirty="0"/>
              <a:t>Pokud je nutno řezat,</a:t>
            </a:r>
          </a:p>
          <a:p>
            <a:pPr marL="0" lvl="0" indent="0">
              <a:buNone/>
            </a:pPr>
            <a:r>
              <a:rPr lang="cs-CZ" dirty="0"/>
              <a:t> je vhodné období, </a:t>
            </a:r>
          </a:p>
          <a:p>
            <a:pPr marL="0" lvl="0" indent="0">
              <a:buNone/>
            </a:pPr>
            <a:r>
              <a:rPr lang="cs-CZ" dirty="0"/>
              <a:t>kdy narostou 20 cm </a:t>
            </a:r>
            <a:r>
              <a:rPr lang="cs-CZ" b="1" dirty="0">
                <a:solidFill>
                  <a:srgbClr val="FF0000"/>
                </a:solidFill>
              </a:rPr>
              <a:t>letorosty – květen, červen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589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produkčním sadě najděte vhodnou dřevinu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 naznačte provedení </a:t>
            </a:r>
            <a:r>
              <a:rPr lang="cs-CZ" dirty="0" err="1" smtClean="0"/>
              <a:t>Zahnova</a:t>
            </a:r>
            <a:r>
              <a:rPr lang="cs-CZ" dirty="0" smtClean="0"/>
              <a:t> řezu.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549BE-8BB4-450C-BE21-6E6AAC58B24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6319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384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Řez OSTATNÍCH hlavních ovocných druhů</vt:lpstr>
      <vt:lpstr>Základní druhy ovocných dřevin : </vt:lpstr>
      <vt:lpstr>Tvary ovocných dřevin podle výšky kmene:        </vt:lpstr>
      <vt:lpstr>Zvláštnosti tvarování a řezu hlavních ovocných druhů :</vt:lpstr>
      <vt:lpstr>Zvláštnosti tvarování a řezu hlavních ovocných druhů (Sus, 1999, s. 95-112) </vt:lpstr>
      <vt:lpstr>Zvláštnosti tvarování a řezu hlavních ovocných druhů :</vt:lpstr>
      <vt:lpstr>Zvláštnosti tvarování a řezu hlavních ovocných druhů :</vt:lpstr>
      <vt:lpstr>Zvláštnosti tvarování a řezu hlavních ovocných druhů :</vt:lpstr>
      <vt:lpstr>Úkol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5</cp:revision>
  <dcterms:created xsi:type="dcterms:W3CDTF">2012-08-30T23:37:12Z</dcterms:created>
  <dcterms:modified xsi:type="dcterms:W3CDTF">2013-04-21T16:40:21Z</dcterms:modified>
</cp:coreProperties>
</file>