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672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45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30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490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396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996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505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700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315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74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175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9BDAB-77F7-46C1-93FE-CE7195C8AB2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4199C-6FB5-41B0-B931-81F38C5DD2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377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5718606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VY_32_INOVACE_636_ŘEZ_RYBÍZU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Průřezové téma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</a:rPr>
                        <a:t>Tematický </a:t>
                      </a:r>
                      <a:r>
                        <a:rPr lang="cs-CZ" sz="1000" dirty="0">
                          <a:effectLst/>
                        </a:rPr>
                        <a:t>celek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Ročník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tvorby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7.  8.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a místo ověření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5. 4. 2013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4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učiva, opakování předchozího učiva </a:t>
                      </a:r>
                      <a:r>
                        <a:rPr lang="cs-CZ" sz="1000" dirty="0" smtClean="0">
                          <a:effectLst/>
                        </a:rPr>
                        <a:t>(BOZP</a:t>
                      </a:r>
                      <a:r>
                        <a:rPr lang="cs-CZ" sz="1000" baseline="0" dirty="0" smtClean="0">
                          <a:effectLst/>
                        </a:rPr>
                        <a:t> při práci s ostrým nářadím</a:t>
                      </a:r>
                      <a:r>
                        <a:rPr lang="cs-CZ" sz="1000" dirty="0" smtClean="0">
                          <a:effectLst/>
                        </a:rPr>
                        <a:t>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řez a údržba keřového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rybízu, řez a údržba stromkového rybízu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Metodický pokyn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328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2304256"/>
          </a:xfrm>
        </p:spPr>
        <p:txBody>
          <a:bodyPr/>
          <a:lstStyle/>
          <a:p>
            <a:r>
              <a:rPr lang="cs-CZ" b="1" dirty="0"/>
              <a:t>Řez a </a:t>
            </a:r>
            <a:r>
              <a:rPr lang="cs-CZ" b="1" dirty="0" smtClean="0"/>
              <a:t>údržba RYBÍZU 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959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Bezpečnost práce </a:t>
            </a:r>
            <a:r>
              <a:rPr lang="cs-CZ" b="1" dirty="0" smtClean="0"/>
              <a:t>při používání nářadí :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-   pozor při práci s nůžkami</a:t>
            </a:r>
          </a:p>
          <a:p>
            <a:pPr marL="0" lvl="0" indent="0">
              <a:buNone/>
            </a:pPr>
            <a:r>
              <a:rPr lang="cs-CZ" sz="2800" dirty="0" smtClean="0"/>
              <a:t>                          (</a:t>
            </a:r>
            <a:r>
              <a:rPr lang="cs-CZ" dirty="0" smtClean="0"/>
              <a:t>nikdy nestříhat </a:t>
            </a:r>
            <a:r>
              <a:rPr lang="cs-CZ" dirty="0"/>
              <a:t>proti vlastní dlani,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vždy </a:t>
            </a:r>
            <a:r>
              <a:rPr lang="cs-CZ" dirty="0"/>
              <a:t>pod </a:t>
            </a:r>
            <a:r>
              <a:rPr lang="cs-CZ" dirty="0" smtClean="0"/>
              <a:t>nebo nad </a:t>
            </a:r>
            <a:r>
              <a:rPr lang="cs-CZ" dirty="0"/>
              <a:t>ní</a:t>
            </a:r>
            <a:r>
              <a:rPr lang="cs-CZ" dirty="0" smtClean="0"/>
              <a:t>),</a:t>
            </a:r>
          </a:p>
          <a:p>
            <a:pPr marL="0" lvl="0" indent="0">
              <a:buNone/>
            </a:pPr>
            <a:r>
              <a:rPr lang="cs-CZ" dirty="0" smtClean="0"/>
              <a:t>-   práce s nožem, </a:t>
            </a:r>
          </a:p>
          <a:p>
            <a:pPr lvl="0" algn="ctr">
              <a:buFontTx/>
              <a:buChar char="-"/>
            </a:pPr>
            <a:r>
              <a:rPr lang="cs-CZ" dirty="0" smtClean="0"/>
              <a:t>práce s pilkami – pozor na pružiny</a:t>
            </a:r>
          </a:p>
          <a:p>
            <a:pPr marL="0" lvl="0" indent="0" algn="ctr">
              <a:buNone/>
            </a:pPr>
            <a:r>
              <a:rPr lang="cs-CZ" dirty="0" smtClean="0"/>
              <a:t>při rozkládání pilky a otáčení listu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-  opatrně při manipulaci s pruty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381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Řez a údržba drobného </a:t>
            </a:r>
            <a:r>
              <a:rPr lang="cs-CZ" b="1" dirty="0" smtClean="0"/>
              <a:t>ovoce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potřebné nářadí  :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dirty="0" smtClean="0"/>
              <a:t>pilky </a:t>
            </a:r>
            <a:r>
              <a:rPr lang="cs-CZ" dirty="0"/>
              <a:t>– skládací nebo 	rámové s otočným listem</a:t>
            </a:r>
            <a:endParaRPr lang="cs-CZ" b="1" dirty="0"/>
          </a:p>
          <a:p>
            <a:pPr marL="0" lvl="0" indent="0">
              <a:buNone/>
            </a:pPr>
            <a:r>
              <a:rPr lang="cs-CZ" dirty="0" smtClean="0"/>
              <a:t> nůžky </a:t>
            </a:r>
            <a:r>
              <a:rPr lang="cs-CZ" dirty="0"/>
              <a:t>s jedním nebo dvěma </a:t>
            </a:r>
            <a:r>
              <a:rPr lang="cs-CZ" dirty="0" smtClean="0"/>
              <a:t>ostřími</a:t>
            </a:r>
          </a:p>
          <a:p>
            <a:pPr marL="0" lvl="0" indent="0">
              <a:buNone/>
            </a:pPr>
            <a:r>
              <a:rPr lang="cs-CZ" dirty="0" smtClean="0"/>
              <a:t> pákové nůžky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dirty="0"/>
              <a:t>žabka – pomocný </a:t>
            </a:r>
            <a:r>
              <a:rPr lang="cs-CZ" dirty="0" smtClean="0"/>
              <a:t>nůž</a:t>
            </a:r>
          </a:p>
          <a:p>
            <a:pPr marL="0" lvl="0" indent="0">
              <a:buNone/>
            </a:pPr>
            <a:r>
              <a:rPr lang="cs-CZ" dirty="0" smtClean="0"/>
              <a:t> brousek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111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Potřebné nářadí :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174883"/>
            <a:ext cx="4032448" cy="5376597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894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/>
              <a:t>Řez a údržba </a:t>
            </a:r>
            <a:r>
              <a:rPr lang="cs-CZ" b="1" dirty="0" smtClean="0"/>
              <a:t>RYBÍZU :</a:t>
            </a:r>
            <a:r>
              <a:rPr lang="cs-CZ" dirty="0"/>
              <a:t/>
            </a:r>
            <a:br>
              <a:rPr lang="cs-CZ" dirty="0"/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85313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/>
              <a:t>  </a:t>
            </a:r>
          </a:p>
          <a:p>
            <a:pPr marL="0" lvl="0" indent="0">
              <a:buNone/>
            </a:pPr>
            <a:r>
              <a:rPr lang="cs-CZ" sz="3600" b="1" dirty="0" smtClean="0"/>
              <a:t>     </a:t>
            </a:r>
          </a:p>
          <a:p>
            <a:pPr marL="0" lvl="0" indent="0">
              <a:buNone/>
            </a:pPr>
            <a:r>
              <a:rPr lang="cs-CZ" sz="3600" b="1" dirty="0" smtClean="0"/>
              <a:t> keřová</a:t>
            </a:r>
            <a:r>
              <a:rPr lang="cs-CZ" sz="3600" dirty="0" smtClean="0"/>
              <a:t> </a:t>
            </a:r>
            <a:r>
              <a:rPr lang="cs-CZ" sz="3600" dirty="0"/>
              <a:t>forma se používá pro produkci </a:t>
            </a:r>
            <a:r>
              <a:rPr lang="cs-CZ" sz="3600" dirty="0" smtClean="0"/>
              <a:t> </a:t>
            </a:r>
          </a:p>
          <a:p>
            <a:pPr marL="0" lvl="0" indent="0">
              <a:buNone/>
            </a:pPr>
            <a:r>
              <a:rPr lang="cs-CZ" sz="3600" b="1" dirty="0" smtClean="0"/>
              <a:t>        </a:t>
            </a:r>
          </a:p>
          <a:p>
            <a:pPr marL="0" lvl="0" indent="0">
              <a:buNone/>
            </a:pPr>
            <a:r>
              <a:rPr lang="cs-CZ" sz="3600" b="1" dirty="0" smtClean="0"/>
              <a:t> stromkovou</a:t>
            </a:r>
            <a:r>
              <a:rPr lang="cs-CZ" sz="3600" dirty="0" smtClean="0"/>
              <a:t> </a:t>
            </a:r>
            <a:r>
              <a:rPr lang="cs-CZ" sz="3600" dirty="0"/>
              <a:t>formu </a:t>
            </a:r>
            <a:r>
              <a:rPr lang="cs-CZ" sz="3600" dirty="0" smtClean="0"/>
              <a:t>používají zahrádkáři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32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22213" y="6298123"/>
            <a:ext cx="184731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5"/>
            <a:ext cx="8219256" cy="6453336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3600" b="1" dirty="0" smtClean="0"/>
              <a:t>Postup vypěstování keřové formy RYBÍZU :</a:t>
            </a:r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V prvním roce </a:t>
            </a:r>
            <a:r>
              <a:rPr lang="cs-CZ" sz="3200" dirty="0" smtClean="0"/>
              <a:t>po výsadbě ponecháme</a:t>
            </a:r>
          </a:p>
          <a:p>
            <a:pPr marL="457200" lvl="1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na keři 5-6 silných výhonů.</a:t>
            </a:r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Ve druhém roce </a:t>
            </a:r>
            <a:r>
              <a:rPr lang="cs-CZ" sz="3200" dirty="0" smtClean="0"/>
              <a:t>a v dalších letech by mělo</a:t>
            </a:r>
          </a:p>
          <a:p>
            <a:pPr marL="457200" lvl="1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být v keři max. 10 výhonů</a:t>
            </a:r>
            <a:endParaRPr lang="cs-CZ" sz="3200" dirty="0"/>
          </a:p>
          <a:p>
            <a:pPr marL="457200" lvl="1" indent="-457200">
              <a:buFont typeface="Wingdings" pitchFamily="2" charset="2"/>
              <a:buChar char="Ø"/>
            </a:pPr>
            <a:r>
              <a:rPr lang="cs-CZ" sz="3200" dirty="0" smtClean="0"/>
              <a:t>U </a:t>
            </a:r>
            <a:r>
              <a:rPr lang="cs-CZ" sz="3200" dirty="0" smtClean="0">
                <a:solidFill>
                  <a:srgbClr val="FF0000"/>
                </a:solidFill>
              </a:rPr>
              <a:t>červeného a bílého </a:t>
            </a:r>
            <a:r>
              <a:rPr lang="cs-CZ" sz="3200" dirty="0" smtClean="0"/>
              <a:t>rybízu, jedno až 	tříletých výhonů. </a:t>
            </a:r>
          </a:p>
          <a:p>
            <a:pPr marL="457200" lvl="1" indent="-457200">
              <a:buFont typeface="Wingdings" pitchFamily="2" charset="2"/>
              <a:buChar char="Ø"/>
            </a:pPr>
            <a:r>
              <a:rPr lang="cs-CZ" sz="3200" dirty="0" smtClean="0"/>
              <a:t>U </a:t>
            </a:r>
            <a:r>
              <a:rPr lang="cs-CZ" sz="3200" dirty="0" smtClean="0">
                <a:solidFill>
                  <a:srgbClr val="FF0000"/>
                </a:solidFill>
              </a:rPr>
              <a:t>černého</a:t>
            </a:r>
            <a:r>
              <a:rPr lang="cs-CZ" sz="3200" dirty="0" smtClean="0"/>
              <a:t> rybízu maximálně čtyřletých 	výhonů.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3443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r>
              <a:rPr lang="cs-CZ" sz="4000" b="1" dirty="0" smtClean="0"/>
              <a:t>Pravidla údržby :</a:t>
            </a:r>
            <a:endParaRPr lang="cs-CZ" sz="4000" b="1" dirty="0"/>
          </a:p>
          <a:p>
            <a:endParaRPr lang="cs-CZ" b="1" dirty="0" smtClean="0"/>
          </a:p>
          <a:p>
            <a:r>
              <a:rPr lang="cs-CZ" b="1" dirty="0" smtClean="0"/>
              <a:t>Keřový rybíz </a:t>
            </a:r>
            <a:r>
              <a:rPr lang="cs-CZ" dirty="0" smtClean="0"/>
              <a:t>prosvětlíme – začátek února</a:t>
            </a:r>
          </a:p>
          <a:p>
            <a:r>
              <a:rPr lang="cs-CZ" dirty="0" smtClean="0"/>
              <a:t>Rybíz </a:t>
            </a:r>
            <a:r>
              <a:rPr lang="cs-CZ" b="1" dirty="0" smtClean="0"/>
              <a:t>netvoří hojivé pletivo </a:t>
            </a:r>
            <a:r>
              <a:rPr lang="cs-CZ" dirty="0" smtClean="0"/>
              <a:t>po zkrácení nebo uříznutí výhonu, rány pouze zasychají.</a:t>
            </a:r>
          </a:p>
          <a:p>
            <a:r>
              <a:rPr lang="cs-CZ" b="1" dirty="0" smtClean="0"/>
              <a:t>Řez </a:t>
            </a:r>
            <a:r>
              <a:rPr lang="cs-CZ" b="1" dirty="0"/>
              <a:t>k</a:t>
            </a:r>
            <a:r>
              <a:rPr lang="cs-CZ" b="1" dirty="0" smtClean="0"/>
              <a:t>eřového rybízu </a:t>
            </a:r>
            <a:r>
              <a:rPr lang="cs-CZ" dirty="0" smtClean="0"/>
              <a:t>musí být </a:t>
            </a:r>
            <a:r>
              <a:rPr lang="cs-CZ" b="1" dirty="0" smtClean="0"/>
              <a:t>těsně nad povrchem půdy.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23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686800" cy="5289451"/>
          </a:xfrm>
        </p:spPr>
        <p:txBody>
          <a:bodyPr>
            <a:norm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cs-CZ" sz="3600" b="1" dirty="0" smtClean="0"/>
              <a:t>Postup vypěstování stromkové formy rybízu :</a:t>
            </a:r>
          </a:p>
          <a:p>
            <a:pPr marL="400050" lvl="2" indent="0">
              <a:buNone/>
            </a:pPr>
            <a:r>
              <a:rPr lang="cs-CZ" sz="3200" b="1" dirty="0"/>
              <a:t>-</a:t>
            </a:r>
            <a:r>
              <a:rPr lang="cs-CZ" sz="3200" dirty="0" smtClean="0"/>
              <a:t> </a:t>
            </a:r>
            <a:r>
              <a:rPr lang="cs-CZ" sz="3200" b="1" dirty="0" smtClean="0"/>
              <a:t>vysazujeme</a:t>
            </a:r>
            <a:r>
              <a:rPr lang="cs-CZ" sz="3200" dirty="0" smtClean="0"/>
              <a:t> ke kůlu nebo drátěnce. (výhony po výsadbě hluboko zkrátíme na 2-4 očka</a:t>
            </a:r>
            <a:r>
              <a:rPr lang="cs-CZ" sz="3200" dirty="0"/>
              <a:t>)</a:t>
            </a:r>
            <a:endParaRPr lang="cs-CZ" sz="3200" dirty="0" smtClean="0"/>
          </a:p>
          <a:p>
            <a:pPr marL="457200" lvl="1" indent="0">
              <a:buNone/>
            </a:pPr>
            <a:r>
              <a:rPr lang="cs-CZ" sz="3200" b="1" dirty="0" smtClean="0"/>
              <a:t>- ve </a:t>
            </a:r>
            <a:r>
              <a:rPr lang="cs-CZ" sz="3200" b="1" dirty="0"/>
              <a:t>druhém </a:t>
            </a:r>
            <a:r>
              <a:rPr lang="cs-CZ" sz="3200" b="1" dirty="0" smtClean="0"/>
              <a:t>roce</a:t>
            </a:r>
            <a:r>
              <a:rPr lang="cs-CZ" sz="3200" dirty="0" smtClean="0"/>
              <a:t> vybereme 4-5 nejsilnějších   výhonů, ostatní odstraníme.</a:t>
            </a:r>
          </a:p>
          <a:p>
            <a:pPr marL="457200" lvl="1" indent="0">
              <a:buNone/>
            </a:pPr>
            <a:r>
              <a:rPr lang="cs-CZ" sz="3200" dirty="0" smtClean="0"/>
              <a:t>(ponechané výhony zkrátíme o 1/3)  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59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229600" cy="1143000"/>
          </a:xfrm>
        </p:spPr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cs-CZ" sz="3600" b="1" dirty="0" smtClean="0"/>
              <a:t>Postup vypěstování stromkové formy rybízu :</a:t>
            </a:r>
            <a:br>
              <a:rPr lang="cs-CZ" sz="3600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b="1" dirty="0" smtClean="0"/>
              <a:t>ve </a:t>
            </a:r>
            <a:r>
              <a:rPr lang="cs-CZ" b="1" dirty="0"/>
              <a:t>třetím roce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</a:t>
            </a:r>
            <a:r>
              <a:rPr lang="cs-CZ" dirty="0" smtClean="0"/>
              <a:t>odstraníme </a:t>
            </a:r>
            <a:r>
              <a:rPr lang="cs-CZ" dirty="0"/>
              <a:t>všechny </a:t>
            </a:r>
            <a:r>
              <a:rPr lang="cs-CZ" dirty="0" smtClean="0"/>
              <a:t>zahušťující výhony,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/>
              <a:t>nové zkrátíme o </a:t>
            </a:r>
            <a:r>
              <a:rPr lang="cs-CZ" dirty="0" smtClean="0"/>
              <a:t>1/3,</a:t>
            </a:r>
          </a:p>
          <a:p>
            <a:pPr marL="0" indent="0">
              <a:buNone/>
            </a:pPr>
            <a:r>
              <a:rPr lang="cs-CZ" dirty="0" smtClean="0"/>
              <a:t>          postranní </a:t>
            </a:r>
            <a:r>
              <a:rPr lang="cs-CZ" dirty="0"/>
              <a:t>výhony odstraňujeme.</a:t>
            </a:r>
          </a:p>
          <a:p>
            <a:pPr>
              <a:buFontTx/>
              <a:buChar char="-"/>
            </a:pPr>
            <a:r>
              <a:rPr lang="cs-CZ" b="1" dirty="0" smtClean="0"/>
              <a:t>každoročně provádíme</a:t>
            </a:r>
            <a:r>
              <a:rPr lang="cs-CZ" dirty="0" smtClean="0"/>
              <a:t> </a:t>
            </a:r>
            <a:r>
              <a:rPr lang="cs-CZ" b="1" dirty="0" smtClean="0"/>
              <a:t>udržovací </a:t>
            </a:r>
            <a:r>
              <a:rPr lang="cs-CZ" b="1" dirty="0"/>
              <a:t>řez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</a:t>
            </a:r>
            <a:r>
              <a:rPr lang="cs-CZ" dirty="0" smtClean="0"/>
              <a:t> </a:t>
            </a:r>
            <a:r>
              <a:rPr lang="cs-CZ" dirty="0"/>
              <a:t>odstraníme staré, </a:t>
            </a:r>
          </a:p>
          <a:p>
            <a:pPr marL="0" indent="0">
              <a:buNone/>
            </a:pPr>
            <a:r>
              <a:rPr lang="cs-CZ" dirty="0" smtClean="0"/>
              <a:t>           nemocné </a:t>
            </a:r>
            <a:r>
              <a:rPr lang="cs-CZ" dirty="0"/>
              <a:t>a </a:t>
            </a:r>
            <a:r>
              <a:rPr lang="cs-CZ" dirty="0" smtClean="0"/>
              <a:t>nevyzrálé výhony.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94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archiv autora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7EB56-8867-4779-A66F-CEBD198D3C5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8384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357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Řez a údržba RYBÍZU :</vt:lpstr>
      <vt:lpstr>Bezpečnost práce při používání nářadí :  </vt:lpstr>
      <vt:lpstr>Řez a údržba drobného ovoce :</vt:lpstr>
      <vt:lpstr>Potřebné nářadí :</vt:lpstr>
      <vt:lpstr>Řez a údržba RYBÍZU : </vt:lpstr>
      <vt:lpstr>Prezentace aplikace PowerPoint</vt:lpstr>
      <vt:lpstr>Prezentace aplikace PowerPoint</vt:lpstr>
      <vt:lpstr>Prezentace aplikace PowerPoint</vt:lpstr>
      <vt:lpstr>Postup vypěstování stromkové formy rybízu : 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4</cp:revision>
  <dcterms:created xsi:type="dcterms:W3CDTF">2012-08-07T10:31:12Z</dcterms:created>
  <dcterms:modified xsi:type="dcterms:W3CDTF">2013-04-21T16:41:37Z</dcterms:modified>
</cp:coreProperties>
</file>