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9" r:id="rId4"/>
    <p:sldId id="260" r:id="rId5"/>
    <p:sldId id="261" r:id="rId6"/>
    <p:sldId id="262" r:id="rId7"/>
    <p:sldId id="263" r:id="rId8"/>
    <p:sldId id="264" r:id="rId9"/>
    <p:sldId id="265" r:id="rId10"/>
    <p:sldId id="266" r:id="rId11"/>
    <p:sldId id="267" r:id="rId12"/>
    <p:sldId id="268" r:id="rId13"/>
    <p:sldId id="269" r:id="rId14"/>
    <p:sldId id="270" r:id="rId15"/>
    <p:sldId id="271" r:id="rId16"/>
    <p:sldId id="272" r:id="rId17"/>
    <p:sldId id="273" r:id="rId18"/>
    <p:sldId id="274" r:id="rId19"/>
    <p:sldId id="275" r:id="rId2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3" d="100"/>
          <a:sy n="103" d="100"/>
        </p:scale>
        <p:origin x="-198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presProps" Target="pres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tableStyles" Target="tableStyle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theme" Target="theme/theme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28C3599-DC0C-4B71-AE1F-A577ABB5F7CB}" type="datetimeFigureOut">
              <a:rPr lang="cs-CZ" smtClean="0"/>
              <a:t>21.4.2013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1A8E1C-12B3-4C86-A4AD-812D1AB5976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942048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28C3599-DC0C-4B71-AE1F-A577ABB5F7CB}" type="datetimeFigureOut">
              <a:rPr lang="cs-CZ" smtClean="0"/>
              <a:t>21.4.2013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1A8E1C-12B3-4C86-A4AD-812D1AB5976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5956717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28C3599-DC0C-4B71-AE1F-A577ABB5F7CB}" type="datetimeFigureOut">
              <a:rPr lang="cs-CZ" smtClean="0"/>
              <a:t>21.4.2013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1A8E1C-12B3-4C86-A4AD-812D1AB5976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7860948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28C3599-DC0C-4B71-AE1F-A577ABB5F7CB}" type="datetimeFigureOut">
              <a:rPr lang="cs-CZ" smtClean="0"/>
              <a:t>21.4.2013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1A8E1C-12B3-4C86-A4AD-812D1AB5976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1029739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28C3599-DC0C-4B71-AE1F-A577ABB5F7CB}" type="datetimeFigureOut">
              <a:rPr lang="cs-CZ" smtClean="0"/>
              <a:t>21.4.2013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1A8E1C-12B3-4C86-A4AD-812D1AB5976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8437852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28C3599-DC0C-4B71-AE1F-A577ABB5F7CB}" type="datetimeFigureOut">
              <a:rPr lang="cs-CZ" smtClean="0"/>
              <a:t>21.4.2013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1A8E1C-12B3-4C86-A4AD-812D1AB5976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2686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28C3599-DC0C-4B71-AE1F-A577ABB5F7CB}" type="datetimeFigureOut">
              <a:rPr lang="cs-CZ" smtClean="0"/>
              <a:t>21.4.2013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1A8E1C-12B3-4C86-A4AD-812D1AB5976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8140050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28C3599-DC0C-4B71-AE1F-A577ABB5F7CB}" type="datetimeFigureOut">
              <a:rPr lang="cs-CZ" smtClean="0"/>
              <a:t>21.4.2013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1A8E1C-12B3-4C86-A4AD-812D1AB5976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1997163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28C3599-DC0C-4B71-AE1F-A577ABB5F7CB}" type="datetimeFigureOut">
              <a:rPr lang="cs-CZ" smtClean="0"/>
              <a:t>21.4.2013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1A8E1C-12B3-4C86-A4AD-812D1AB5976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7551524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28C3599-DC0C-4B71-AE1F-A577ABB5F7CB}" type="datetimeFigureOut">
              <a:rPr lang="cs-CZ" smtClean="0"/>
              <a:t>21.4.2013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1A8E1C-12B3-4C86-A4AD-812D1AB5976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4028816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28C3599-DC0C-4B71-AE1F-A577ABB5F7CB}" type="datetimeFigureOut">
              <a:rPr lang="cs-CZ" smtClean="0"/>
              <a:t>21.4.2013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1A8E1C-12B3-4C86-A4AD-812D1AB5976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8366190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28C3599-DC0C-4B71-AE1F-A577ABB5F7CB}" type="datetimeFigureOut">
              <a:rPr lang="cs-CZ" smtClean="0"/>
              <a:t>21.4.2013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D1A8E1C-12B3-4C86-A4AD-812D1AB5976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551777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hyperlink" Target="http://dum.rvp.cz/vyhledavani/vyhledavani.html?e15=vzorce+organick%C3%A9+chemie" TargetMode="Externa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2.jpeg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0.jpeg"/><Relationship Id="rId4" Type="http://schemas.openxmlformats.org/officeDocument/2006/relationships/image" Target="../media/image9.jpeg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0675760"/>
              </p:ext>
            </p:extLst>
          </p:nvPr>
        </p:nvGraphicFramePr>
        <p:xfrm>
          <a:off x="0" y="1449939"/>
          <a:ext cx="9144000" cy="5408065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2610783"/>
                <a:gridCol w="6533217"/>
              </a:tblGrid>
              <a:tr h="269192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000" dirty="0">
                          <a:effectLst/>
                        </a:rPr>
                        <a:t>Číslo projektu </a:t>
                      </a:r>
                      <a:endParaRPr lang="cs-CZ" sz="9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7585" marR="67585" marT="33793" marB="33793" anchor="ctr"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000">
                          <a:effectLst/>
                        </a:rPr>
                        <a:t>CZ.1.07/1.5.00/34.0565 </a:t>
                      </a:r>
                      <a:endParaRPr lang="cs-CZ" sz="9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7585" marR="67585" marT="33793" marB="33793" anchor="ctr"/>
                </a:tc>
              </a:tr>
              <a:tr h="269192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000">
                          <a:effectLst/>
                        </a:rPr>
                        <a:t>Číslo materiálu </a:t>
                      </a:r>
                      <a:endParaRPr lang="cs-CZ" sz="9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7585" marR="67585" marT="33793" marB="33793" anchor="ctr"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000" dirty="0" smtClean="0">
                          <a:effectLst/>
                        </a:rPr>
                        <a:t>VY_32_INOVACE_638_VÝSADBA_DŘEVIN_PROSTOKOŘENNÝCH</a:t>
                      </a:r>
                      <a:endParaRPr lang="cs-CZ" sz="9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7585" marR="67585" marT="33793" marB="33793" anchor="ctr"/>
                </a:tc>
              </a:tr>
              <a:tr h="589531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000" dirty="0">
                          <a:effectLst/>
                        </a:rPr>
                        <a:t>Název školy </a:t>
                      </a:r>
                      <a:endParaRPr lang="cs-CZ" sz="9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7585" marR="67585" marT="33793" marB="33793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90000"/>
                        </a:lnSpc>
                        <a:spcAft>
                          <a:spcPts val="0"/>
                        </a:spcAft>
                        <a:tabLst>
                          <a:tab pos="990600" algn="l"/>
                          <a:tab pos="1890395" algn="ctr"/>
                        </a:tabLst>
                      </a:pPr>
                      <a:endParaRPr lang="cs-CZ" sz="1000" dirty="0">
                        <a:effectLst/>
                      </a:endParaRPr>
                    </a:p>
                    <a:p>
                      <a:pPr>
                        <a:lnSpc>
                          <a:spcPct val="90000"/>
                        </a:lnSpc>
                        <a:spcAft>
                          <a:spcPts val="0"/>
                        </a:spcAft>
                        <a:tabLst>
                          <a:tab pos="990600" algn="l"/>
                          <a:tab pos="1890395" algn="ctr"/>
                        </a:tabLst>
                      </a:pPr>
                      <a:r>
                        <a:rPr lang="cs-CZ" sz="1000" dirty="0" smtClean="0">
                          <a:effectLst/>
                        </a:rPr>
                        <a:t>                        Masarykova </a:t>
                      </a:r>
                      <a:r>
                        <a:rPr lang="cs-CZ" sz="1000" dirty="0">
                          <a:effectLst/>
                        </a:rPr>
                        <a:t>střední  škola zemědělská a Vyšší odborná škola, Opava, příspěvková organizace</a:t>
                      </a:r>
                      <a:endParaRPr lang="cs-CZ" sz="7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7585" marR="67585" marT="33793" marB="33793" anchor="ctr"/>
                </a:tc>
              </a:tr>
              <a:tr h="269192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000" dirty="0">
                          <a:effectLst/>
                        </a:rPr>
                        <a:t>Autor </a:t>
                      </a:r>
                      <a:endParaRPr lang="cs-CZ" sz="9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7585" marR="67585" marT="33793" marB="33793" anchor="ctr"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000" dirty="0" smtClean="0">
                          <a:effectLst/>
                        </a:rPr>
                        <a:t>Bc. Soňa </a:t>
                      </a:r>
                      <a:r>
                        <a:rPr lang="cs-CZ" sz="1000" dirty="0" err="1" smtClean="0">
                          <a:effectLst/>
                        </a:rPr>
                        <a:t>Pělová</a:t>
                      </a:r>
                      <a:r>
                        <a:rPr lang="cs-CZ" sz="1000" dirty="0" smtClean="0">
                          <a:effectLst/>
                        </a:rPr>
                        <a:t> </a:t>
                      </a:r>
                      <a:endParaRPr lang="cs-CZ" sz="10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7585" marR="67585" marT="33793" marB="33793" anchor="ctr"/>
                </a:tc>
              </a:tr>
              <a:tr h="269192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000">
                          <a:effectLst/>
                        </a:rPr>
                        <a:t>Průřezové téma</a:t>
                      </a:r>
                      <a:endParaRPr lang="cs-CZ" sz="9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7585" marR="67585" marT="33793" marB="33793" anchor="ctr"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000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Rozmnožování a údržba dřevin</a:t>
                      </a:r>
                      <a:endParaRPr lang="cs-CZ" sz="1000" kern="1200" dirty="0">
                        <a:solidFill>
                          <a:schemeClr val="dk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67585" marR="67585" marT="33793" marB="33793" anchor="ctr"/>
                </a:tc>
              </a:tr>
              <a:tr h="269192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000">
                          <a:effectLst/>
                        </a:rPr>
                        <a:t>Tématický celek </a:t>
                      </a:r>
                      <a:endParaRPr lang="cs-CZ" sz="9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7585" marR="67585" marT="33793" marB="33793" anchor="ctr"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000" dirty="0" smtClean="0">
                          <a:effectLst/>
                          <a:latin typeface="+mn-lt"/>
                          <a:ea typeface="+mn-ea"/>
                        </a:rPr>
                        <a:t>Odborný výcvik - Ovocnictví</a:t>
                      </a:r>
                      <a:endParaRPr lang="cs-CZ" sz="10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7585" marR="67585" marT="33793" marB="33793" anchor="ctr"/>
                </a:tc>
              </a:tr>
              <a:tr h="269192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000">
                          <a:effectLst/>
                        </a:rPr>
                        <a:t>Ročník </a:t>
                      </a:r>
                      <a:endParaRPr lang="cs-CZ" sz="9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7585" marR="67585" marT="33793" marB="33793" anchor="ctr"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000" dirty="0">
                          <a:effectLst/>
                        </a:rPr>
                        <a:t>1. </a:t>
                      </a:r>
                      <a:endParaRPr lang="cs-CZ" sz="10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7585" marR="67585" marT="33793" marB="33793" anchor="ctr"/>
                </a:tc>
              </a:tr>
              <a:tr h="269192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000">
                          <a:effectLst/>
                        </a:rPr>
                        <a:t>Datum tvorby </a:t>
                      </a:r>
                      <a:endParaRPr lang="cs-CZ" sz="9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7585" marR="67585" marT="33793" marB="33793" anchor="ctr"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000" dirty="0" smtClean="0">
                          <a:effectLst/>
                        </a:rPr>
                        <a:t>14. 7. </a:t>
                      </a:r>
                      <a:r>
                        <a:rPr lang="cs-CZ" sz="1000" dirty="0">
                          <a:effectLst/>
                        </a:rPr>
                        <a:t>2012 </a:t>
                      </a:r>
                      <a:endParaRPr lang="cs-CZ" sz="10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7585" marR="67585" marT="33793" marB="33793" anchor="ctr"/>
                </a:tc>
              </a:tr>
              <a:tr h="457626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000" dirty="0">
                          <a:effectLst/>
                        </a:rPr>
                        <a:t>Datum a místo ověření</a:t>
                      </a:r>
                      <a:endParaRPr lang="cs-CZ" sz="9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7585" marR="67585" marT="33793" marB="33793" anchor="ctr"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000" dirty="0" smtClean="0">
                          <a:effectLst/>
                        </a:rPr>
                        <a:t>19. 10. 2012</a:t>
                      </a:r>
                      <a:r>
                        <a:rPr lang="cs-CZ" sz="1000" baseline="0" dirty="0" smtClean="0">
                          <a:effectLst/>
                        </a:rPr>
                        <a:t> </a:t>
                      </a:r>
                      <a:r>
                        <a:rPr lang="cs-CZ" sz="1000" dirty="0" smtClean="0">
                          <a:effectLst/>
                        </a:rPr>
                        <a:t>odborný</a:t>
                      </a:r>
                      <a:r>
                        <a:rPr lang="cs-CZ" sz="1000" baseline="0" dirty="0" smtClean="0">
                          <a:effectLst/>
                        </a:rPr>
                        <a:t> výcvik</a:t>
                      </a:r>
                      <a:r>
                        <a:rPr lang="cs-CZ" sz="1000" dirty="0" smtClean="0">
                          <a:effectLst/>
                        </a:rPr>
                        <a:t> 1. Za, skupina číslo 6</a:t>
                      </a:r>
                      <a:endParaRPr lang="cs-CZ" sz="10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7585" marR="67585" marT="33793" marB="33793" anchor="ctr"/>
                </a:tc>
              </a:tr>
              <a:tr h="457626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000">
                          <a:effectLst/>
                        </a:rPr>
                        <a:t>Druh učebního materiálu</a:t>
                      </a:r>
                      <a:endParaRPr lang="cs-CZ" sz="9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7585" marR="67585" marT="33793" marB="33793" anchor="ctr"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000">
                          <a:effectLst/>
                        </a:rPr>
                        <a:t>Prezentace</a:t>
                      </a:r>
                      <a:endParaRPr lang="cs-CZ" sz="9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7585" marR="67585" marT="33793" marB="33793" anchor="ctr"/>
                </a:tc>
              </a:tr>
              <a:tr h="646060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000">
                          <a:effectLst/>
                        </a:rPr>
                        <a:t>Anotace </a:t>
                      </a:r>
                      <a:endParaRPr lang="cs-CZ" sz="9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7585" marR="67585" marT="33793" marB="33793" anchor="ctr"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000" dirty="0">
                          <a:effectLst/>
                        </a:rPr>
                        <a:t>Výklad nové látky</a:t>
                      </a:r>
                      <a:endParaRPr lang="cs-CZ" sz="900" dirty="0">
                        <a:effectLst/>
                      </a:endParaRPr>
                    </a:p>
                    <a:p>
                      <a:pPr marL="0" indent="0">
                        <a:buNone/>
                      </a:pPr>
                      <a:r>
                        <a:rPr lang="cs-CZ" sz="1000" dirty="0" smtClean="0">
                          <a:effectLst/>
                        </a:rPr>
                        <a:t>-</a:t>
                      </a:r>
                      <a:r>
                        <a:rPr lang="cs-CZ" sz="900" dirty="0" smtClean="0">
                          <a:solidFill>
                            <a:schemeClr val="tx1"/>
                          </a:solidFill>
                        </a:rPr>
                        <a:t>Inovací je názornost ve spojení teoretických a praktických postupů práce s novými případně obnovenými  poznatky,</a:t>
                      </a:r>
                    </a:p>
                    <a:p>
                      <a:pPr marL="0" indent="0">
                        <a:buNone/>
                      </a:pPr>
                      <a:r>
                        <a:rPr lang="cs-CZ" sz="900" dirty="0" smtClean="0">
                          <a:solidFill>
                            <a:schemeClr val="tx1"/>
                          </a:solidFill>
                        </a:rPr>
                        <a:t>získanými a ověřenými odborníky z praxe. </a:t>
                      </a:r>
                      <a:r>
                        <a:rPr lang="cs-CZ" sz="900" dirty="0" smtClean="0"/>
                        <a:t>Výrazně  tak pomůže také při výuce handicapovaných žáků.</a:t>
                      </a:r>
                    </a:p>
                  </a:txBody>
                  <a:tcPr marL="67585" marR="67585" marT="33793" marB="33793" anchor="ctr"/>
                </a:tc>
              </a:tr>
              <a:tr h="457626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000">
                          <a:effectLst/>
                        </a:rPr>
                        <a:t>Klíčová slova</a:t>
                      </a:r>
                      <a:endParaRPr lang="cs-CZ" sz="9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7585" marR="67585" marT="33793" marB="33793" anchor="ctr"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000" u="none" strike="noStrike" dirty="0" smtClean="0">
                          <a:effectLst/>
                          <a:hlinkClick r:id="rId2"/>
                        </a:rPr>
                        <a:t>výsadba </a:t>
                      </a:r>
                      <a:r>
                        <a:rPr lang="cs-CZ" sz="1000" u="none" strike="noStrike" dirty="0" err="1" smtClean="0">
                          <a:effectLst/>
                          <a:hlinkClick r:id="rId2"/>
                        </a:rPr>
                        <a:t>prostokořenných</a:t>
                      </a:r>
                      <a:r>
                        <a:rPr lang="cs-CZ" sz="1000" u="none" strike="noStrike" dirty="0" smtClean="0">
                          <a:effectLst/>
                          <a:hlinkClick r:id="rId2"/>
                        </a:rPr>
                        <a:t> </a:t>
                      </a:r>
                      <a:r>
                        <a:rPr lang="cs-CZ" sz="1000" u="none" strike="noStrike" dirty="0" smtClean="0">
                          <a:effectLst/>
                          <a:hlinkClick r:id="rId2"/>
                        </a:rPr>
                        <a:t>stromků, postup práce</a:t>
                      </a:r>
                      <a:endParaRPr lang="cs-CZ" sz="9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7585" marR="67585" marT="33793" marB="33793" anchor="ctr"/>
                </a:tc>
              </a:tr>
              <a:tr h="646060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000">
                          <a:effectLst/>
                        </a:rPr>
                        <a:t>Metodický pokyn </a:t>
                      </a:r>
                      <a:endParaRPr lang="cs-CZ" sz="9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7585" marR="67585" marT="33793" marB="33793" anchor="ctr"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000" dirty="0">
                          <a:effectLst/>
                        </a:rPr>
                        <a:t>Určeno k výkladu do hodiny i k </a:t>
                      </a:r>
                      <a:r>
                        <a:rPr lang="cs-CZ" sz="1000" dirty="0" smtClean="0">
                          <a:effectLst/>
                        </a:rPr>
                        <a:t>samostudiu</a:t>
                      </a:r>
                      <a:endParaRPr lang="cs-CZ" sz="9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7585" marR="67585" marT="33793" marB="33793" anchor="ctr"/>
                </a:tc>
              </a:tr>
              <a:tr h="269192">
                <a:tc gridSpan="2"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000" dirty="0">
                          <a:effectLst/>
                        </a:rPr>
                        <a:t>Pokud není uvedeno jinak, použitý materiál je z vlastních zdrojů autora </a:t>
                      </a:r>
                      <a:endParaRPr lang="cs-CZ" sz="9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7585" marR="67585" marT="33793" marB="33793" anchor="ctr"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</a:tbl>
          </a:graphicData>
        </a:graphic>
      </p:graphicFrame>
      <p:pic>
        <p:nvPicPr>
          <p:cNvPr id="2049" name="Picture 1" descr="mszes_z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771800" y="2086560"/>
            <a:ext cx="447675" cy="43973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0" name="obrázek 1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91680" y="-7386"/>
            <a:ext cx="5976937" cy="1457325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71847076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Výsadba stromků -</a:t>
            </a:r>
            <a:br>
              <a:rPr lang="cs-CZ" dirty="0" smtClean="0"/>
            </a:br>
            <a:r>
              <a:rPr lang="cs-CZ" b="1" dirty="0" smtClean="0"/>
              <a:t>PROSTOKOŘENNÝCH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47519649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Výsadba stromků </a:t>
            </a:r>
            <a:r>
              <a:rPr lang="cs-CZ" b="1" dirty="0" smtClean="0"/>
              <a:t>PROSTOKOŘENNÝCH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916832"/>
            <a:ext cx="8229600" cy="4525963"/>
          </a:xfrm>
        </p:spPr>
        <p:txBody>
          <a:bodyPr>
            <a:normAutofit fontScale="92500" lnSpcReduction="20000"/>
          </a:bodyPr>
          <a:lstStyle/>
          <a:p>
            <a:pPr lvl="0"/>
            <a:r>
              <a:rPr lang="cs-CZ" b="1" dirty="0" smtClean="0"/>
              <a:t>potřebné nářadí, materiál : </a:t>
            </a:r>
          </a:p>
          <a:p>
            <a:pPr marL="0" lvl="0" indent="0">
              <a:buNone/>
            </a:pPr>
            <a:r>
              <a:rPr lang="cs-CZ" dirty="0" smtClean="0"/>
              <a:t>stromky, kůly na kotvení, kladivo, vrták – na díry pro kůly nebo trubka, pilka na dřevo, </a:t>
            </a:r>
          </a:p>
          <a:p>
            <a:pPr marL="0" lvl="0" indent="0">
              <a:buNone/>
            </a:pPr>
            <a:r>
              <a:rPr lang="cs-CZ" dirty="0" smtClean="0"/>
              <a:t>	</a:t>
            </a:r>
            <a:r>
              <a:rPr lang="cs-CZ" i="1" dirty="0" smtClean="0"/>
              <a:t>materiál na upevnění rostlin </a:t>
            </a:r>
            <a:r>
              <a:rPr lang="cs-CZ" dirty="0" smtClean="0"/>
              <a:t>– musí být 	tlustý nebo plochý (bužírka pro sadaře, 	jutový popruh, páska </a:t>
            </a:r>
            <a:r>
              <a:rPr lang="cs-CZ" dirty="0" err="1" smtClean="0"/>
              <a:t>Rainbow</a:t>
            </a:r>
            <a:r>
              <a:rPr lang="cs-CZ" dirty="0" smtClean="0"/>
              <a:t>, …), </a:t>
            </a:r>
          </a:p>
          <a:p>
            <a:pPr marL="0" lvl="0" indent="0">
              <a:buNone/>
            </a:pPr>
            <a:r>
              <a:rPr lang="cs-CZ" dirty="0" smtClean="0"/>
              <a:t>	malé 	kladívko, hřebíky,</a:t>
            </a:r>
          </a:p>
          <a:p>
            <a:pPr marL="0" lvl="0" indent="0">
              <a:buNone/>
            </a:pPr>
            <a:r>
              <a:rPr lang="cs-CZ" dirty="0" smtClean="0"/>
              <a:t>rýče – ne špičaté – zarovnání dna jámy,</a:t>
            </a:r>
          </a:p>
          <a:p>
            <a:pPr marL="0" lvl="0" indent="0">
              <a:buNone/>
            </a:pPr>
            <a:r>
              <a:rPr lang="cs-CZ" dirty="0" smtClean="0"/>
              <a:t>lopata, hrábě, konev na vodu, pásmo, vytyčovací kolíky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6251212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/>
              <a:t>Výsadba stromků -</a:t>
            </a:r>
            <a:br>
              <a:rPr lang="cs-CZ" dirty="0"/>
            </a:br>
            <a:r>
              <a:rPr lang="cs-CZ" b="1" dirty="0"/>
              <a:t>PROSTOKOŘENNÝCH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lvl="0"/>
            <a:endParaRPr lang="cs-CZ" b="1" dirty="0" smtClean="0"/>
          </a:p>
          <a:p>
            <a:pPr lvl="0"/>
            <a:r>
              <a:rPr lang="cs-CZ" b="1" dirty="0" smtClean="0"/>
              <a:t>bezpečnost </a:t>
            </a:r>
            <a:r>
              <a:rPr lang="cs-CZ" b="1" dirty="0"/>
              <a:t>práce</a:t>
            </a:r>
            <a:r>
              <a:rPr lang="cs-CZ" dirty="0"/>
              <a:t> : správné odkládání nářadí</a:t>
            </a:r>
            <a:r>
              <a:rPr lang="cs-CZ" dirty="0" smtClean="0"/>
              <a:t>,</a:t>
            </a:r>
          </a:p>
          <a:p>
            <a:pPr marL="0" lvl="0" indent="0">
              <a:buNone/>
            </a:pPr>
            <a:r>
              <a:rPr lang="cs-CZ" dirty="0"/>
              <a:t>	</a:t>
            </a:r>
            <a:r>
              <a:rPr lang="cs-CZ" dirty="0" smtClean="0"/>
              <a:t>opatrnost při zacházení s ostrým nářadím,</a:t>
            </a:r>
            <a:endParaRPr lang="cs-CZ" dirty="0"/>
          </a:p>
          <a:p>
            <a:pPr marL="0" lvl="0" indent="0">
              <a:buNone/>
            </a:pPr>
            <a:r>
              <a:rPr lang="cs-CZ" dirty="0"/>
              <a:t>	</a:t>
            </a:r>
            <a:r>
              <a:rPr lang="cs-CZ" dirty="0" smtClean="0"/>
              <a:t>dodržovat </a:t>
            </a:r>
            <a:r>
              <a:rPr lang="cs-CZ" dirty="0"/>
              <a:t>kázeň a pokyny učitele</a:t>
            </a:r>
          </a:p>
          <a:p>
            <a:pPr marL="0" indent="0">
              <a:buNone/>
            </a:pPr>
            <a:endParaRPr lang="cs-CZ" b="1" dirty="0"/>
          </a:p>
          <a:p>
            <a:pPr marL="0" indent="0">
              <a:buNone/>
            </a:pPr>
            <a:r>
              <a:rPr lang="cs-CZ" b="1" dirty="0" smtClean="0"/>
              <a:t>Doba </a:t>
            </a:r>
            <a:r>
              <a:rPr lang="cs-CZ" b="1" dirty="0"/>
              <a:t>výsadby </a:t>
            </a:r>
            <a:r>
              <a:rPr lang="cs-CZ" dirty="0"/>
              <a:t>– nejvhodnější je podzim 			         (odlistěné – kvůli odparu vody</a:t>
            </a:r>
            <a:r>
              <a:rPr lang="cs-CZ" dirty="0" smtClean="0"/>
              <a:t>)</a:t>
            </a:r>
          </a:p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DC1E2A2-9F21-409E-82A8-472D3AD37D83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70511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620688"/>
            <a:ext cx="8229600" cy="5505475"/>
          </a:xfrm>
        </p:spPr>
        <p:txBody>
          <a:bodyPr>
            <a:normAutofit fontScale="92500"/>
          </a:bodyPr>
          <a:lstStyle/>
          <a:p>
            <a:pPr marL="0" indent="0">
              <a:buNone/>
            </a:pPr>
            <a:r>
              <a:rPr lang="cs-CZ" b="1" dirty="0"/>
              <a:t>Ošetření kořenů :</a:t>
            </a:r>
          </a:p>
          <a:p>
            <a:pPr>
              <a:buFont typeface="Wingdings" pitchFamily="2" charset="2"/>
              <a:buChar char="§"/>
            </a:pPr>
            <a:r>
              <a:rPr lang="cs-CZ" sz="3500" dirty="0"/>
              <a:t>řez poškozených nebo zahnívajících</a:t>
            </a:r>
          </a:p>
          <a:p>
            <a:pPr>
              <a:buFont typeface="Wingdings" pitchFamily="2" charset="2"/>
              <a:buChar char="§"/>
            </a:pPr>
            <a:r>
              <a:rPr lang="cs-CZ" sz="3500" dirty="0"/>
              <a:t>před výsadbou namáčení : </a:t>
            </a:r>
          </a:p>
          <a:p>
            <a:pPr marL="0" indent="0">
              <a:buNone/>
            </a:pPr>
            <a:r>
              <a:rPr lang="cs-CZ" dirty="0"/>
              <a:t>- </a:t>
            </a:r>
            <a:r>
              <a:rPr lang="cs-CZ" b="1" dirty="0"/>
              <a:t>ve vodě </a:t>
            </a:r>
            <a:r>
              <a:rPr lang="cs-CZ" dirty="0"/>
              <a:t>12-48hod.</a:t>
            </a:r>
          </a:p>
          <a:p>
            <a:pPr marL="0" indent="0">
              <a:buNone/>
            </a:pPr>
            <a:r>
              <a:rPr lang="cs-CZ" dirty="0"/>
              <a:t>- </a:t>
            </a:r>
            <a:r>
              <a:rPr lang="cs-CZ" b="1" dirty="0"/>
              <a:t>ve vodě s gelem </a:t>
            </a:r>
            <a:r>
              <a:rPr lang="cs-CZ" dirty="0"/>
              <a:t>– poutá vodu až 2 týdny</a:t>
            </a:r>
          </a:p>
          <a:p>
            <a:pPr marL="0" indent="0">
              <a:buNone/>
            </a:pPr>
            <a:r>
              <a:rPr lang="cs-CZ" dirty="0"/>
              <a:t>- </a:t>
            </a:r>
            <a:r>
              <a:rPr lang="cs-CZ" b="1" dirty="0"/>
              <a:t>nástřik gelu </a:t>
            </a:r>
            <a:r>
              <a:rPr lang="cs-CZ" dirty="0"/>
              <a:t>– </a:t>
            </a:r>
            <a:r>
              <a:rPr lang="cs-CZ" dirty="0" err="1"/>
              <a:t>Agricol</a:t>
            </a:r>
            <a:r>
              <a:rPr lang="cs-CZ" dirty="0"/>
              <a:t> (poutá vodu 48hod.)</a:t>
            </a:r>
          </a:p>
          <a:p>
            <a:pPr marL="0" indent="0">
              <a:buNone/>
            </a:pPr>
            <a:r>
              <a:rPr lang="cs-CZ" dirty="0"/>
              <a:t>- </a:t>
            </a:r>
            <a:r>
              <a:rPr lang="cs-CZ" b="1" dirty="0"/>
              <a:t>namáčení v </a:t>
            </a:r>
            <a:r>
              <a:rPr lang="cs-CZ" b="1" dirty="0" err="1"/>
              <a:t>jílorašelinové</a:t>
            </a:r>
            <a:r>
              <a:rPr lang="cs-CZ" b="1" dirty="0"/>
              <a:t> kaši </a:t>
            </a:r>
            <a:r>
              <a:rPr lang="cs-CZ" dirty="0"/>
              <a:t>(dřív s kravincem)</a:t>
            </a:r>
          </a:p>
          <a:p>
            <a:pPr marL="0" indent="0">
              <a:buNone/>
            </a:pPr>
            <a:r>
              <a:rPr lang="cs-CZ" dirty="0"/>
              <a:t>-</a:t>
            </a:r>
            <a:r>
              <a:rPr lang="cs-CZ" b="1" dirty="0"/>
              <a:t> očkování hub </a:t>
            </a:r>
            <a:r>
              <a:rPr lang="cs-CZ" dirty="0"/>
              <a:t>(chrání před vnikem dřevokazných</a:t>
            </a:r>
          </a:p>
          <a:p>
            <a:pPr marL="0" indent="0">
              <a:buNone/>
            </a:pPr>
            <a:r>
              <a:rPr lang="cs-CZ" dirty="0"/>
              <a:t>	hub do ran na kořenech)</a:t>
            </a:r>
          </a:p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DC1E2A2-9F21-409E-82A8-472D3AD37D83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5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07726528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/>
              <a:t>Výsadba stromků </a:t>
            </a:r>
            <a:r>
              <a:rPr lang="cs-CZ" b="1" dirty="0" smtClean="0"/>
              <a:t>PROSTOKOŘENNÝCH</a:t>
            </a:r>
            <a:r>
              <a:rPr lang="cs-CZ" b="1" dirty="0"/>
              <a:t>:</a:t>
            </a:r>
            <a:endParaRPr lang="cs-CZ" sz="22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b="1" dirty="0" smtClean="0"/>
          </a:p>
          <a:p>
            <a:r>
              <a:rPr lang="cs-CZ" b="1" dirty="0" smtClean="0"/>
              <a:t>Ošetření nadzemní části :</a:t>
            </a:r>
          </a:p>
          <a:p>
            <a:pPr marL="0" indent="0">
              <a:buNone/>
            </a:pPr>
            <a:r>
              <a:rPr lang="cs-CZ" dirty="0" smtClean="0"/>
              <a:t> - </a:t>
            </a:r>
            <a:r>
              <a:rPr lang="cs-CZ" i="1" dirty="0" smtClean="0"/>
              <a:t>jarní řez </a:t>
            </a:r>
            <a:r>
              <a:rPr lang="cs-CZ" dirty="0" smtClean="0"/>
              <a:t>je daleko hlubší než </a:t>
            </a:r>
            <a:r>
              <a:rPr lang="cs-CZ" i="1" dirty="0" smtClean="0"/>
              <a:t>podzimní</a:t>
            </a:r>
            <a:r>
              <a:rPr lang="cs-CZ" dirty="0" smtClean="0"/>
              <a:t> – </a:t>
            </a:r>
          </a:p>
          <a:p>
            <a:pPr marL="0" indent="0">
              <a:buNone/>
            </a:pPr>
            <a:r>
              <a:rPr lang="cs-CZ" dirty="0"/>
              <a:t>	</a:t>
            </a:r>
            <a:r>
              <a:rPr lang="cs-CZ" dirty="0" smtClean="0"/>
              <a:t>	kvůli odparu vody listy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 smtClean="0"/>
              <a:t>(Výchovný řez –</a:t>
            </a:r>
          </a:p>
          <a:p>
            <a:pPr marL="0" indent="0">
              <a:buNone/>
            </a:pPr>
            <a:r>
              <a:rPr lang="cs-CZ" dirty="0"/>
              <a:t>	</a:t>
            </a:r>
            <a:r>
              <a:rPr lang="cs-CZ" dirty="0" smtClean="0"/>
              <a:t>	 založení přirozeného vzhledu koruny)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DC1E2A2-9F21-409E-82A8-472D3AD37D83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6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27770241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/>
              <a:t>Výsadba stromků -</a:t>
            </a:r>
            <a:br>
              <a:rPr lang="cs-CZ" dirty="0"/>
            </a:br>
            <a:r>
              <a:rPr lang="cs-CZ" b="1" dirty="0"/>
              <a:t>PROSTOKOŘENNÝCH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5536" y="1600200"/>
            <a:ext cx="8507288" cy="5257800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b="1" dirty="0" smtClean="0"/>
              <a:t>Postup práce :</a:t>
            </a:r>
          </a:p>
          <a:p>
            <a:pPr marL="514350" indent="-514350">
              <a:buAutoNum type="arabicParenR"/>
            </a:pPr>
            <a:r>
              <a:rPr lang="cs-CZ" b="1" dirty="0" smtClean="0"/>
              <a:t>Pásmem odměřit a vytyčit vzdálenosti stromů</a:t>
            </a:r>
            <a:r>
              <a:rPr lang="cs-CZ" dirty="0" smtClean="0"/>
              <a:t>	od sebe – šířka řad pro mechanizaci (dle potřeby).</a:t>
            </a:r>
          </a:p>
          <a:p>
            <a:pPr marL="514350" indent="-514350">
              <a:buAutoNum type="arabicParenR" startAt="2"/>
            </a:pPr>
            <a:r>
              <a:rPr lang="cs-CZ" b="1" dirty="0" smtClean="0"/>
              <a:t>Odměřit šířku a hloubku jam </a:t>
            </a:r>
            <a:r>
              <a:rPr lang="cs-CZ" dirty="0" smtClean="0"/>
              <a:t>– podle 	velikosti kořenového systému – rýčem 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 (kořeny nesmí být pokrčené)</a:t>
            </a:r>
          </a:p>
          <a:p>
            <a:pPr marL="0" indent="0">
              <a:buNone/>
            </a:pPr>
            <a:r>
              <a:rPr lang="cs-CZ" b="1" dirty="0" smtClean="0"/>
              <a:t>3)  Odstranění travního drnu </a:t>
            </a:r>
            <a:r>
              <a:rPr lang="cs-CZ" dirty="0" smtClean="0"/>
              <a:t>– asi 5cm hluboko</a:t>
            </a:r>
          </a:p>
          <a:p>
            <a:pPr marL="0" indent="0">
              <a:buNone/>
            </a:pPr>
            <a:r>
              <a:rPr lang="cs-CZ" dirty="0"/>
              <a:t>	</a:t>
            </a:r>
            <a:r>
              <a:rPr lang="cs-CZ" dirty="0" smtClean="0"/>
              <a:t> a odložení bokem</a:t>
            </a: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DC1E2A2-9F21-409E-82A8-472D3AD37D83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7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59811220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/>
              <a:t>Výsadba stromků -</a:t>
            </a:r>
            <a:br>
              <a:rPr lang="cs-CZ" dirty="0"/>
            </a:br>
            <a:r>
              <a:rPr lang="cs-CZ" b="1" dirty="0"/>
              <a:t>PROSTOKOŘENNÝCH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5257800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dirty="0" smtClean="0"/>
              <a:t>4</a:t>
            </a:r>
            <a:r>
              <a:rPr lang="cs-CZ" b="1" dirty="0" smtClean="0"/>
              <a:t>)  Vykopání </a:t>
            </a:r>
            <a:r>
              <a:rPr lang="cs-CZ" b="1" dirty="0"/>
              <a:t>jámy  s rovnými okraji </a:t>
            </a:r>
            <a:r>
              <a:rPr lang="cs-CZ" dirty="0"/>
              <a:t>a rovným </a:t>
            </a:r>
            <a:r>
              <a:rPr lang="cs-CZ" dirty="0" smtClean="0"/>
              <a:t>	tuhým dnem.</a:t>
            </a:r>
            <a:endParaRPr lang="cs-CZ" dirty="0"/>
          </a:p>
          <a:p>
            <a:pPr marL="0" indent="0">
              <a:buNone/>
            </a:pPr>
            <a:r>
              <a:rPr lang="cs-CZ" dirty="0" smtClean="0"/>
              <a:t>	Ukládání </a:t>
            </a:r>
            <a:r>
              <a:rPr lang="cs-CZ" dirty="0"/>
              <a:t>kvalitní zeminy na jednu stranu </a:t>
            </a:r>
            <a:endParaRPr lang="cs-CZ" dirty="0" smtClean="0"/>
          </a:p>
          <a:p>
            <a:pPr marL="0" indent="0">
              <a:buNone/>
            </a:pPr>
            <a:r>
              <a:rPr lang="cs-CZ" dirty="0"/>
              <a:t>	</a:t>
            </a:r>
            <a:r>
              <a:rPr lang="cs-CZ" dirty="0" smtClean="0"/>
              <a:t>(20-25cm</a:t>
            </a:r>
            <a:r>
              <a:rPr lang="cs-CZ" dirty="0"/>
              <a:t>), hlušiny na druhou stranu</a:t>
            </a:r>
            <a:r>
              <a:rPr lang="cs-CZ" dirty="0" smtClean="0"/>
              <a:t>.</a:t>
            </a:r>
          </a:p>
          <a:p>
            <a:pPr marL="514350" indent="-514350">
              <a:buAutoNum type="arabicParenR" startAt="5"/>
            </a:pPr>
            <a:r>
              <a:rPr lang="cs-CZ" b="1" dirty="0" smtClean="0"/>
              <a:t>Zatlučení kůlu </a:t>
            </a:r>
            <a:r>
              <a:rPr lang="cs-CZ" dirty="0" smtClean="0"/>
              <a:t>10cm od středu jámy, </a:t>
            </a:r>
          </a:p>
          <a:p>
            <a:pPr marL="0" indent="0">
              <a:buNone/>
            </a:pPr>
            <a:r>
              <a:rPr lang="cs-CZ" dirty="0"/>
              <a:t>	</a:t>
            </a:r>
            <a:r>
              <a:rPr lang="cs-CZ" dirty="0" smtClean="0"/>
              <a:t>zbytek kůlu odřežeme.</a:t>
            </a:r>
          </a:p>
          <a:p>
            <a:pPr marL="0" indent="0">
              <a:buNone/>
            </a:pPr>
            <a:r>
              <a:rPr lang="cs-CZ" dirty="0" smtClean="0"/>
              <a:t>(délku kůlu vypočítáme, </a:t>
            </a:r>
            <a:r>
              <a:rPr lang="cs-CZ" dirty="0"/>
              <a:t>když sečteme délku kmínku s hloubkou jámy </a:t>
            </a:r>
            <a:r>
              <a:rPr lang="cs-CZ" dirty="0" smtClean="0"/>
              <a:t>a přidáme </a:t>
            </a:r>
            <a:r>
              <a:rPr lang="cs-CZ" dirty="0"/>
              <a:t>30 cm na zatlučení</a:t>
            </a:r>
            <a:r>
              <a:rPr lang="cs-CZ" dirty="0" smtClean="0"/>
              <a:t>)</a:t>
            </a:r>
            <a:endParaRPr lang="cs-CZ" dirty="0"/>
          </a:p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DC1E2A2-9F21-409E-82A8-472D3AD37D83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8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65854382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Zástupný symbol pro obsah 4"/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95536" y="1090200"/>
            <a:ext cx="3744416" cy="4992555"/>
          </a:xfrm>
        </p:spPr>
      </p:pic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DC1E2A2-9F21-409E-82A8-472D3AD37D83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9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pic>
        <p:nvPicPr>
          <p:cNvPr id="6" name="Obrázek 5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419872" y="2132856"/>
            <a:ext cx="5233387" cy="3925040"/>
          </a:xfrm>
          <a:prstGeom prst="rect">
            <a:avLst/>
          </a:prstGeom>
        </p:spPr>
      </p:pic>
      <p:sp>
        <p:nvSpPr>
          <p:cNvPr id="7" name="TextovéPole 6"/>
          <p:cNvSpPr txBox="1"/>
          <p:nvPr/>
        </p:nvSpPr>
        <p:spPr>
          <a:xfrm>
            <a:off x="611560" y="357562"/>
            <a:ext cx="374441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err="1">
                <a:solidFill>
                  <a:prstClr val="black"/>
                </a:solidFill>
              </a:rPr>
              <a:t>Odkorování</a:t>
            </a:r>
            <a:r>
              <a:rPr lang="cs-CZ" sz="2800" b="1" dirty="0">
                <a:solidFill>
                  <a:prstClr val="black"/>
                </a:solidFill>
              </a:rPr>
              <a:t> opory</a:t>
            </a:r>
          </a:p>
        </p:txBody>
      </p:sp>
      <p:sp>
        <p:nvSpPr>
          <p:cNvPr id="8" name="TextovéPole 7"/>
          <p:cNvSpPr txBox="1"/>
          <p:nvPr/>
        </p:nvSpPr>
        <p:spPr>
          <a:xfrm>
            <a:off x="5364088" y="1131408"/>
            <a:ext cx="2481961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>
                <a:solidFill>
                  <a:prstClr val="black"/>
                </a:solidFill>
              </a:rPr>
              <a:t>Zatloukání kůlu</a:t>
            </a:r>
          </a:p>
        </p:txBody>
      </p:sp>
    </p:spTree>
    <p:extLst>
      <p:ext uri="{BB962C8B-B14F-4D97-AF65-F5344CB8AC3E}">
        <p14:creationId xmlns:p14="http://schemas.microsoft.com/office/powerpoint/2010/main" val="170166892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/>
              <a:t>Výsadba stromků -</a:t>
            </a:r>
            <a:br>
              <a:rPr lang="cs-CZ" dirty="0"/>
            </a:br>
            <a:r>
              <a:rPr lang="cs-CZ" b="1" dirty="0"/>
              <a:t>PROSTOKOŘENNÝCH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b="1" dirty="0" smtClean="0"/>
              <a:t>  </a:t>
            </a:r>
            <a:r>
              <a:rPr lang="cs-CZ" b="1" dirty="0"/>
              <a:t>Zatlučení </a:t>
            </a:r>
            <a:r>
              <a:rPr lang="cs-CZ" b="1" dirty="0" smtClean="0"/>
              <a:t>kůlu : </a:t>
            </a:r>
          </a:p>
          <a:p>
            <a:pPr lvl="1"/>
            <a:r>
              <a:rPr lang="cs-CZ" sz="3200" dirty="0" smtClean="0"/>
              <a:t> má-li </a:t>
            </a:r>
            <a:r>
              <a:rPr lang="cs-CZ" sz="3200" dirty="0"/>
              <a:t>kůl chránit kmen před větrem – zatlouká se z návětrné strany</a:t>
            </a:r>
            <a:r>
              <a:rPr lang="cs-CZ" sz="3200" dirty="0" smtClean="0"/>
              <a:t>,</a:t>
            </a:r>
          </a:p>
          <a:p>
            <a:pPr lvl="1"/>
            <a:r>
              <a:rPr lang="cs-CZ" sz="3200" dirty="0" smtClean="0"/>
              <a:t> </a:t>
            </a:r>
            <a:r>
              <a:rPr lang="cs-CZ" sz="3200" dirty="0"/>
              <a:t>před </a:t>
            </a:r>
            <a:r>
              <a:rPr lang="cs-CZ" sz="3200" i="1" dirty="0"/>
              <a:t>korní spálou</a:t>
            </a:r>
            <a:r>
              <a:rPr lang="cs-CZ" sz="3200" dirty="0"/>
              <a:t> – z jihu</a:t>
            </a:r>
            <a:r>
              <a:rPr lang="cs-CZ" sz="3200" dirty="0" smtClean="0"/>
              <a:t>;</a:t>
            </a:r>
          </a:p>
          <a:p>
            <a:pPr lvl="1"/>
            <a:r>
              <a:rPr lang="cs-CZ" sz="3200" dirty="0" smtClean="0"/>
              <a:t> </a:t>
            </a:r>
            <a:r>
              <a:rPr lang="cs-CZ" sz="3200" dirty="0"/>
              <a:t>pokud nemá mít ochrannou </a:t>
            </a:r>
            <a:r>
              <a:rPr lang="cs-CZ" sz="3200" dirty="0" smtClean="0"/>
              <a:t>funkci</a:t>
            </a:r>
            <a:r>
              <a:rPr lang="cs-CZ" sz="3200" dirty="0"/>
              <a:t>, je jedno z které strany se zatlouká, ale u více vysazovaných stromů se kůly orientují stejně</a:t>
            </a:r>
          </a:p>
          <a:p>
            <a:endParaRPr lang="cs-CZ" dirty="0"/>
          </a:p>
          <a:p>
            <a:pPr marL="0" indent="0">
              <a:buNone/>
            </a:pP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DC1E2A2-9F21-409E-82A8-472D3AD37D83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10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97890048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/>
              <a:t>Výsadba stromků -</a:t>
            </a:r>
            <a:br>
              <a:rPr lang="cs-CZ" dirty="0"/>
            </a:br>
            <a:r>
              <a:rPr lang="cs-CZ" b="1" dirty="0"/>
              <a:t>PROSTOKOŘENNÝCH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pPr marL="514350" indent="-514350">
              <a:buAutoNum type="arabicParenR" startAt="6"/>
            </a:pPr>
            <a:endParaRPr lang="cs-CZ" b="1" dirty="0" smtClean="0"/>
          </a:p>
          <a:p>
            <a:pPr marL="514350" indent="-514350">
              <a:buAutoNum type="arabicParenR" startAt="6"/>
            </a:pPr>
            <a:r>
              <a:rPr lang="cs-CZ" b="1" dirty="0" smtClean="0"/>
              <a:t>V době sucha nalijeme 10-15 l vody</a:t>
            </a:r>
            <a:r>
              <a:rPr lang="cs-CZ" dirty="0" smtClean="0"/>
              <a:t> na dno</a:t>
            </a:r>
          </a:p>
          <a:p>
            <a:pPr marL="0" indent="0">
              <a:buNone/>
            </a:pPr>
            <a:r>
              <a:rPr lang="cs-CZ" dirty="0"/>
              <a:t>	</a:t>
            </a:r>
            <a:r>
              <a:rPr lang="cs-CZ" dirty="0" smtClean="0"/>
              <a:t>jámy</a:t>
            </a:r>
          </a:p>
          <a:p>
            <a:pPr marL="514350" indent="-514350">
              <a:buAutoNum type="arabicParenR" startAt="6"/>
            </a:pPr>
            <a:endParaRPr lang="cs-CZ" sz="3200" b="1" dirty="0" smtClean="0"/>
          </a:p>
          <a:p>
            <a:pPr marL="0" lvl="1" indent="0">
              <a:buNone/>
            </a:pPr>
            <a:r>
              <a:rPr lang="cs-CZ" sz="3200" b="1" dirty="0" smtClean="0"/>
              <a:t>7)  Umístění stromku </a:t>
            </a:r>
            <a:r>
              <a:rPr lang="cs-CZ" sz="3200" b="1" dirty="0"/>
              <a:t>kmínkem ve středu</a:t>
            </a:r>
            <a:r>
              <a:rPr lang="cs-CZ" sz="3200" dirty="0"/>
              <a:t>; ne </a:t>
            </a:r>
            <a:r>
              <a:rPr lang="cs-CZ" sz="3200" dirty="0" smtClean="0"/>
              <a:t>	hluboko </a:t>
            </a:r>
            <a:r>
              <a:rPr lang="cs-CZ" sz="3200" dirty="0"/>
              <a:t>ani </a:t>
            </a:r>
            <a:r>
              <a:rPr lang="cs-CZ" sz="3200" dirty="0" smtClean="0"/>
              <a:t>mělce – po kořenový krček </a:t>
            </a:r>
            <a:endParaRPr lang="cs-CZ" sz="3200" dirty="0"/>
          </a:p>
          <a:p>
            <a:pPr marL="0" lvl="1" indent="0">
              <a:buNone/>
            </a:pPr>
            <a:endParaRPr lang="cs-CZ" sz="3200" b="1" dirty="0"/>
          </a:p>
          <a:p>
            <a:pPr marL="514350" lvl="1" indent="-514350">
              <a:buAutoNum type="arabicParenR" startAt="8"/>
            </a:pPr>
            <a:r>
              <a:rPr lang="cs-CZ" sz="3200" b="1" dirty="0" smtClean="0"/>
              <a:t>zasypávání </a:t>
            </a:r>
            <a:r>
              <a:rPr lang="cs-CZ" sz="3200" dirty="0"/>
              <a:t>nejprve kvalitní </a:t>
            </a:r>
            <a:r>
              <a:rPr lang="cs-CZ" sz="3200" dirty="0" smtClean="0"/>
              <a:t>zeminou,</a:t>
            </a:r>
          </a:p>
          <a:p>
            <a:pPr marL="0" lvl="1" indent="0">
              <a:buNone/>
            </a:pPr>
            <a:r>
              <a:rPr lang="cs-CZ" sz="3200" dirty="0"/>
              <a:t>	</a:t>
            </a:r>
            <a:r>
              <a:rPr lang="cs-CZ" sz="3200" dirty="0" smtClean="0"/>
              <a:t> pak hlušinou </a:t>
            </a:r>
            <a:r>
              <a:rPr lang="cs-CZ" sz="3200" dirty="0"/>
              <a:t>– výživa kořenového </a:t>
            </a:r>
            <a:r>
              <a:rPr lang="cs-CZ" sz="3200" dirty="0" smtClean="0"/>
              <a:t>vlášení</a:t>
            </a:r>
            <a:endParaRPr lang="cs-CZ" sz="3200" dirty="0"/>
          </a:p>
          <a:p>
            <a:pPr marL="514350" indent="-514350">
              <a:buAutoNum type="arabicParenR" startAt="6"/>
            </a:pP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DC1E2A2-9F21-409E-82A8-472D3AD37D83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11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21639196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Zástupný symbol pro obsah 4"/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54691" y="1600200"/>
            <a:ext cx="6034617" cy="4525963"/>
          </a:xfrm>
        </p:spPr>
      </p:pic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DC1E2A2-9F21-409E-82A8-472D3AD37D83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1403648" y="620688"/>
            <a:ext cx="6338658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>
                <a:solidFill>
                  <a:prstClr val="black"/>
                </a:solidFill>
              </a:rPr>
              <a:t>Určení výšky terénu – pro kořenový krček</a:t>
            </a:r>
          </a:p>
        </p:txBody>
      </p:sp>
    </p:spTree>
    <p:extLst>
      <p:ext uri="{BB962C8B-B14F-4D97-AF65-F5344CB8AC3E}">
        <p14:creationId xmlns:p14="http://schemas.microsoft.com/office/powerpoint/2010/main" val="346106680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/>
              <a:t>Výsadba stromků </a:t>
            </a:r>
            <a:r>
              <a:rPr lang="cs-CZ" b="1" dirty="0" smtClean="0"/>
              <a:t>PROSTOKOŘENNÝCH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686800" cy="5257800"/>
          </a:xfrm>
        </p:spPr>
        <p:txBody>
          <a:bodyPr>
            <a:normAutofit fontScale="92500" lnSpcReduction="10000"/>
          </a:bodyPr>
          <a:lstStyle/>
          <a:p>
            <a:pPr marL="0" indent="0">
              <a:buNone/>
            </a:pPr>
            <a:r>
              <a:rPr lang="cs-CZ" sz="3500" b="1" dirty="0" smtClean="0"/>
              <a:t>Vylepšení půdy :</a:t>
            </a:r>
          </a:p>
          <a:p>
            <a:r>
              <a:rPr lang="cs-CZ" sz="3500" dirty="0" smtClean="0"/>
              <a:t>Kompostem, vápencem</a:t>
            </a:r>
          </a:p>
          <a:p>
            <a:r>
              <a:rPr lang="cs-CZ" sz="3500" dirty="0" smtClean="0"/>
              <a:t>Mykorrhizou – u půdy bez mikroorganismů</a:t>
            </a:r>
          </a:p>
          <a:p>
            <a:pPr marL="0" indent="0">
              <a:buNone/>
            </a:pPr>
            <a:r>
              <a:rPr lang="cs-CZ" sz="3500" dirty="0"/>
              <a:t>	</a:t>
            </a:r>
            <a:r>
              <a:rPr lang="cs-CZ" sz="3500" dirty="0" smtClean="0"/>
              <a:t>(houba funguje jako vata – zachytí vodu 	kořenům)</a:t>
            </a:r>
          </a:p>
          <a:p>
            <a:r>
              <a:rPr lang="cs-CZ" sz="3500" dirty="0" smtClean="0"/>
              <a:t>Půdním kondicionérem – </a:t>
            </a:r>
            <a:r>
              <a:rPr lang="cs-CZ" sz="3500" dirty="0" err="1" smtClean="0"/>
              <a:t>TerraCottem</a:t>
            </a:r>
            <a:endParaRPr lang="cs-CZ" sz="3500" dirty="0" smtClean="0"/>
          </a:p>
          <a:p>
            <a:pPr marL="0" indent="0">
              <a:buNone/>
            </a:pPr>
            <a:r>
              <a:rPr lang="cs-CZ" sz="3500" dirty="0"/>
              <a:t>	</a:t>
            </a:r>
            <a:r>
              <a:rPr lang="cs-CZ" sz="3500" dirty="0" smtClean="0"/>
              <a:t>(zadržuje vodu)</a:t>
            </a:r>
          </a:p>
          <a:p>
            <a:r>
              <a:rPr lang="cs-CZ" sz="3500" dirty="0" smtClean="0"/>
              <a:t>Dlouhodobě rozpustnými hnojivy</a:t>
            </a:r>
          </a:p>
          <a:p>
            <a:pPr marL="0" indent="0">
              <a:buNone/>
            </a:pPr>
            <a:r>
              <a:rPr lang="cs-CZ" sz="3500" dirty="0"/>
              <a:t>	</a:t>
            </a:r>
            <a:r>
              <a:rPr lang="cs-CZ" sz="3500" dirty="0" smtClean="0"/>
              <a:t>(při výsadbě jinými nehnojit – poškození 	kořenů) </a:t>
            </a:r>
            <a:endParaRPr lang="cs-CZ" sz="3500" dirty="0"/>
          </a:p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DC1E2A2-9F21-409E-82A8-472D3AD37D83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55389593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/>
              <a:t>Výsadba stromků -</a:t>
            </a:r>
            <a:br>
              <a:rPr lang="cs-CZ" dirty="0"/>
            </a:br>
            <a:r>
              <a:rPr lang="cs-CZ" b="1" dirty="0"/>
              <a:t>PROSTOKOŘENNÝCH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5257800"/>
          </a:xfrm>
        </p:spPr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cs-CZ" b="1" dirty="0" smtClean="0"/>
              <a:t>Postup práce – pokračování :</a:t>
            </a:r>
          </a:p>
          <a:p>
            <a:r>
              <a:rPr lang="cs-CZ" dirty="0" smtClean="0"/>
              <a:t>Stromky </a:t>
            </a:r>
            <a:r>
              <a:rPr lang="cs-CZ" dirty="0"/>
              <a:t>vysazují vždy dvě osoby. Jedna přidržuje stromek, druhá zasypává postupně opatrně zeminou a  přišlapává po obvodu jámy, aby stromek příliš nesedl</a:t>
            </a:r>
            <a:r>
              <a:rPr lang="cs-CZ" dirty="0" smtClean="0"/>
              <a:t>.</a:t>
            </a:r>
          </a:p>
          <a:p>
            <a:endParaRPr lang="cs-CZ" dirty="0"/>
          </a:p>
          <a:p>
            <a:pPr marL="0" lvl="0" indent="0">
              <a:buNone/>
            </a:pPr>
            <a:r>
              <a:rPr lang="cs-CZ" b="1" dirty="0" smtClean="0"/>
              <a:t>9) </a:t>
            </a:r>
            <a:r>
              <a:rPr lang="cs-CZ" b="1" dirty="0"/>
              <a:t>stromek se uváže </a:t>
            </a:r>
            <a:r>
              <a:rPr lang="cs-CZ" dirty="0"/>
              <a:t>asi 5 cm pod koncem kůlu do osmičky pružným nebo širokým úvazkem, </a:t>
            </a:r>
            <a:r>
              <a:rPr lang="cs-CZ" dirty="0" smtClean="0"/>
              <a:t>označí </a:t>
            </a:r>
            <a:r>
              <a:rPr lang="cs-CZ" dirty="0"/>
              <a:t>jmenovkou</a:t>
            </a:r>
          </a:p>
          <a:p>
            <a:pPr marL="0" indent="0">
              <a:buNone/>
            </a:pPr>
            <a:r>
              <a:rPr lang="cs-CZ" dirty="0" smtClean="0"/>
              <a:t> 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DC1E2A2-9F21-409E-82A8-472D3AD37D83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76702548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Zástupný symbol pro obsah 4"/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051720" y="980728"/>
            <a:ext cx="4217516" cy="5623355"/>
          </a:xfrm>
        </p:spPr>
      </p:pic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DC1E2A2-9F21-409E-82A8-472D3AD37D83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15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2411760" y="332656"/>
            <a:ext cx="3142399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>
                <a:solidFill>
                  <a:prstClr val="black"/>
                </a:solidFill>
              </a:rPr>
              <a:t>Zasypávání stromku</a:t>
            </a:r>
          </a:p>
        </p:txBody>
      </p:sp>
    </p:spTree>
    <p:extLst>
      <p:ext uri="{BB962C8B-B14F-4D97-AF65-F5344CB8AC3E}">
        <p14:creationId xmlns:p14="http://schemas.microsoft.com/office/powerpoint/2010/main" val="226903771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/>
              <a:t>Výsadba stromků -</a:t>
            </a:r>
            <a:br>
              <a:rPr lang="cs-CZ" dirty="0"/>
            </a:br>
            <a:r>
              <a:rPr lang="cs-CZ" b="1" dirty="0"/>
              <a:t>PROSTOKOŘENNÝCH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4925144"/>
          </a:xfrm>
        </p:spPr>
        <p:txBody>
          <a:bodyPr/>
          <a:lstStyle/>
          <a:p>
            <a:r>
              <a:rPr lang="cs-CZ" dirty="0" smtClean="0"/>
              <a:t>Jen drobné ovoce má oporu k vrcholu korunky</a:t>
            </a:r>
          </a:p>
          <a:p>
            <a:pPr marL="0" indent="0">
              <a:buNone/>
            </a:pPr>
            <a:r>
              <a:rPr lang="cs-CZ" dirty="0"/>
              <a:t>	</a:t>
            </a:r>
            <a:r>
              <a:rPr lang="cs-CZ" dirty="0" smtClean="0"/>
              <a:t>( </a:t>
            </a:r>
            <a:r>
              <a:rPr lang="cs-CZ" dirty="0" err="1" smtClean="0"/>
              <a:t>josta</a:t>
            </a:r>
            <a:r>
              <a:rPr lang="cs-CZ" dirty="0" smtClean="0"/>
              <a:t>, angrešt, rybíz )</a:t>
            </a:r>
          </a:p>
          <a:p>
            <a:pPr marL="0" indent="0">
              <a:buNone/>
            </a:pPr>
            <a:r>
              <a:rPr lang="cs-CZ" dirty="0"/>
              <a:t>	</a:t>
            </a:r>
            <a:r>
              <a:rPr lang="cs-CZ" dirty="0" smtClean="0"/>
              <a:t>- v létě se přiváže korunka obsypaná 		 ovocem k opoře asi uprostřed korunky</a:t>
            </a:r>
          </a:p>
          <a:p>
            <a:pPr marL="514350" lvl="0" indent="-514350">
              <a:buAutoNum type="arabicParenR" startAt="10"/>
            </a:pPr>
            <a:r>
              <a:rPr lang="cs-CZ" b="1" dirty="0" smtClean="0"/>
              <a:t>  provedení řezu </a:t>
            </a:r>
            <a:r>
              <a:rPr lang="cs-CZ" b="1" dirty="0"/>
              <a:t>po </a:t>
            </a:r>
            <a:r>
              <a:rPr lang="cs-CZ" b="1" dirty="0" smtClean="0"/>
              <a:t>výsadbě</a:t>
            </a:r>
          </a:p>
          <a:p>
            <a:pPr marL="514350" lvl="0" indent="-514350">
              <a:buAutoNum type="arabicParenR" startAt="10"/>
            </a:pPr>
            <a:r>
              <a:rPr lang="cs-CZ" b="1" dirty="0"/>
              <a:t> </a:t>
            </a:r>
            <a:r>
              <a:rPr lang="cs-CZ" b="1" dirty="0" smtClean="0"/>
              <a:t> vytvoření mísy z drnů,</a:t>
            </a:r>
            <a:endParaRPr lang="cs-CZ" b="1" dirty="0"/>
          </a:p>
          <a:p>
            <a:pPr marL="0" lvl="0" indent="0">
              <a:buNone/>
            </a:pPr>
            <a:r>
              <a:rPr lang="cs-CZ" b="1" dirty="0" smtClean="0"/>
              <a:t>	nasazení ochrany </a:t>
            </a:r>
            <a:r>
              <a:rPr lang="cs-CZ" b="1" dirty="0"/>
              <a:t>proti </a:t>
            </a:r>
            <a:r>
              <a:rPr lang="cs-CZ" b="1" dirty="0" smtClean="0"/>
              <a:t>okusu, </a:t>
            </a:r>
          </a:p>
          <a:p>
            <a:pPr marL="0" lvl="0" indent="0">
              <a:buNone/>
            </a:pPr>
            <a:r>
              <a:rPr lang="cs-CZ" b="1" dirty="0"/>
              <a:t>	</a:t>
            </a:r>
            <a:r>
              <a:rPr lang="cs-CZ" b="1" dirty="0" smtClean="0"/>
              <a:t>označení jmenovkou, zalití</a:t>
            </a:r>
          </a:p>
          <a:p>
            <a:pPr marL="0" lv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DC1E2A2-9F21-409E-82A8-472D3AD37D83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16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41355054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548680"/>
            <a:ext cx="8229600" cy="5577483"/>
          </a:xfrm>
        </p:spPr>
        <p:txBody>
          <a:bodyPr/>
          <a:lstStyle/>
          <a:p>
            <a:pPr marL="0" indent="0">
              <a:buNone/>
            </a:pPr>
            <a:r>
              <a:rPr lang="cs-CZ" sz="3600" b="1" dirty="0"/>
              <a:t>Ochrana kmene v parcích :</a:t>
            </a:r>
          </a:p>
          <a:p>
            <a:pPr marL="0" indent="0">
              <a:buNone/>
            </a:pPr>
            <a:endParaRPr lang="cs-CZ" sz="3600" b="1" dirty="0"/>
          </a:p>
          <a:p>
            <a:pPr lvl="1">
              <a:buFont typeface="Wingdings" pitchFamily="2" charset="2"/>
              <a:buChar char="Ø"/>
            </a:pPr>
            <a:r>
              <a:rPr lang="cs-CZ" sz="3200" b="1" dirty="0"/>
              <a:t>  jutou </a:t>
            </a:r>
            <a:r>
              <a:rPr lang="cs-CZ" sz="3200" dirty="0"/>
              <a:t>– ovinutím od spodu!</a:t>
            </a:r>
          </a:p>
          <a:p>
            <a:pPr lvl="1">
              <a:buFont typeface="Wingdings" pitchFamily="2" charset="2"/>
              <a:buChar char="Ø"/>
            </a:pPr>
            <a:r>
              <a:rPr lang="cs-CZ" sz="3200" dirty="0"/>
              <a:t>  </a:t>
            </a:r>
            <a:r>
              <a:rPr lang="cs-CZ" sz="3200" b="1" dirty="0"/>
              <a:t>kokosovým rukávcem</a:t>
            </a:r>
          </a:p>
          <a:p>
            <a:pPr lvl="1">
              <a:buFont typeface="Wingdings" pitchFamily="2" charset="2"/>
              <a:buChar char="Ø"/>
            </a:pPr>
            <a:r>
              <a:rPr lang="cs-CZ" sz="3200" b="1" dirty="0"/>
              <a:t>  rákosovou rohoží</a:t>
            </a:r>
          </a:p>
          <a:p>
            <a:pPr lvl="1">
              <a:buFont typeface="Wingdings" pitchFamily="2" charset="2"/>
              <a:buChar char="Ø"/>
            </a:pPr>
            <a:r>
              <a:rPr lang="cs-CZ" sz="3200" b="1" dirty="0"/>
              <a:t>  bambusovou rohoží </a:t>
            </a:r>
            <a:r>
              <a:rPr lang="cs-CZ" sz="3200" dirty="0"/>
              <a:t>– je dražší</a:t>
            </a:r>
          </a:p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DC1E2A2-9F21-409E-82A8-472D3AD37D83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17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79130817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DC1E2A2-9F21-409E-82A8-472D3AD37D83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18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pic>
        <p:nvPicPr>
          <p:cNvPr id="7" name="Obrázek 6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139952" y="116632"/>
            <a:ext cx="4945355" cy="3709016"/>
          </a:xfrm>
          <a:prstGeom prst="rect">
            <a:avLst/>
          </a:prstGeom>
        </p:spPr>
      </p:pic>
      <p:pic>
        <p:nvPicPr>
          <p:cNvPr id="5" name="Zástupný symbol pro obsah 4"/>
          <p:cNvPicPr>
            <a:picLocks noGrp="1" noChangeAspect="1"/>
          </p:cNvPicPr>
          <p:nvPr>
            <p:ph idx="1"/>
          </p:nvPr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20558" y="21673"/>
            <a:ext cx="2638388" cy="3517851"/>
          </a:xfrm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716016" y="3933056"/>
            <a:ext cx="3670339" cy="2752754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/>
        </p:nvPicPr>
        <p:blipFill rotWithShape="1"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5619" r="22183"/>
          <a:stretch/>
        </p:blipFill>
        <p:spPr>
          <a:xfrm>
            <a:off x="179512" y="3260436"/>
            <a:ext cx="4320480" cy="3513685"/>
          </a:xfrm>
          <a:prstGeom prst="rect">
            <a:avLst/>
          </a:prstGeom>
        </p:spPr>
      </p:pic>
      <p:sp>
        <p:nvSpPr>
          <p:cNvPr id="9" name="TextovéPole 8"/>
          <p:cNvSpPr txBox="1"/>
          <p:nvPr/>
        </p:nvSpPr>
        <p:spPr>
          <a:xfrm>
            <a:off x="842682" y="3140968"/>
            <a:ext cx="5971956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>
                <a:solidFill>
                  <a:prstClr val="black"/>
                </a:solidFill>
              </a:rPr>
              <a:t>Luční sady se starými odrůdami jabloní</a:t>
            </a:r>
          </a:p>
        </p:txBody>
      </p:sp>
    </p:spTree>
    <p:extLst>
      <p:ext uri="{BB962C8B-B14F-4D97-AF65-F5344CB8AC3E}">
        <p14:creationId xmlns:p14="http://schemas.microsoft.com/office/powerpoint/2010/main" val="78257076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endParaRPr lang="cs-CZ" sz="3600" b="1" dirty="0" smtClean="0"/>
          </a:p>
          <a:p>
            <a:pPr marL="0" indent="0">
              <a:buNone/>
            </a:pPr>
            <a:endParaRPr lang="cs-CZ" sz="3600" b="1" dirty="0"/>
          </a:p>
          <a:p>
            <a:pPr marL="0" indent="0">
              <a:buNone/>
            </a:pPr>
            <a:r>
              <a:rPr lang="cs-CZ" sz="3600" b="1" dirty="0" smtClean="0"/>
              <a:t>      FOTO: </a:t>
            </a:r>
            <a:r>
              <a:rPr lang="cs-CZ" sz="3600" dirty="0" smtClean="0"/>
              <a:t>archiv autora</a:t>
            </a:r>
            <a:endParaRPr lang="cs-CZ" sz="3600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DC1E2A2-9F21-409E-82A8-472D3AD37D83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19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57228600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8</TotalTime>
  <Words>449</Words>
  <Application>Microsoft Office PowerPoint</Application>
  <PresentationFormat>Předvádění na obrazovce (4:3)</PresentationFormat>
  <Paragraphs>143</Paragraphs>
  <Slides>19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19</vt:i4>
      </vt:variant>
    </vt:vector>
  </HeadingPairs>
  <TitlesOfParts>
    <vt:vector size="20" baseType="lpstr">
      <vt:lpstr>Motiv systému Office</vt:lpstr>
      <vt:lpstr>Prezentace aplikace PowerPoint</vt:lpstr>
      <vt:lpstr>Výsadba stromků - PROSTOKOŘENNÝCH</vt:lpstr>
      <vt:lpstr>Výsadba stromků PROSTOKOŘENNÝCH</vt:lpstr>
      <vt:lpstr>Výsadba stromků - PROSTOKOŘENNÝCH</vt:lpstr>
      <vt:lpstr>Prezentace aplikace PowerPoint</vt:lpstr>
      <vt:lpstr>Výsadba stromků PROSTOKOŘENNÝCH:</vt:lpstr>
      <vt:lpstr>Výsadba stromků - PROSTOKOŘENNÝCH</vt:lpstr>
      <vt:lpstr>Výsadba stromků - PROSTOKOŘENNÝCH</vt:lpstr>
      <vt:lpstr>Prezentace aplikace PowerPoint</vt:lpstr>
      <vt:lpstr>Výsadba stromků - PROSTOKOŘENNÝCH</vt:lpstr>
      <vt:lpstr>Výsadba stromků - PROSTOKOŘENNÝCH</vt:lpstr>
      <vt:lpstr>Prezentace aplikace PowerPoint</vt:lpstr>
      <vt:lpstr>Výsadba stromků PROSTOKOŘENNÝCH</vt:lpstr>
      <vt:lpstr>Výsadba stromků - PROSTOKOŘENNÝCH</vt:lpstr>
      <vt:lpstr>Prezentace aplikace PowerPoint</vt:lpstr>
      <vt:lpstr>Výsadba stromků - PROSTOKOŘENNÝCH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Soňa Pělová</dc:creator>
  <cp:lastModifiedBy>Soňa Pělová</cp:lastModifiedBy>
  <cp:revision>5</cp:revision>
  <dcterms:created xsi:type="dcterms:W3CDTF">2012-07-14T10:14:28Z</dcterms:created>
  <dcterms:modified xsi:type="dcterms:W3CDTF">2013-04-21T16:48:56Z</dcterms:modified>
</cp:coreProperties>
</file>