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7" r:id="rId2"/>
    <p:sldId id="263" r:id="rId3"/>
    <p:sldId id="272" r:id="rId4"/>
    <p:sldId id="271" r:id="rId5"/>
    <p:sldId id="270" r:id="rId6"/>
    <p:sldId id="274" r:id="rId7"/>
    <p:sldId id="273" r:id="rId8"/>
    <p:sldId id="275" r:id="rId9"/>
    <p:sldId id="277" r:id="rId10"/>
    <p:sldId id="276" r:id="rId11"/>
    <p:sldId id="279" r:id="rId12"/>
    <p:sldId id="278" r:id="rId13"/>
    <p:sldId id="269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bg1">
              <a:lumMod val="7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5GG1Me6qW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rnelia.siteware.ch/phonetik/" TargetMode="External"/><Relationship Id="rId2" Type="http://schemas.openxmlformats.org/officeDocument/2006/relationships/hyperlink" Target="http://de.wikipedia.org/wiki/Aussprache_der_deutschen_Sprach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oje-klinika.cz/data/imgs/00646l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2697135"/>
              </p:ext>
            </p:extLst>
          </p:nvPr>
        </p:nvGraphicFramePr>
        <p:xfrm>
          <a:off x="1368425" y="2924944"/>
          <a:ext cx="6405925" cy="34961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VY_32_INOVACE_8AB_1_Aussprache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28.1.2013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4757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67744" y="2420888"/>
            <a:ext cx="4608512" cy="936104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AUSSPRACHE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28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Němčina se píše latinkou, s výjimkou přehlásek nepoužívá diakritická znaménka.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2800" dirty="0">
                <a:hlinkClick r:id="rId2"/>
              </a:rPr>
              <a:t>http://www.youtube.com/watch?v=l5GG1Me6qWE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40044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Klasická ABECEDA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 numCol="3"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	</a:t>
            </a:r>
            <a:r>
              <a:rPr lang="cs-CZ" dirty="0" smtClean="0"/>
              <a:t>(á)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dirty="0"/>
              <a:t>	</a:t>
            </a:r>
            <a:r>
              <a:rPr lang="cs-CZ" dirty="0" smtClean="0"/>
              <a:t>(bé)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C	</a:t>
            </a:r>
            <a:r>
              <a:rPr lang="cs-CZ" dirty="0" smtClean="0"/>
              <a:t>(</a:t>
            </a:r>
            <a:r>
              <a:rPr lang="cs-CZ" dirty="0" err="1" smtClean="0"/>
              <a:t>cé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D	</a:t>
            </a:r>
            <a:r>
              <a:rPr lang="cs-CZ" dirty="0" smtClean="0"/>
              <a:t>(</a:t>
            </a:r>
            <a:r>
              <a:rPr lang="cs-CZ" dirty="0" err="1" smtClean="0"/>
              <a:t>dé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E	</a:t>
            </a:r>
            <a:r>
              <a:rPr lang="cs-CZ" dirty="0" smtClean="0"/>
              <a:t>(é)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F	</a:t>
            </a:r>
            <a:r>
              <a:rPr lang="cs-CZ" dirty="0" smtClean="0"/>
              <a:t>(</a:t>
            </a:r>
            <a:r>
              <a:rPr lang="cs-CZ" dirty="0" err="1" smtClean="0"/>
              <a:t>ef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G	</a:t>
            </a:r>
            <a:r>
              <a:rPr lang="cs-CZ" dirty="0" smtClean="0"/>
              <a:t>(</a:t>
            </a:r>
            <a:r>
              <a:rPr lang="cs-CZ" dirty="0" err="1" smtClean="0"/>
              <a:t>gé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	</a:t>
            </a:r>
            <a:r>
              <a:rPr lang="cs-CZ" dirty="0" smtClean="0"/>
              <a:t>(</a:t>
            </a:r>
            <a:r>
              <a:rPr lang="cs-CZ" dirty="0" err="1" smtClean="0"/>
              <a:t>há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I	</a:t>
            </a:r>
            <a:r>
              <a:rPr lang="cs-CZ" dirty="0" smtClean="0"/>
              <a:t>(í)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J	</a:t>
            </a:r>
            <a:r>
              <a:rPr lang="cs-CZ" dirty="0" smtClean="0"/>
              <a:t>(jot)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	</a:t>
            </a:r>
            <a:r>
              <a:rPr lang="cs-CZ" dirty="0" smtClean="0"/>
              <a:t>(</a:t>
            </a:r>
            <a:r>
              <a:rPr lang="cs-CZ" dirty="0" err="1" smtClean="0"/>
              <a:t>ká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L	</a:t>
            </a:r>
            <a:r>
              <a:rPr lang="cs-CZ" dirty="0" smtClean="0"/>
              <a:t>(el)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M	</a:t>
            </a:r>
            <a:r>
              <a:rPr lang="cs-CZ" dirty="0" smtClean="0"/>
              <a:t>(</a:t>
            </a:r>
            <a:r>
              <a:rPr lang="cs-CZ" dirty="0" err="1" smtClean="0"/>
              <a:t>em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N	</a:t>
            </a:r>
            <a:r>
              <a:rPr lang="cs-CZ" dirty="0" smtClean="0"/>
              <a:t>(en)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O	</a:t>
            </a:r>
            <a:r>
              <a:rPr lang="cs-CZ" dirty="0" smtClean="0"/>
              <a:t>(ó)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	</a:t>
            </a:r>
            <a:r>
              <a:rPr lang="cs-CZ" dirty="0" smtClean="0"/>
              <a:t>(</a:t>
            </a:r>
            <a:r>
              <a:rPr lang="cs-CZ" dirty="0" err="1" smtClean="0"/>
              <a:t>pé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Q	</a:t>
            </a:r>
            <a:r>
              <a:rPr lang="cs-CZ" dirty="0" smtClean="0"/>
              <a:t>(</a:t>
            </a:r>
            <a:r>
              <a:rPr lang="cs-CZ" dirty="0" err="1" smtClean="0"/>
              <a:t>kú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R	</a:t>
            </a:r>
            <a:r>
              <a:rPr lang="cs-CZ" dirty="0" smtClean="0"/>
              <a:t>(</a:t>
            </a:r>
            <a:r>
              <a:rPr lang="cs-CZ" dirty="0" err="1" smtClean="0"/>
              <a:t>er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	</a:t>
            </a:r>
            <a:r>
              <a:rPr lang="cs-CZ" dirty="0" smtClean="0"/>
              <a:t>(es)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T	</a:t>
            </a:r>
            <a:r>
              <a:rPr lang="cs-CZ" dirty="0" smtClean="0"/>
              <a:t>(té)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U	</a:t>
            </a:r>
            <a:r>
              <a:rPr lang="cs-CZ" dirty="0" smtClean="0"/>
              <a:t>(ú)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	</a:t>
            </a:r>
            <a:r>
              <a:rPr lang="cs-CZ" dirty="0" smtClean="0"/>
              <a:t>(</a:t>
            </a:r>
            <a:r>
              <a:rPr lang="cs-CZ" dirty="0" err="1" smtClean="0"/>
              <a:t>fau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W	</a:t>
            </a:r>
            <a:r>
              <a:rPr lang="cs-CZ" dirty="0" smtClean="0"/>
              <a:t>(</a:t>
            </a:r>
            <a:r>
              <a:rPr lang="cs-CZ" dirty="0" err="1" smtClean="0"/>
              <a:t>doppel</a:t>
            </a:r>
            <a:r>
              <a:rPr lang="cs-CZ" dirty="0" smtClean="0"/>
              <a:t> V)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X	</a:t>
            </a:r>
            <a:r>
              <a:rPr lang="cs-CZ" dirty="0" smtClean="0"/>
              <a:t>(</a:t>
            </a:r>
            <a:r>
              <a:rPr lang="cs-CZ" dirty="0" err="1" smtClean="0"/>
              <a:t>iks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Y	</a:t>
            </a:r>
            <a:r>
              <a:rPr lang="cs-CZ" dirty="0" smtClean="0"/>
              <a:t>(ypsilon)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	</a:t>
            </a:r>
            <a:r>
              <a:rPr lang="cs-CZ" dirty="0" smtClean="0"/>
              <a:t>(</a:t>
            </a:r>
            <a:r>
              <a:rPr lang="cs-CZ" dirty="0" err="1" smtClean="0"/>
              <a:t>cet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057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smtClean="0"/>
              <a:t>Změny ve výslovnosti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sz="3900" b="1" dirty="0" smtClean="0">
                <a:solidFill>
                  <a:srgbClr val="FF0000"/>
                </a:solidFill>
              </a:rPr>
              <a:t>C</a:t>
            </a:r>
            <a:r>
              <a:rPr lang="cs-CZ" dirty="0" smtClean="0"/>
              <a:t>	- klasické CÉ, V Němčině se vyslovuje jako </a:t>
            </a:r>
            <a:r>
              <a:rPr lang="cs-CZ" b="1" dirty="0" smtClean="0"/>
              <a:t>K</a:t>
            </a:r>
            <a:r>
              <a:rPr lang="cs-CZ" dirty="0" smtClean="0"/>
              <a:t>, obvykle se ještě píše ve spojení </a:t>
            </a:r>
            <a:r>
              <a:rPr lang="cs-CZ" b="1" dirty="0" smtClean="0"/>
              <a:t>CK</a:t>
            </a:r>
            <a:r>
              <a:rPr lang="cs-CZ" dirty="0" smtClean="0"/>
              <a:t> – např. </a:t>
            </a:r>
            <a:r>
              <a:rPr lang="cs-CZ" u="sng" dirty="0" smtClean="0"/>
              <a:t>der Rock (sukně) – </a:t>
            </a:r>
            <a:r>
              <a:rPr lang="cs-CZ" b="1" u="sng" dirty="0" smtClean="0"/>
              <a:t>der Rok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	- vyslovuje se jako </a:t>
            </a:r>
            <a:r>
              <a:rPr lang="cs-CZ" b="1" dirty="0" smtClean="0"/>
              <a:t>Z</a:t>
            </a:r>
            <a:r>
              <a:rPr lang="cs-CZ" dirty="0" smtClean="0"/>
              <a:t>. Ve slovech, kde je klasické S zapotřebí, je nahrazeno ostrým S – </a:t>
            </a:r>
            <a:r>
              <a:rPr lang="cs-CZ" b="1" dirty="0" smtClean="0"/>
              <a:t>ß</a:t>
            </a:r>
            <a:r>
              <a:rPr lang="cs-CZ" dirty="0" smtClean="0"/>
              <a:t> a nově teď </a:t>
            </a:r>
            <a:r>
              <a:rPr lang="cs-CZ" b="1" dirty="0" smtClean="0"/>
              <a:t>SS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	- </a:t>
            </a:r>
            <a:r>
              <a:rPr lang="cs-CZ" b="1" dirty="0" err="1" smtClean="0"/>
              <a:t>Susanne</a:t>
            </a:r>
            <a:r>
              <a:rPr lang="cs-CZ" b="1" dirty="0" smtClean="0"/>
              <a:t> – </a:t>
            </a:r>
            <a:r>
              <a:rPr lang="cs-CZ" b="1" dirty="0" err="1" smtClean="0"/>
              <a:t>Zuzane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- </a:t>
            </a:r>
            <a:r>
              <a:rPr lang="cs-CZ" b="1" dirty="0" err="1" smtClean="0"/>
              <a:t>draußen</a:t>
            </a:r>
            <a:r>
              <a:rPr lang="cs-CZ" b="1" dirty="0" smtClean="0"/>
              <a:t> (venku) - </a:t>
            </a:r>
            <a:r>
              <a:rPr lang="cs-CZ" b="1" dirty="0" err="1" smtClean="0"/>
              <a:t>drausen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979510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Používání tzv. </a:t>
            </a:r>
            <a:r>
              <a:rPr lang="cs-CZ" dirty="0" err="1"/>
              <a:t>scharfes</a:t>
            </a:r>
            <a:r>
              <a:rPr lang="cs-CZ" dirty="0"/>
              <a:t> ß (ostrého S) bylo        omezeno. V moderní době bývá přepisováno jako SS. Ve Švýcarsku a Rakousku je </a:t>
            </a:r>
            <a:r>
              <a:rPr lang="cs-CZ" dirty="0" err="1"/>
              <a:t>sharfes</a:t>
            </a:r>
            <a:r>
              <a:rPr lang="cs-CZ" dirty="0"/>
              <a:t> ß dokonce už zastaralé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Dá se ještě říci, že ostré ß zůstává ve slovech, kde jsou samohlásky čteny dlouze.</a:t>
            </a:r>
          </a:p>
          <a:p>
            <a:pPr marL="0" indent="0">
              <a:buNone/>
            </a:pPr>
            <a:r>
              <a:rPr lang="cs-CZ" b="1" dirty="0" err="1" smtClean="0"/>
              <a:t>GROß</a:t>
            </a:r>
            <a:r>
              <a:rPr lang="cs-CZ" b="1" dirty="0" smtClean="0"/>
              <a:t> (velký)	- </a:t>
            </a:r>
            <a:r>
              <a:rPr lang="cs-CZ" b="1" dirty="0" err="1" smtClean="0"/>
              <a:t>grós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KUSS (polibek)	- kus</a:t>
            </a:r>
          </a:p>
        </p:txBody>
      </p:sp>
    </p:spTree>
    <p:extLst>
      <p:ext uri="{BB962C8B-B14F-4D97-AF65-F5344CB8AC3E}">
        <p14:creationId xmlns:p14="http://schemas.microsoft.com/office/powerpoint/2010/main" val="2865660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10000"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	- čteno jako </a:t>
            </a:r>
            <a:r>
              <a:rPr lang="cs-CZ" b="1" dirty="0" smtClean="0"/>
              <a:t>F</a:t>
            </a:r>
            <a:r>
              <a:rPr lang="cs-CZ" dirty="0" smtClean="0"/>
              <a:t>, pokud je potřeba klasického V, pak se ve slově píše </a:t>
            </a:r>
            <a:r>
              <a:rPr lang="cs-CZ" b="1" dirty="0" smtClean="0"/>
              <a:t>W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b="1" dirty="0" smtClean="0"/>
              <a:t>Vater (otec), Eva – </a:t>
            </a:r>
            <a:r>
              <a:rPr lang="cs-CZ" b="1" dirty="0" err="1" smtClean="0"/>
              <a:t>fáter</a:t>
            </a:r>
            <a:r>
              <a:rPr lang="cs-CZ" b="1" dirty="0" smtClean="0"/>
              <a:t>, </a:t>
            </a:r>
            <a:r>
              <a:rPr lang="cs-CZ" b="1" dirty="0" err="1" smtClean="0"/>
              <a:t>Efa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- </a:t>
            </a:r>
            <a:r>
              <a:rPr lang="cs-CZ" b="1" dirty="0" err="1" smtClean="0"/>
              <a:t>Wasser</a:t>
            </a:r>
            <a:r>
              <a:rPr lang="cs-CZ" b="1" dirty="0"/>
              <a:t> </a:t>
            </a:r>
            <a:r>
              <a:rPr lang="cs-CZ" b="1" dirty="0" smtClean="0"/>
              <a:t>(voda) - </a:t>
            </a:r>
            <a:r>
              <a:rPr lang="cs-CZ" b="1" dirty="0" err="1" smtClean="0"/>
              <a:t>vaser</a:t>
            </a:r>
            <a:endParaRPr lang="cs-CZ" b="1" dirty="0"/>
          </a:p>
          <a:p>
            <a:r>
              <a:rPr lang="cs-CZ" sz="3600" b="1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	- čteno jako </a:t>
            </a:r>
            <a:r>
              <a:rPr lang="cs-CZ" b="1" dirty="0" smtClean="0"/>
              <a:t>C</a:t>
            </a:r>
            <a:r>
              <a:rPr lang="cs-CZ" dirty="0" smtClean="0"/>
              <a:t>. Z je nahrazeno </a:t>
            </a:r>
            <a:r>
              <a:rPr lang="cs-CZ" dirty="0" err="1" smtClean="0"/>
              <a:t>jednuduchým</a:t>
            </a:r>
            <a:r>
              <a:rPr lang="cs-CZ" dirty="0" smtClean="0"/>
              <a:t> S.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b="1" dirty="0" err="1" smtClean="0"/>
              <a:t>Zitrone</a:t>
            </a:r>
            <a:r>
              <a:rPr lang="cs-CZ" b="1" dirty="0" smtClean="0"/>
              <a:t> (citron) – citrone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- </a:t>
            </a:r>
            <a:r>
              <a:rPr lang="cs-CZ" b="1" dirty="0" err="1" smtClean="0"/>
              <a:t>singen</a:t>
            </a:r>
            <a:r>
              <a:rPr lang="cs-CZ" b="1" dirty="0" smtClean="0"/>
              <a:t> (zpívat) – </a:t>
            </a:r>
            <a:r>
              <a:rPr lang="cs-CZ" b="1" dirty="0" err="1" smtClean="0"/>
              <a:t>zingn</a:t>
            </a:r>
            <a:r>
              <a:rPr lang="cs-CZ" b="1" dirty="0" smtClean="0"/>
              <a:t>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CH – </a:t>
            </a:r>
            <a:r>
              <a:rPr lang="cs-CZ" dirty="0" smtClean="0">
                <a:solidFill>
                  <a:srgbClr val="FF0000"/>
                </a:solidFill>
              </a:rPr>
              <a:t>se klasicky nevyskytuje, jen u cizích slov, bývá čteno jako K. Uprostřed slov se čte normálně.</a:t>
            </a:r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- Chemie - </a:t>
            </a:r>
            <a:r>
              <a:rPr lang="cs-CZ" b="1" dirty="0" err="1" smtClean="0">
                <a:solidFill>
                  <a:srgbClr val="FF0000"/>
                </a:solidFill>
              </a:rPr>
              <a:t>Kemí</a:t>
            </a:r>
            <a:endParaRPr lang="cs-CZ" b="1" dirty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- </a:t>
            </a:r>
            <a:r>
              <a:rPr lang="cs-CZ" b="1" dirty="0" err="1" smtClean="0">
                <a:solidFill>
                  <a:srgbClr val="FF0000"/>
                </a:solidFill>
              </a:rPr>
              <a:t>Milch</a:t>
            </a:r>
            <a:r>
              <a:rPr lang="cs-CZ" b="1" dirty="0" smtClean="0">
                <a:solidFill>
                  <a:srgbClr val="FF0000"/>
                </a:solidFill>
              </a:rPr>
              <a:t> - </a:t>
            </a:r>
            <a:r>
              <a:rPr lang="cs-CZ" b="1" dirty="0" err="1" smtClean="0">
                <a:solidFill>
                  <a:srgbClr val="FF0000"/>
                </a:solidFill>
              </a:rPr>
              <a:t>Milch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25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smtClean="0"/>
              <a:t>Zvláštnosti Němčiny: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Ä</a:t>
            </a:r>
            <a:r>
              <a:rPr lang="cs-CZ" dirty="0" smtClean="0"/>
              <a:t>		- mezi A </a:t>
            </a:r>
            <a:r>
              <a:rPr lang="cs-CZ" dirty="0" err="1" smtClean="0"/>
              <a:t>a</a:t>
            </a:r>
            <a:r>
              <a:rPr lang="cs-CZ" dirty="0" smtClean="0"/>
              <a:t> E – otevřené E (</a:t>
            </a:r>
            <a:r>
              <a:rPr lang="cs-CZ" dirty="0" err="1" smtClean="0"/>
              <a:t>Äpfel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Ö</a:t>
            </a:r>
            <a:r>
              <a:rPr lang="cs-CZ" dirty="0" smtClean="0"/>
              <a:t>		- mezi O a E  (</a:t>
            </a:r>
            <a:r>
              <a:rPr lang="cs-CZ" dirty="0" err="1" smtClean="0"/>
              <a:t>Österreich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Ü</a:t>
            </a:r>
            <a:r>
              <a:rPr lang="cs-CZ" dirty="0" smtClean="0"/>
              <a:t>		- mezi U a Y  (Müller)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SCH</a:t>
            </a:r>
            <a:r>
              <a:rPr lang="cs-CZ" dirty="0" smtClean="0"/>
              <a:t>	- š  (</a:t>
            </a:r>
            <a:r>
              <a:rPr lang="cs-CZ" dirty="0" err="1" smtClean="0"/>
              <a:t>schlafen</a:t>
            </a:r>
            <a:r>
              <a:rPr lang="cs-CZ" dirty="0" smtClean="0"/>
              <a:t> – </a:t>
            </a:r>
            <a:r>
              <a:rPr lang="cs-CZ" dirty="0" err="1" smtClean="0"/>
              <a:t>šláfen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SP</a:t>
            </a:r>
            <a:r>
              <a:rPr lang="cs-CZ" dirty="0" smtClean="0"/>
              <a:t>		- </a:t>
            </a:r>
            <a:r>
              <a:rPr lang="cs-CZ" dirty="0" err="1" smtClean="0"/>
              <a:t>šp</a:t>
            </a:r>
            <a:r>
              <a:rPr lang="cs-CZ" dirty="0" smtClean="0"/>
              <a:t> ( </a:t>
            </a:r>
            <a:r>
              <a:rPr lang="cs-CZ" dirty="0" err="1" smtClean="0"/>
              <a:t>sparen</a:t>
            </a:r>
            <a:r>
              <a:rPr lang="cs-CZ" dirty="0" smtClean="0"/>
              <a:t> – </a:t>
            </a:r>
            <a:r>
              <a:rPr lang="cs-CZ" dirty="0" err="1" smtClean="0"/>
              <a:t>špáren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ST	</a:t>
            </a:r>
            <a:r>
              <a:rPr lang="cs-CZ" dirty="0" smtClean="0"/>
              <a:t>	- </a:t>
            </a:r>
            <a:r>
              <a:rPr lang="cs-CZ" dirty="0" err="1" smtClean="0"/>
              <a:t>št</a:t>
            </a:r>
            <a:r>
              <a:rPr lang="cs-CZ" dirty="0" smtClean="0"/>
              <a:t> (</a:t>
            </a:r>
            <a:r>
              <a:rPr lang="cs-CZ" dirty="0" err="1" smtClean="0"/>
              <a:t>stellen</a:t>
            </a:r>
            <a:r>
              <a:rPr lang="cs-CZ" dirty="0" smtClean="0"/>
              <a:t> – </a:t>
            </a:r>
            <a:r>
              <a:rPr lang="cs-CZ" dirty="0" err="1" smtClean="0"/>
              <a:t>štelen</a:t>
            </a:r>
            <a:r>
              <a:rPr lang="cs-CZ" dirty="0"/>
              <a:t>)</a:t>
            </a: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TSCH</a:t>
            </a:r>
            <a:r>
              <a:rPr lang="cs-CZ" dirty="0" smtClean="0"/>
              <a:t>	- mezi T a Č (</a:t>
            </a:r>
            <a:r>
              <a:rPr lang="cs-CZ" dirty="0" err="1" smtClean="0"/>
              <a:t>Tschechisch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DSCH</a:t>
            </a:r>
            <a:r>
              <a:rPr lang="cs-CZ" dirty="0" smtClean="0"/>
              <a:t>	- mezi D a Ž (</a:t>
            </a:r>
            <a:r>
              <a:rPr lang="cs-CZ" dirty="0" err="1" smtClean="0"/>
              <a:t>Dschungel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9278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TZ			</a:t>
            </a:r>
            <a:r>
              <a:rPr lang="cs-CZ" dirty="0" smtClean="0"/>
              <a:t>- čte se jako C (</a:t>
            </a:r>
            <a:r>
              <a:rPr lang="cs-CZ" dirty="0" err="1" smtClean="0"/>
              <a:t>Katze</a:t>
            </a:r>
            <a:r>
              <a:rPr lang="cs-CZ" dirty="0" smtClean="0"/>
              <a:t> – </a:t>
            </a:r>
            <a:r>
              <a:rPr lang="cs-CZ" dirty="0" err="1" smtClean="0"/>
              <a:t>Kace</a:t>
            </a:r>
            <a:r>
              <a:rPr lang="cs-CZ" dirty="0" smtClean="0"/>
              <a:t>)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CK			</a:t>
            </a:r>
            <a:r>
              <a:rPr lang="cs-CZ" dirty="0" smtClean="0"/>
              <a:t>- K  (Rock – Rok) 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ÄU, EU		</a:t>
            </a:r>
            <a:r>
              <a:rPr lang="cs-CZ" dirty="0" smtClean="0"/>
              <a:t>- čteno jako OY, OJ (</a:t>
            </a:r>
            <a:r>
              <a:rPr lang="cs-CZ" dirty="0" err="1" smtClean="0"/>
              <a:t>neu</a:t>
            </a:r>
            <a:r>
              <a:rPr lang="cs-CZ" dirty="0" smtClean="0"/>
              <a:t> – </a:t>
            </a:r>
            <a:r>
              <a:rPr lang="cs-CZ" dirty="0" err="1" smtClean="0"/>
              <a:t>noj</a:t>
            </a:r>
            <a:r>
              <a:rPr lang="cs-CZ" dirty="0" smtClean="0"/>
              <a:t>)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EI, AI, AY, EY	</a:t>
            </a:r>
            <a:r>
              <a:rPr lang="cs-CZ" dirty="0" smtClean="0"/>
              <a:t>- AJ ( Eis – </a:t>
            </a:r>
            <a:r>
              <a:rPr lang="cs-CZ" dirty="0" err="1" smtClean="0"/>
              <a:t>Ajs</a:t>
            </a:r>
            <a:r>
              <a:rPr lang="cs-CZ" dirty="0" smtClean="0"/>
              <a:t>, </a:t>
            </a:r>
            <a:r>
              <a:rPr lang="cs-CZ" dirty="0" err="1" smtClean="0"/>
              <a:t>Speyer</a:t>
            </a:r>
            <a:r>
              <a:rPr lang="cs-CZ" dirty="0" smtClean="0"/>
              <a:t> – </a:t>
            </a:r>
            <a:r>
              <a:rPr lang="cs-CZ" dirty="0" err="1"/>
              <a:t>Š</a:t>
            </a:r>
            <a:r>
              <a:rPr lang="cs-CZ" dirty="0" err="1" smtClean="0"/>
              <a:t>pajer</a:t>
            </a:r>
            <a:r>
              <a:rPr lang="cs-CZ" dirty="0" smtClean="0"/>
              <a:t>)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IE			</a:t>
            </a:r>
            <a:r>
              <a:rPr lang="cs-CZ" dirty="0" smtClean="0"/>
              <a:t>- dlouhé Í (</a:t>
            </a:r>
            <a:r>
              <a:rPr lang="cs-CZ" dirty="0" err="1" smtClean="0"/>
              <a:t>Bier</a:t>
            </a:r>
            <a:r>
              <a:rPr lang="cs-CZ" dirty="0" smtClean="0"/>
              <a:t> – </a:t>
            </a:r>
            <a:r>
              <a:rPr lang="cs-CZ" dirty="0" err="1" smtClean="0"/>
              <a:t>Bír</a:t>
            </a:r>
            <a:r>
              <a:rPr lang="cs-CZ" dirty="0" smtClean="0"/>
              <a:t>)</a:t>
            </a:r>
          </a:p>
          <a:p>
            <a:pPr marL="0" indent="0" algn="ctr">
              <a:buNone/>
            </a:pPr>
            <a:endParaRPr lang="cs-CZ" sz="44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!!!!!!!!!!!!!!! EI X IE !!!!!!!!!!!!!!!!!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957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smtClean="0"/>
              <a:t>Souhláska H: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Souhláska H umístěná uprostřed nebo na konci slova před samohláskou se </a:t>
            </a:r>
            <a:r>
              <a:rPr lang="cs-CZ" b="1" dirty="0" smtClean="0"/>
              <a:t>NEČTE</a:t>
            </a:r>
            <a:r>
              <a:rPr lang="cs-CZ" dirty="0" smtClean="0"/>
              <a:t>, naopak jen </a:t>
            </a:r>
            <a:r>
              <a:rPr lang="cs-CZ" u="sng" dirty="0" smtClean="0"/>
              <a:t>prodlužuje</a:t>
            </a:r>
            <a:r>
              <a:rPr lang="cs-CZ" dirty="0" smtClean="0"/>
              <a:t> samohlásku před ním.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b="1" dirty="0" err="1" smtClean="0"/>
              <a:t>Jahr</a:t>
            </a:r>
            <a:r>
              <a:rPr lang="cs-CZ" b="1" dirty="0" smtClean="0"/>
              <a:t> (</a:t>
            </a:r>
            <a:r>
              <a:rPr lang="cs-CZ" b="1" dirty="0" err="1" smtClean="0"/>
              <a:t>Jár</a:t>
            </a:r>
            <a:r>
              <a:rPr lang="cs-CZ" b="1" dirty="0" smtClean="0"/>
              <a:t>), </a:t>
            </a:r>
            <a:r>
              <a:rPr lang="cs-CZ" b="1" dirty="0" err="1" smtClean="0"/>
              <a:t>weih</a:t>
            </a:r>
            <a:r>
              <a:rPr lang="cs-CZ" b="1" dirty="0" smtClean="0"/>
              <a:t> (</a:t>
            </a:r>
            <a:r>
              <a:rPr lang="cs-CZ" b="1" dirty="0" err="1" smtClean="0"/>
              <a:t>waj</a:t>
            </a:r>
            <a:r>
              <a:rPr lang="cs-CZ" b="1" dirty="0" smtClean="0"/>
              <a:t>), </a:t>
            </a:r>
            <a:r>
              <a:rPr lang="cs-CZ" b="1" dirty="0" err="1" smtClean="0"/>
              <a:t>froh</a:t>
            </a:r>
            <a:r>
              <a:rPr lang="cs-CZ" b="1" dirty="0" smtClean="0"/>
              <a:t> (</a:t>
            </a:r>
            <a:r>
              <a:rPr lang="cs-CZ" b="1" dirty="0" err="1" smtClean="0"/>
              <a:t>fró</a:t>
            </a:r>
            <a:r>
              <a:rPr lang="cs-CZ" b="1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Pokud ale stojí mezi dvěma souhláskami, pak se H </a:t>
            </a:r>
            <a:r>
              <a:rPr lang="cs-CZ" u="sng" dirty="0" smtClean="0"/>
              <a:t>čte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b="1" dirty="0" smtClean="0"/>
              <a:t>stehen, </a:t>
            </a:r>
            <a:r>
              <a:rPr lang="cs-CZ" b="1" dirty="0" err="1" smtClean="0"/>
              <a:t>gehen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12803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smtClean="0"/>
              <a:t>Zdvojené souhlásky: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Umístěné před samohláskou onu samohlásku, na rozdíl od H, zkracují.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 err="1" smtClean="0"/>
              <a:t>Wa</a:t>
            </a:r>
            <a:r>
              <a:rPr lang="cs-CZ" b="1" dirty="0" err="1" smtClean="0"/>
              <a:t>pp</a:t>
            </a:r>
            <a:r>
              <a:rPr lang="cs-CZ" dirty="0" err="1" smtClean="0"/>
              <a:t>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 err="1" smtClean="0"/>
              <a:t>Fla</a:t>
            </a:r>
            <a:r>
              <a:rPr lang="cs-CZ" b="1" dirty="0" err="1" smtClean="0"/>
              <a:t>gg</a:t>
            </a:r>
            <a:r>
              <a:rPr lang="cs-CZ" dirty="0" err="1" smtClean="0"/>
              <a:t>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 err="1" smtClean="0"/>
              <a:t>schwi</a:t>
            </a:r>
            <a:r>
              <a:rPr lang="cs-CZ" b="1" dirty="0" err="1" smtClean="0"/>
              <a:t>mm</a:t>
            </a:r>
            <a:r>
              <a:rPr lang="cs-CZ" dirty="0" err="1" smtClean="0"/>
              <a:t>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0806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Koncovky ER a EN: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Tyto koncovky (hlavně u sloves) se </a:t>
            </a:r>
            <a:r>
              <a:rPr lang="cs-CZ" u="sng" dirty="0" smtClean="0"/>
              <a:t>nečtou v plné síle</a:t>
            </a:r>
            <a:r>
              <a:rPr lang="cs-CZ" dirty="0" smtClean="0"/>
              <a:t>, jako v češtině, ale POLYKAJÍ SE.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b="1" dirty="0" smtClean="0"/>
              <a:t>steh</a:t>
            </a:r>
            <a:r>
              <a:rPr lang="cs-CZ" b="1" u="sng" dirty="0" smtClean="0"/>
              <a:t>en</a:t>
            </a:r>
            <a:r>
              <a:rPr lang="cs-CZ" b="1" dirty="0" smtClean="0"/>
              <a:t>              </a:t>
            </a:r>
            <a:r>
              <a:rPr lang="cs-CZ" b="1" dirty="0" err="1" smtClean="0"/>
              <a:t>štéhn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- </a:t>
            </a:r>
            <a:r>
              <a:rPr lang="cs-CZ" b="1" dirty="0" err="1" smtClean="0"/>
              <a:t>drauß</a:t>
            </a:r>
            <a:r>
              <a:rPr lang="cs-CZ" b="1" u="sng" dirty="0" err="1" smtClean="0"/>
              <a:t>en</a:t>
            </a:r>
            <a:r>
              <a:rPr lang="cs-CZ" b="1" dirty="0" smtClean="0"/>
              <a:t>           </a:t>
            </a:r>
            <a:r>
              <a:rPr lang="cs-CZ" b="1" dirty="0" err="1" smtClean="0"/>
              <a:t>drausn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- Vat</a:t>
            </a:r>
            <a:r>
              <a:rPr lang="cs-CZ" b="1" u="sng" dirty="0" smtClean="0"/>
              <a:t>er</a:t>
            </a:r>
            <a:r>
              <a:rPr lang="cs-CZ" b="1" dirty="0" smtClean="0"/>
              <a:t>                 </a:t>
            </a:r>
            <a:r>
              <a:rPr lang="cs-CZ" b="1" dirty="0" err="1" smtClean="0"/>
              <a:t>Fátr</a:t>
            </a:r>
            <a:r>
              <a:rPr lang="cs-CZ" dirty="0" smtClean="0"/>
              <a:t> – R na konci se ale nevyslovuje drsně, ale jemně, jako by jste chtěli na konci říci spíše A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059832" y="2996952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275856" y="3573016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699792" y="4149080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3913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Zdroje: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de.wikipedia.org/wiki/Aussprache_der_deutschen_Sprache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http://cornelia.siteware.ch/phonetik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  <a:p>
            <a:endParaRPr lang="cs-CZ" sz="16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Zdroje obrázků:</a:t>
            </a:r>
          </a:p>
          <a:p>
            <a:r>
              <a:rPr lang="cs-CZ" sz="1600" dirty="0">
                <a:hlinkClick r:id="rId4"/>
              </a:rPr>
              <a:t>http://www.moje-klinika.cz/data/imgs/00646l.jpg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717458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254932"/>
              </p:ext>
            </p:extLst>
          </p:nvPr>
        </p:nvGraphicFramePr>
        <p:xfrm>
          <a:off x="1369036" y="3233738"/>
          <a:ext cx="6405925" cy="265576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viz výše</a:t>
                      </a:r>
                      <a:endParaRPr lang="cs-CZ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  viz výše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2224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313</TotalTime>
  <Words>268</Words>
  <Application>Microsoft Office PowerPoint</Application>
  <PresentationFormat>Předvádění na obrazovce (4:3)</PresentationFormat>
  <Paragraphs>129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AUSSPRACHE</vt:lpstr>
      <vt:lpstr>Prezentace aplikace PowerPoint</vt:lpstr>
      <vt:lpstr>Klasická ABECEDA</vt:lpstr>
      <vt:lpstr>Změny ve výslovnosti</vt:lpstr>
      <vt:lpstr>Prezentace aplikace PowerPoint</vt:lpstr>
      <vt:lpstr>Prezentace aplikace PowerPoint</vt:lpstr>
      <vt:lpstr>Zvláštnosti Němčiny:</vt:lpstr>
      <vt:lpstr>Prezentace aplikace PowerPoint</vt:lpstr>
      <vt:lpstr>Souhláska H:</vt:lpstr>
      <vt:lpstr>Zdvojené souhlásky:</vt:lpstr>
      <vt:lpstr>Koncovky ER a EN: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iris</cp:lastModifiedBy>
  <cp:revision>18</cp:revision>
  <dcterms:created xsi:type="dcterms:W3CDTF">2012-04-04T05:08:45Z</dcterms:created>
  <dcterms:modified xsi:type="dcterms:W3CDTF">2013-06-25T16:58:49Z</dcterms:modified>
</cp:coreProperties>
</file>