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5" r:id="rId10"/>
    <p:sldId id="266" r:id="rId11"/>
    <p:sldId id="268" r:id="rId12"/>
    <p:sldId id="259" r:id="rId13"/>
    <p:sldId id="267" r:id="rId14"/>
    <p:sldId id="270" r:id="rId15"/>
    <p:sldId id="269" r:id="rId16"/>
    <p:sldId id="271" r:id="rId17"/>
    <p:sldId id="272" r:id="rId18"/>
    <p:sldId id="275" r:id="rId19"/>
    <p:sldId id="273" r:id="rId20"/>
    <p:sldId id="264" r:id="rId21"/>
  </p:sldIdLst>
  <p:sldSz cx="9144000" cy="6858000" type="screen4x3"/>
  <p:notesSz cx="6735763" cy="98694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 showGuides="1">
      <p:cViewPr>
        <p:scale>
          <a:sx n="100" d="100"/>
          <a:sy n="100" d="100"/>
        </p:scale>
        <p:origin x="-2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0FAAE3-3B8F-46C2-90A0-3E94B8AFB783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887677F-9B9E-4C2D-BCA4-FA03C162B1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13" Type="http://schemas.openxmlformats.org/officeDocument/2006/relationships/image" Target="../media/image42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12" Type="http://schemas.openxmlformats.org/officeDocument/2006/relationships/image" Target="../media/image41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11" Type="http://schemas.openxmlformats.org/officeDocument/2006/relationships/image" Target="../media/image40.jpeg"/><Relationship Id="rId5" Type="http://schemas.openxmlformats.org/officeDocument/2006/relationships/image" Target="../media/image34.jpe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Relationship Id="rId14" Type="http://schemas.openxmlformats.org/officeDocument/2006/relationships/image" Target="../media/image43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13" Type="http://schemas.openxmlformats.org/officeDocument/2006/relationships/image" Target="../media/image42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12" Type="http://schemas.openxmlformats.org/officeDocument/2006/relationships/image" Target="../media/image41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11" Type="http://schemas.openxmlformats.org/officeDocument/2006/relationships/image" Target="../media/image40.jpeg"/><Relationship Id="rId5" Type="http://schemas.openxmlformats.org/officeDocument/2006/relationships/image" Target="../media/image34.jpe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Relationship Id="rId14" Type="http://schemas.openxmlformats.org/officeDocument/2006/relationships/image" Target="../media/image4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8.jpeg"/><Relationship Id="rId5" Type="http://schemas.openxmlformats.org/officeDocument/2006/relationships/image" Target="../media/image47.wmf"/><Relationship Id="rId4" Type="http://schemas.openxmlformats.org/officeDocument/2006/relationships/image" Target="../media/image46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scherichiaColi_NIAI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4"/>
          <p:cNvSpPr txBox="1">
            <a:spLocks/>
          </p:cNvSpPr>
          <p:nvPr/>
        </p:nvSpPr>
        <p:spPr>
          <a:xfrm>
            <a:off x="439787" y="2906713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 smtClean="0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VY_32_INOVACE_01_20_Živé organismy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2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Veronika </a:t>
            </a:r>
            <a:r>
              <a:rPr lang="cs-CZ" sz="1700" dirty="0" err="1" smtClean="0">
                <a:latin typeface="Calibri" pitchFamily="34" charset="0"/>
              </a:rPr>
              <a:t>Gábelová</a:t>
            </a:r>
            <a:endParaRPr lang="cs-CZ" sz="17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Prezentace slouží k pochopení rozdílu mezi skupinami živých organismů (rostlin, živočichů, hub). Kombinace výkladu s procvičováním.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ověření:18.2.2013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	18.2.2013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latin typeface="Calibri" pitchFamily="34" charset="0"/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>
          <a:xfrm>
            <a:off x="457200" y="1211263"/>
            <a:ext cx="8229600" cy="193040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 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latin typeface="Calibri" pitchFamily="34" charset="0"/>
              </a:rPr>
              <a:t>	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                                                                    </a:t>
            </a:r>
            <a:r>
              <a:rPr lang="cs-CZ" sz="3600" dirty="0" smtClean="0">
                <a:latin typeface="Calibri" pitchFamily="34" charset="0"/>
              </a:rPr>
              <a:t>Výukový materiál</a:t>
            </a:r>
          </a:p>
        </p:txBody>
      </p:sp>
    </p:spTree>
    <p:extLst>
      <p:ext uri="{BB962C8B-B14F-4D97-AF65-F5344CB8AC3E}">
        <p14:creationId xmlns:p14="http://schemas.microsoft.com/office/powerpoint/2010/main" val="791034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</a:rPr>
              <a:t>Živé organismy</a:t>
            </a:r>
            <a:endParaRPr lang="cs-CZ" sz="6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565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>
                <a:solidFill>
                  <a:schemeClr val="accent5">
                    <a:lumMod val="50000"/>
                  </a:schemeClr>
                </a:solidFill>
              </a:rPr>
              <a:t>Příroda</a:t>
            </a:r>
            <a:endParaRPr lang="cs-CZ" sz="5400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2"/>
            <a:ext cx="7125112" cy="1237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Přírodu dělíme na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živou </a:t>
            </a:r>
            <a:r>
              <a:rPr lang="cs-CZ" sz="3200" b="1" dirty="0" smtClean="0">
                <a:solidFill>
                  <a:schemeClr val="tx1"/>
                </a:solidFill>
              </a:rPr>
              <a:t>a</a:t>
            </a:r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neživou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956" y="3644071"/>
            <a:ext cx="86260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Pamatujete si, co patří do přírody neživé?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6149" y="4176419"/>
            <a:ext cx="7704856" cy="1569660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Voda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Vzduch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Půda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Světlo a teplo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Horniny a nerosty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72246" y="2636912"/>
            <a:ext cx="6463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  <a:endParaRPr lang="cs-CZ" sz="6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80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Příroda živá</a:t>
            </a:r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75754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Živou přírodu tvoří živé přírodniny neboli ________________.____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4665" y="2204864"/>
            <a:ext cx="296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ŽIVÉ ORGANISMY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72245" y="2875002"/>
            <a:ext cx="6463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  <a:endParaRPr lang="cs-CZ" sz="6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200" y="3721388"/>
            <a:ext cx="8130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Pamatujete si, co patří do přírody živé?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4894" y="4256429"/>
            <a:ext cx="8391812" cy="1877437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indent="-457200" algn="just">
              <a:buFont typeface="Courier New" pitchFamily="49" charset="0"/>
              <a:buChar char="o"/>
            </a:pPr>
            <a:r>
              <a:rPr lang="cs-CZ" sz="3600" dirty="0" smtClean="0"/>
              <a:t>rostliny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3600" dirty="0" smtClean="0"/>
              <a:t>živočichové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3600" dirty="0" smtClean="0"/>
              <a:t>houby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3600" dirty="0" smtClean="0"/>
              <a:t>bakterie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3600" dirty="0" smtClean="0"/>
              <a:t>člověk</a:t>
            </a:r>
          </a:p>
          <a:p>
            <a:pPr algn="just"/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10892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9225" y="2780928"/>
            <a:ext cx="3487833" cy="231654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 smtClean="0">
                <a:solidFill>
                  <a:schemeClr val="accent5">
                    <a:lumMod val="50000"/>
                  </a:schemeClr>
                </a:solidFill>
              </a:rPr>
              <a:t>Rostliny</a:t>
            </a:r>
            <a:endParaRPr lang="cs-CZ" sz="3600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335" y="1776114"/>
            <a:ext cx="3348372" cy="223224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32656"/>
            <a:ext cx="3240360" cy="21521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9353" y="218451"/>
            <a:ext cx="2132379" cy="321054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335" y="4220465"/>
            <a:ext cx="3707904" cy="24627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7058" y="2564904"/>
            <a:ext cx="1917430" cy="28869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204" y="4550032"/>
            <a:ext cx="3203848" cy="2135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42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2912" y="2420888"/>
            <a:ext cx="3923928" cy="26159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 smtClean="0">
                <a:solidFill>
                  <a:schemeClr val="accent5">
                    <a:lumMod val="50000"/>
                  </a:schemeClr>
                </a:solidFill>
              </a:rPr>
              <a:t>Živočichové </a:t>
            </a:r>
            <a:endParaRPr lang="cs-CZ" sz="3600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281" y="270600"/>
            <a:ext cx="3315189" cy="221925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84784"/>
            <a:ext cx="3819028" cy="2556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017307"/>
            <a:ext cx="4031940" cy="2687960"/>
          </a:xfrm>
          <a:prstGeom prst="rect">
            <a:avLst/>
          </a:prstGeom>
        </p:spPr>
      </p:pic>
      <p:pic>
        <p:nvPicPr>
          <p:cNvPr id="1026" name="Picture 2" descr="C:\Users\subrt_000\AppData\Local\Microsoft\Windows\Temporary Internet Files\Content.IE5\OHYHC8YR\MP9004069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16" y="4105323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ubrt_000\AppData\Local\Microsoft\Windows\Temporary Internet Files\Content.IE5\1GF6GTDO\MP9004066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774" y="3322340"/>
            <a:ext cx="2742531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ubrt_000\AppData\Local\Microsoft\Windows\Temporary Internet Files\Content.IE5\0E7VJRSK\MP900289450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552" y="1601204"/>
            <a:ext cx="2692896" cy="1777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36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 smtClean="0">
                <a:solidFill>
                  <a:schemeClr val="accent5">
                    <a:lumMod val="50000"/>
                  </a:schemeClr>
                </a:solidFill>
              </a:rPr>
              <a:t>Houby</a:t>
            </a:r>
            <a:endParaRPr lang="cs-CZ" sz="3600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84784"/>
            <a:ext cx="3491880" cy="261891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57739"/>
            <a:ext cx="3672408" cy="275430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62" y="3784584"/>
            <a:ext cx="5148064" cy="28957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914" y="3784584"/>
            <a:ext cx="3710348" cy="278276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276872"/>
            <a:ext cx="2913136" cy="1941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716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Bakterie</a:t>
            </a:r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subrt_000\AppData\Local\Microsoft\Windows\Temporary Internet Files\Content.IE5\OHYHC8YR\MP9004074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97061"/>
            <a:ext cx="5730252" cy="566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akterie Escherichia coli(rastrovací elektronový mikroskop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71319"/>
            <a:ext cx="3888432" cy="3266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256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 descr="C:\Users\subrt_000\AppData\Local\Microsoft\Windows\Temporary Internet Files\Content.IE5\OHYHC8YR\MP9004090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168" y="2820862"/>
            <a:ext cx="2938636" cy="293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466" y="188640"/>
            <a:ext cx="7125113" cy="924475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Člověk</a:t>
            </a:r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subrt_000\AppData\Local\Microsoft\Windows\Temporary Internet Files\Content.IE5\FUOOFM5W\MP9004485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2520280" cy="378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ubrt_000\AppData\Local\Microsoft\Windows\Temporary Internet Files\Content.IE5\FUOOFM5W\MP9004482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735" y="332656"/>
            <a:ext cx="2286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ubrt_000\AppData\Local\Microsoft\Windows\Temporary Internet Files\Content.IE5\FUOOFM5W\MP900406674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583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ubrt_000\AppData\Local\Microsoft\Windows\Temporary Internet Files\Content.IE5\FUOOFM5W\MP9004223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512119"/>
            <a:ext cx="3273969" cy="2181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ubrt_000\AppData\Local\Microsoft\Windows\Temporary Internet Files\Content.IE5\1GF6GTDO\MP900285008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0180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887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1340768"/>
            <a:ext cx="7125113" cy="1716563"/>
          </a:xfrm>
        </p:spPr>
        <p:txBody>
          <a:bodyPr/>
          <a:lstStyle/>
          <a:p>
            <a:r>
              <a:rPr lang="cs-CZ" u="sng" dirty="0" smtClean="0">
                <a:solidFill>
                  <a:schemeClr val="accent5">
                    <a:lumMod val="50000"/>
                  </a:schemeClr>
                </a:solidFill>
              </a:rPr>
              <a:t>Člověk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je součástí které skupiny organismů?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421213"/>
            <a:ext cx="5645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  <a:endParaRPr lang="cs-CZ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713256"/>
            <a:ext cx="632416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ŽIVOČICHOVÉ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57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Živé organismy jsou </a:t>
            </a:r>
            <a:r>
              <a:rPr lang="cs-CZ" u="sng" dirty="0" smtClean="0">
                <a:solidFill>
                  <a:srgbClr val="FF0000"/>
                </a:solidFill>
              </a:rPr>
              <a:t>závislé</a:t>
            </a:r>
            <a:r>
              <a:rPr lang="cs-CZ" dirty="0" smtClean="0"/>
              <a:t> na neživé přírodě.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177856"/>
            <a:ext cx="84057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Neživá příroda poskytuje živým organismům </a:t>
            </a:r>
            <a:r>
              <a:rPr lang="cs-CZ" sz="2800" dirty="0" smtClean="0">
                <a:solidFill>
                  <a:srgbClr val="FF0000"/>
                </a:solidFill>
              </a:rPr>
              <a:t>základní životní podmínky</a:t>
            </a:r>
            <a:r>
              <a:rPr lang="cs-CZ" sz="2800" dirty="0" smtClean="0"/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3893" y="3915116"/>
            <a:ext cx="6681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Zopakuj, základní životní podmínky.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05741" y="3145675"/>
            <a:ext cx="5325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  <a:endParaRPr lang="cs-CZ" sz="4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3130" y="4581128"/>
            <a:ext cx="7704856" cy="1569660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Voda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Vzduch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Půda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Světlo a teplo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dirty="0" smtClean="0"/>
              <a:t>Horniny a nerosty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0892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188640"/>
            <a:ext cx="7125113" cy="924475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  <a:endParaRPr lang="cs-CZ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836712"/>
            <a:ext cx="82296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poznám, co patří do živé přírody?</a:t>
            </a:r>
            <a:endParaRPr lang="cs-CZ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26940" y="1845022"/>
            <a:ext cx="403860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potřebuje potravu</a:t>
            </a:r>
            <a:endParaRPr lang="cs-CZ" sz="28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8822" y="2780623"/>
            <a:ext cx="4038600" cy="576064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dýchá </a:t>
            </a:r>
            <a:endParaRPr lang="cs-CZ" sz="28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95800" y="1844823"/>
            <a:ext cx="4038600" cy="5762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rozmnožuje se 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08822" y="3638021"/>
            <a:ext cx="4038600" cy="5746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roste</a:t>
            </a:r>
            <a:endParaRPr lang="cs-CZ" sz="28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472920" y="4501621"/>
            <a:ext cx="4038600" cy="576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umírá</a:t>
            </a:r>
            <a:endParaRPr lang="cs-CZ" sz="28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73658" y="4501621"/>
            <a:ext cx="4038600" cy="576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vylučuje</a:t>
            </a:r>
            <a:endParaRPr lang="cs-CZ" sz="28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495800" y="3636434"/>
            <a:ext cx="4038600" cy="576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vyvíjí se  </a:t>
            </a:r>
            <a:endParaRPr lang="cs-CZ" sz="28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472920" y="2775643"/>
            <a:ext cx="4038600" cy="5762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pohybuje se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4787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00418" y="548680"/>
            <a:ext cx="7467600" cy="65293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dělá kočka?</a:t>
            </a:r>
            <a:endParaRPr lang="cs-CZ" sz="22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56748" y="3126668"/>
            <a:ext cx="1478375" cy="60466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roste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2196060" y="1573778"/>
            <a:ext cx="1871560" cy="57606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nedýchá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303748" y="2436973"/>
            <a:ext cx="1656184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vyvíjí se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75414" y="3212976"/>
            <a:ext cx="2656426" cy="60466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ozmnožuje  se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57200" y="1600201"/>
            <a:ext cx="198623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ýbe se</a:t>
            </a:r>
            <a:endParaRPr lang="cs-CZ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2807503" y="3973409"/>
            <a:ext cx="1982431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vylučuje</a:t>
            </a:r>
            <a:endParaRPr lang="cs-CZ" dirty="0"/>
          </a:p>
        </p:txBody>
      </p:sp>
      <p:sp>
        <p:nvSpPr>
          <p:cNvPr id="11" name="Zástupný symbol pro obsah 3"/>
          <p:cNvSpPr txBox="1">
            <a:spLocks/>
          </p:cNvSpPr>
          <p:nvPr/>
        </p:nvSpPr>
        <p:spPr>
          <a:xfrm>
            <a:off x="475414" y="2451273"/>
            <a:ext cx="1576306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neroste</a:t>
            </a:r>
            <a:endParaRPr lang="cs-CZ" dirty="0"/>
          </a:p>
        </p:txBody>
      </p:sp>
      <p:sp>
        <p:nvSpPr>
          <p:cNvPr id="12" name="Zástupný symbol pro obsah 3"/>
          <p:cNvSpPr txBox="1">
            <a:spLocks/>
          </p:cNvSpPr>
          <p:nvPr/>
        </p:nvSpPr>
        <p:spPr>
          <a:xfrm>
            <a:off x="475414" y="3999831"/>
            <a:ext cx="2224378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nevylučuje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35123" y="3167390"/>
            <a:ext cx="3492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epřijímá potravu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65702" y="2447239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93794" y="3979205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řijímá potravu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91000" y="160020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umírá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5414" y="5445224"/>
            <a:ext cx="64063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Kočka je ________________ 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43436" y="5445223"/>
            <a:ext cx="48964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živý organismus.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395536" y="4797152"/>
            <a:ext cx="457200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873154" y="4827642"/>
            <a:ext cx="6958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Hýbe se, přijímá potravu, vyvíjí se, rozmnožuje se, roste, dýchá,</a:t>
            </a:r>
          </a:p>
          <a:p>
            <a:r>
              <a:rPr lang="cs-CZ" dirty="0" smtClean="0"/>
              <a:t>vylučuje, umírá</a:t>
            </a:r>
            <a:endParaRPr lang="cs-CZ" dirty="0"/>
          </a:p>
        </p:txBody>
      </p:sp>
      <p:pic>
        <p:nvPicPr>
          <p:cNvPr id="4098" name="Picture 2" descr="C:\Users\subrt_000\AppData\Local\Microsoft\Windows\Temporary Internet Files\Content.IE5\0E7VJRSK\MP900431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7386"/>
            <a:ext cx="2735914" cy="2665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16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8" grpId="0" build="p"/>
      <p:bldP spid="9" grpId="0" build="p"/>
      <p:bldP spid="10" grpId="0" build="p"/>
      <p:bldP spid="14" grpId="0" build="p"/>
      <p:bldP spid="15" grpId="0" build="p"/>
      <p:bldP spid="16" grpId="0" build="p"/>
      <p:bldP spid="18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548680"/>
            <a:ext cx="5988306" cy="65293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dělá slunečnice?</a:t>
            </a:r>
            <a:endParaRPr lang="cs-CZ" sz="22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56748" y="3126668"/>
            <a:ext cx="1478375" cy="60466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roste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2196060" y="1573778"/>
            <a:ext cx="1871560" cy="57606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nedýchá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303748" y="2436973"/>
            <a:ext cx="1656184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vyvíjí se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75414" y="3212976"/>
            <a:ext cx="2656426" cy="60466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ozmnožuje  se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57200" y="1600201"/>
            <a:ext cx="198623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ýbe se</a:t>
            </a:r>
            <a:endParaRPr lang="cs-CZ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2807503" y="3973409"/>
            <a:ext cx="1982431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vylučuje</a:t>
            </a:r>
            <a:endParaRPr lang="cs-CZ" dirty="0"/>
          </a:p>
        </p:txBody>
      </p:sp>
      <p:sp>
        <p:nvSpPr>
          <p:cNvPr id="11" name="Zástupný symbol pro obsah 3"/>
          <p:cNvSpPr txBox="1">
            <a:spLocks/>
          </p:cNvSpPr>
          <p:nvPr/>
        </p:nvSpPr>
        <p:spPr>
          <a:xfrm>
            <a:off x="475414" y="2451273"/>
            <a:ext cx="1576306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neroste</a:t>
            </a:r>
            <a:endParaRPr lang="cs-CZ" dirty="0"/>
          </a:p>
        </p:txBody>
      </p:sp>
      <p:sp>
        <p:nvSpPr>
          <p:cNvPr id="12" name="Zástupný symbol pro obsah 3"/>
          <p:cNvSpPr txBox="1">
            <a:spLocks/>
          </p:cNvSpPr>
          <p:nvPr/>
        </p:nvSpPr>
        <p:spPr>
          <a:xfrm>
            <a:off x="475414" y="3999831"/>
            <a:ext cx="2224378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nevylučuje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35123" y="3167390"/>
            <a:ext cx="3492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epřijímá potravu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65702" y="2447239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93794" y="3979205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řijímá potravu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91000" y="160020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umírá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5414" y="5445224"/>
            <a:ext cx="73853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Slunečnice je ________________ 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40067" y="5445222"/>
            <a:ext cx="48964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živý organismus.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395536" y="4797152"/>
            <a:ext cx="457200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873154" y="4827642"/>
            <a:ext cx="6958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Hýbe se, přijímá potravu, vyvíjí se, rozmnožuje se, roste, dýchá,</a:t>
            </a:r>
          </a:p>
          <a:p>
            <a:r>
              <a:rPr lang="cs-CZ" dirty="0" smtClean="0"/>
              <a:t>vylučuje, umírá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9223"/>
            <a:ext cx="3517636" cy="233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728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8" grpId="0" build="p"/>
      <p:bldP spid="9" grpId="0" build="p"/>
      <p:bldP spid="10" grpId="0" build="p"/>
      <p:bldP spid="14" grpId="0" build="p"/>
      <p:bldP spid="15" grpId="0" build="p"/>
      <p:bldP spid="16" grpId="0" build="p"/>
      <p:bldP spid="18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Zaoblený obdélník 29"/>
          <p:cNvSpPr/>
          <p:nvPr/>
        </p:nvSpPr>
        <p:spPr>
          <a:xfrm>
            <a:off x="4822015" y="1491075"/>
            <a:ext cx="4189301" cy="45432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391285" y="1530986"/>
            <a:ext cx="4189301" cy="45432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5066" y="404664"/>
            <a:ext cx="8659764" cy="924475"/>
          </a:xfrm>
        </p:spPr>
        <p:txBody>
          <a:bodyPr/>
          <a:lstStyle/>
          <a:p>
            <a:r>
              <a:rPr lang="cs-CZ" u="sng" dirty="0" smtClean="0">
                <a:solidFill>
                  <a:schemeClr val="accent5">
                    <a:lumMod val="50000"/>
                  </a:schemeClr>
                </a:solidFill>
              </a:rPr>
              <a:t>Najdi slovo, které do skupiny nepatří .</a:t>
            </a:r>
            <a:endParaRPr lang="cs-CZ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091316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chemeClr val="accent5">
                    <a:lumMod val="50000"/>
                  </a:schemeClr>
                </a:solidFill>
              </a:rPr>
              <a:t>ŽIVÁ</a:t>
            </a:r>
            <a:endParaRPr lang="cs-CZ" sz="8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0623" y="3100971"/>
            <a:ext cx="41392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chemeClr val="accent5">
                    <a:lumMod val="50000"/>
                  </a:schemeClr>
                </a:solidFill>
              </a:rPr>
              <a:t>NEŽIVÁ</a:t>
            </a:r>
            <a:endParaRPr lang="cs-CZ" sz="8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61069" y="1539013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SMRK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8583" y="1916861"/>
            <a:ext cx="870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DÉŠŤ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5502" y="2906650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CUKR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05954" y="5454516"/>
            <a:ext cx="97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DUHA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9169" y="4213408"/>
            <a:ext cx="1292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SVĚTLO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20623" y="2773523"/>
            <a:ext cx="1148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KYSLÍK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64350" y="4424199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OHEŇ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1463" y="4621155"/>
            <a:ext cx="1037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TEPLO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0527" y="2866849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ROPA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05418" y="2049357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OVCE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1463" y="2351791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BEDLA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02092" y="2312851"/>
            <a:ext cx="1189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JABLKO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32806" y="5085184"/>
            <a:ext cx="577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LEV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14578" y="4805821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DĚDA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25502" y="4213408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SLIMÁK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13136" y="5175153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LEN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97907" y="4582740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MRKEV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05417" y="5085184"/>
            <a:ext cx="880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SÍRA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53176" y="2497517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BÝK</a:t>
            </a:r>
            <a:endParaRPr lang="cs-CZ" b="1" dirty="0"/>
          </a:p>
        </p:txBody>
      </p:sp>
      <p:sp>
        <p:nvSpPr>
          <p:cNvPr id="27" name="Pěticípá hvězda 26"/>
          <p:cNvSpPr/>
          <p:nvPr/>
        </p:nvSpPr>
        <p:spPr>
          <a:xfrm>
            <a:off x="181476" y="5886925"/>
            <a:ext cx="680185" cy="672661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095875" y="6095470"/>
            <a:ext cx="7815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ŽIVÁ : smrk, ovce, bedla, býk, len, jablko, děda, mrkev, slimák, červ, oves, lev 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85801" y="1832425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HAD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045004" y="5085184"/>
            <a:ext cx="865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ČERV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77541" y="5544485"/>
            <a:ext cx="1433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DIAMANT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182542" y="5544485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OVES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45091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1 -0.00324 C -0.0033 0.00393 -0.00868 0.01457 -0.01684 0.0215 C -0.02656 0.02983 -0.03611 0.03376 -0.04688 0.03861 C -0.07101 0.04971 -0.09306 0.06451 -0.1184 0.06913 C -0.1309 0.07931 -0.14393 0.07884 -0.15834 0.08046 C -0.17917 0.08555 -0.20018 0.09087 -0.22118 0.09387 C -0.26702 0.1089 -0.36268 0.09202 -0.36268 0.09225 C -0.37396 0.08116 -0.36927 0.08555 -0.37691 0.07861 C -0.37934 0.0763 -0.38542 0.07491 -0.38542 0.07514 C -0.38681 0.07353 -0.3882 0.07191 -0.38976 0.07098 C -0.3915 0.07006 -0.39375 0.07029 -0.39549 0.06913 C -0.3967 0.06821 -0.39705 0.06613 -0.39827 0.0652 C -0.39965 0.06405 -0.40747 0.06173 -0.40834 0.0615 C -0.41372 0.05688 -0.41962 0.05364 -0.42552 0.05017 C -0.43247 0.04624 -0.4382 0.04 -0.44549 0.03676 C -0.45608 0.02266 -0.4441 0.03676 -0.454 0.02913 C -0.45955 0.02474 -0.46233 0.01572 -0.4684 0.01202 " pathEditMode="relative" rAng="0" ptsTypes="ffffffffffffffffA">
                                      <p:cBhvr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46" y="5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33333E-6 C -0.00851 0.00764 -0.01424 0.01945 -0.02292 0.02686 C -0.03316 0.03611 -0.0434 0.04028 -0.05486 0.04561 C -0.08073 0.05787 -0.10417 0.07408 -0.13125 0.07917 C -0.14462 0.09028 -0.15851 0.08982 -0.17378 0.09144 C -0.19601 0.09699 -0.2184 0.10278 -0.2408 0.10625 C -0.28976 0.12246 -0.39184 0.10417 -0.39184 0.1044 C -0.40382 0.09213 -0.39878 0.09699 -0.40694 0.08936 C -0.40955 0.08681 -0.41615 0.08542 -0.41615 0.08565 C -0.41753 0.0838 -0.4191 0.08218 -0.42066 0.08102 C -0.42257 0.0801 -0.425 0.08033 -0.42674 0.07917 C -0.42812 0.07801 -0.42847 0.0757 -0.42986 0.07477 C -0.43125 0.07361 -0.43958 0.07107 -0.44045 0.07084 C -0.44618 0.06574 -0.4526 0.06204 -0.45885 0.05834 C -0.46632 0.05394 -0.4724 0.04723 -0.48021 0.04375 C -0.49149 0.02824 -0.47865 0.04375 -0.48924 0.03542 C -0.49514 0.03056 -0.49809 0.02061 -0.50451 0.01667 " pathEditMode="relative" rAng="0" ptsTypes="ffffffffffffffffA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26" y="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1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17 0.00069 C -0.01198 0.00786 -0.01754 0.0185 -0.02552 0.02543 C -0.03525 0.03376 -0.04479 0.03769 -0.05556 0.04254 C -0.07969 0.05364 -0.10174 0.06844 -0.12709 0.07306 C -0.13959 0.08324 -0.15261 0.08278 -0.16702 0.08439 C -0.18785 0.08948 -0.20886 0.0948 -0.22986 0.0978 C -0.2757 0.11283 -0.37136 0.09595 -0.37136 0.09619 C -0.38264 0.08509 -0.37795 0.08948 -0.38559 0.08254 C -0.38802 0.08023 -0.3941 0.07884 -0.3941 0.07908 C -0.39549 0.07746 -0.39688 0.07584 -0.39844 0.07491 C -0.40018 0.07399 -0.40243 0.07422 -0.40417 0.07306 C -0.40538 0.07214 -0.40573 0.07006 -0.40695 0.06913 C -0.40834 0.06798 -0.41615 0.06567 -0.41702 0.06543 C -0.4224 0.06081 -0.4283 0.05757 -0.4342 0.0541 C -0.44115 0.05017 -0.44688 0.04393 -0.45417 0.04069 C -0.46476 0.02659 -0.45278 0.04069 -0.46268 0.03306 C -0.46823 0.02867 -0.47101 0.01965 -0.47709 0.01595 " pathEditMode="relative" rAng="0" ptsTypes="ffffffffffffffffA">
                                      <p:cBhvr>
                                        <p:cTn id="1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46" y="5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28" grpId="0"/>
      <p:bldP spid="31" grpId="0"/>
      <p:bldP spid="32" grpId="0"/>
      <p:bldP spid="3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4726952" y="1638454"/>
            <a:ext cx="4104456" cy="4248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Najdi rostliny</a:t>
            </a:r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73461" y="1617355"/>
            <a:ext cx="4176464" cy="4248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5601" y="3474403"/>
            <a:ext cx="36943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</a:rPr>
              <a:t>živočichové</a:t>
            </a:r>
            <a:endParaRPr lang="cs-CZ" sz="4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11903" y="2167125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KOPR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32270" y="3346425"/>
            <a:ext cx="92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MLOK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51888" y="4813888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CHRPA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63186" y="2580878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MÁK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014" y="4243844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TYGR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00709" y="3428790"/>
            <a:ext cx="1284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OKURKA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35998" y="4403157"/>
            <a:ext cx="127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SLEPICE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00709" y="2987361"/>
            <a:ext cx="1348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TULIPÁN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58295" y="2950210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RACEK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45712" y="4059178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OVES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48994" y="5085184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PULEC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0237" y="4085133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KRTEK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5686" y="1679541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PSTRUH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83855" y="4613176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PEPŘ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39393" y="2190327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HAD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11262" y="4772489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ZAJÍC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08988" y="5454516"/>
            <a:ext cx="1050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KATUS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77520" y="5175153"/>
            <a:ext cx="1321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PŠENICE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23235" y="2537318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SMRK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164609" y="2022096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RŮŽE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80756" y="2374993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VČELA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95876" y="2765544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RAK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5580" y="3059458"/>
            <a:ext cx="1253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BODLÁK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638835" y="3500358"/>
            <a:ext cx="22806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</a:rPr>
              <a:t>rostliny</a:t>
            </a:r>
            <a:endParaRPr lang="cs-CZ" sz="4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1" name="Pěticípá hvězda 30"/>
          <p:cNvSpPr/>
          <p:nvPr/>
        </p:nvSpPr>
        <p:spPr>
          <a:xfrm>
            <a:off x="181476" y="5886925"/>
            <a:ext cx="680185" cy="672661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883855" y="5940847"/>
            <a:ext cx="8541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ROSLINY: růže, kopr, smrk, mák, bodlák, tulipán, okurka, oves, chrpa, pšenice, kaktus, pepř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67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17 -0.02104 C -0.02291 -0.02312 0.0283 -0.02474 0.08056 -0.02104 C 0.12188 -0.01133 0.09688 -0.01804 0.15486 0.00185 C 0.17361 0.00832 0.18854 0.02011 0.20764 0.02289 C 0.23386 0.02104 0.25729 0.01364 0.28334 0.01133 C 0.31163 0.01364 0.33941 0.01572 0.36719 0.02081 C 0.38334 0.02798 0.39792 0.02358 0.41337 0.01711 C 0.41528 0.01526 0.41702 0.01295 0.4191 0.01133 C 0.42014 0.0104 0.42222 0.01063 0.42344 0.00948 C 0.42535 0.0074 0.42691 0.00416 0.429 0.00185 C 0.43038 0.00046 0.43195 -0.0007 0.43334 -0.00185 C 0.4382 -0.01156 0.44028 -0.02012 0.4474 -0.02659 C 0.45157 -0.03445 0.45504 -0.03445 0.46042 -0.04 C 0.46302 -0.04278 0.46459 -0.04671 0.46736 -0.04948 C 0.47188 -0.05364 0.47674 -0.05665 0.479 -0.06289 " pathEditMode="relative" rAng="0" ptsTypes="ffffffffffffffA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209 -0.025 -0.00087 -0.02662 0.05138 -0.02292 C 0.0927 -0.0132 0.0677 -0.01991 0.12569 7.40741E-7 C 0.14444 0.00648 0.15937 0.01829 0.17847 0.02106 C 0.20468 0.01921 0.22812 0.0118 0.25416 0.00949 C 0.28246 0.0118 0.31024 0.01389 0.33819 0.01898 C 0.35416 0.02616 0.36892 0.02176 0.3842 0.01528 C 0.38611 0.01343 0.38784 0.01111 0.38993 0.00949 C 0.39114 0.00856 0.39305 0.0088 0.39427 0.00764 C 0.39618 0.00555 0.39774 0.00231 0.39982 7.40741E-7 C 0.40121 -0.00139 0.40277 -0.00255 0.40416 -0.0037 C 0.40902 -0.01343 0.41111 -0.02199 0.41822 -0.02847 C 0.42239 -0.03634 0.42586 -0.03634 0.43125 -0.0419 C 0.43385 -0.04468 0.43559 -0.04861 0.43836 -0.05139 C 0.4427 -0.05556 0.44757 -0.05857 0.44982 -0.06482 " pathEditMode="relative" rAng="0" ptsTypes="ffffffffffffffA"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524 -0.04 C -0.07587 -0.04208 -0.01754 -0.0437 0.04201 -0.04 C 0.08906 -0.03029 0.06059 -0.037 0.12673 -0.01711 C 0.14809 -0.01064 0.1651 0.00115 0.1868 0.00393 C 0.21666 0.00208 0.2434 -0.00532 0.27309 -0.00763 C 0.30521 -0.00532 0.33698 -0.00324 0.36875 0.00185 C 0.38698 0.00902 0.40382 0.00462 0.42118 -0.00185 C 0.42326 -0.0037 0.42535 -0.00601 0.42778 -0.00763 C 0.42899 -0.00856 0.43125 -0.00833 0.43264 -0.00948 C 0.43489 -0.01156 0.43663 -0.0148 0.43889 -0.01711 C 0.44062 -0.0185 0.44236 -0.01966 0.44392 -0.02081 C 0.44948 -0.03052 0.45173 -0.03908 0.45989 -0.04555 C 0.46476 -0.05341 0.46857 -0.05341 0.47482 -0.05896 C 0.47778 -0.06174 0.47969 -0.06567 0.48281 -0.06844 C 0.48785 -0.0726 0.4934 -0.07561 0.49601 -0.08185 " pathEditMode="relative" rAng="0" ptsTypes="ffffffffffffffA">
                                      <p:cBhvr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63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17 -0.01758 C -0.02292 -0.01966 0.0283 -0.02128 0.08056 -0.01758 C 0.12188 -0.00787 0.09688 -0.01457 0.15486 0.00531 C 0.17361 0.01179 0.18854 0.02358 0.20764 0.02635 C 0.23385 0.0245 0.25729 0.01711 0.28333 0.01479 C 0.31163 0.01711 0.33941 0.01919 0.36701 0.02427 C 0.38333 0.03144 0.39774 0.02705 0.41337 0.02057 C 0.41528 0.01872 0.41701 0.01641 0.4191 0.01479 C 0.42031 0.01387 0.42222 0.0141 0.42344 0.01294 C 0.42535 0.01086 0.42691 0.00763 0.42899 0.00531 C 0.43038 0.00393 0.43194 0.00277 0.43333 0.00161 C 0.43819 -0.0081 0.44028 -0.01665 0.4474 -0.02313 C 0.45156 -0.03099 0.45504 -0.03099 0.46042 -0.03654 C 0.46302 -0.03931 0.46476 -0.04324 0.46754 -0.04602 C 0.47188 -0.05018 0.47674 -0.05318 0.47899 -0.05943 " pathEditMode="relative" rAng="0" ptsTypes="ffffffffffffffA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209 -0.025 -0.00087 -0.02662 0.05138 -0.02292 C 0.0927 -0.0132 0.0677 -0.01991 0.12569 7.40741E-7 C 0.14444 0.00648 0.15937 0.01829 0.17847 0.02106 C 0.20468 0.01921 0.22812 0.0118 0.25416 0.00949 C 0.28246 0.0118 0.31024 0.01389 0.33819 0.01898 C 0.35416 0.02616 0.36892 0.02176 0.3842 0.01528 C 0.38611 0.01343 0.38784 0.01111 0.38993 0.00949 C 0.39114 0.00856 0.39305 0.0088 0.39427 0.00764 C 0.39618 0.00555 0.39774 0.00231 0.39982 7.40741E-7 C 0.40121 -0.00139 0.40277 -0.00255 0.40416 -0.0037 C 0.40902 -0.01343 0.41111 -0.02199 0.41822 -0.02847 C 0.42239 -0.03634 0.42586 -0.03634 0.43125 -0.0419 C 0.43385 -0.04468 0.43559 -0.04861 0.43836 -0.05139 C 0.4427 -0.05556 0.44757 -0.05857 0.44982 -0.06482 " pathEditMode="relative" rAng="0" ptsTypes="ffffffffffffffA">
                                      <p:cBhvr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608 -0.025 -0.00886 -0.02662 0.03941 -0.02292 C 0.0776 -0.0132 0.05451 -0.01991 0.10816 7.40741E-7 C 0.12534 0.00648 0.13923 0.01829 0.15677 0.02106 C 0.18107 0.01921 0.20277 0.0118 0.22673 0.00949 C 0.25295 0.0118 0.27864 0.01389 0.30434 0.01898 C 0.31909 0.02616 0.33281 0.02176 0.34687 0.01528 C 0.34861 0.01343 0.35034 0.01111 0.35225 0.00949 C 0.35329 0.00856 0.35503 0.0088 0.35625 0.00764 C 0.35798 0.00555 0.35937 0.00231 0.36128 7.40741E-7 C 0.36267 -0.00139 0.36406 -0.00255 0.36545 -0.0037 C 0.36979 -0.01343 0.3717 -0.02199 0.37829 -0.02847 C 0.38229 -0.03634 0.38541 -0.03634 0.39045 -0.0419 C 0.39288 -0.04468 0.39444 -0.04861 0.39704 -0.05139 C 0.40104 -0.05556 0.40538 -0.05857 0.40763 -0.06482 " pathEditMode="relative" rAng="0" ptsTypes="ffffffffffffffA">
                                      <p:cBhvr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90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7 C 0.05226 -0.00208 0.10347 -0.0037 0.15573 3.7037E-7 C 0.19705 0.00972 0.17205 0.00301 0.23004 0.02292 C 0.24879 0.0294 0.26372 0.0412 0.28281 0.04398 C 0.30903 0.04213 0.33247 0.03472 0.35851 0.03241 C 0.38681 0.03472 0.41459 0.03681 0.44236 0.0419 C 0.45851 0.04907 0.47309 0.04468 0.48854 0.03819 C 0.49045 0.03634 0.49219 0.03403 0.49427 0.03241 C 0.49531 0.03148 0.4974 0.03171 0.49861 0.03056 C 0.50052 0.02847 0.50209 0.02523 0.50417 0.02292 C 0.50556 0.02153 0.50712 0.02037 0.50851 0.01921 C 0.51337 0.00949 0.51545 0.00093 0.52257 -0.00556 C 0.52674 -0.01343 0.53021 -0.01343 0.53559 -0.01898 C 0.5382 -0.02176 0.53976 -0.02569 0.54254 -0.02847 C 0.54705 -0.03264 0.55191 -0.03565 0.55417 -0.0419 " pathEditMode="relative" rAng="0" ptsTypes="ffffffffffffffA">
                                      <p:cBhvr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7 C 0.05226 -0.00208 0.10347 -0.0037 0.15573 3.7037E-7 C 0.19705 0.00972 0.17205 0.00301 0.23004 0.02292 C 0.24879 0.0294 0.26372 0.0412 0.28281 0.04398 C 0.30903 0.04213 0.33247 0.03472 0.35851 0.03241 C 0.38681 0.03472 0.41459 0.03681 0.44236 0.0419 C 0.45851 0.04907 0.47309 0.04468 0.48854 0.03819 C 0.49045 0.03634 0.49219 0.03403 0.49427 0.03241 C 0.49531 0.03148 0.4974 0.03171 0.49861 0.03056 C 0.50052 0.02847 0.50209 0.02523 0.50417 0.02292 C 0.50556 0.02153 0.50712 0.02037 0.50851 0.01921 C 0.51337 0.00949 0.51545 0.00093 0.52257 -0.00556 C 0.52674 -0.01343 0.53021 -0.01343 0.53559 -0.01898 C 0.5382 -0.02176 0.53976 -0.02569 0.54254 -0.02847 C 0.54705 -0.03264 0.55191 -0.03565 0.55417 -0.0419 " pathEditMode="relative" rAng="0" ptsTypes="ffffffffffffffA">
                                      <p:cBhvr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96296E-6 C 0.03385 0.00232 0.06736 0.00324 0.10156 -2.96296E-6 C 0.12847 -0.00625 0.11215 -0.00208 0.15017 -0.01597 C 0.16232 -0.02014 0.17222 -0.02754 0.18454 -0.02986 C 0.20191 -0.0287 0.21701 -0.02338 0.2342 -0.02222 C 0.2526 -0.02338 0.27083 -0.02546 0.28906 -0.0287 C 0.29965 -0.03287 0.30902 -0.03078 0.31927 -0.02546 C 0.32031 -0.02453 0.3217 -0.02338 0.32291 -0.02222 C 0.32361 -0.02129 0.325 -0.02129 0.32586 -0.02014 C 0.32708 -0.01921 0.32812 -0.0169 0.32951 -0.01597 C 0.33038 -0.01481 0.33142 -0.01389 0.33211 -0.01273 C 0.33541 -0.00625 0.33663 -2.96296E-6 0.34149 0.0044 C 0.34409 0.00973 0.34635 0.00973 0.35 0.01389 C 0.35173 0.01505 0.3526 0.01829 0.35451 0.02037 C 0.35746 0.02246 0.36059 0.02454 0.36232 0.0301 " pathEditMode="relative" rAng="0" ptsTypes="ffffffffffffffA"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209 -0.025 -0.00087 -0.02662 0.05138 -0.02292 C 0.0927 -0.0132 0.0677 -0.01991 0.12569 7.40741E-7 C 0.14444 0.00648 0.15937 0.01829 0.17847 0.02106 C 0.20468 0.01921 0.22812 0.0118 0.25416 0.00949 C 0.28246 0.0118 0.31024 0.01389 0.33819 0.01898 C 0.35416 0.02616 0.36892 0.02176 0.3842 0.01528 C 0.38611 0.01343 0.38784 0.01111 0.38993 0.00949 C 0.39114 0.00856 0.39305 0.0088 0.39427 0.00764 C 0.39618 0.00555 0.39774 0.00231 0.39982 7.40741E-7 C 0.40121 -0.00139 0.40277 -0.00255 0.40416 -0.0037 C 0.40902 -0.01343 0.41111 -0.02199 0.41822 -0.02847 C 0.42239 -0.03634 0.42586 -0.03634 0.43125 -0.0419 C 0.43385 -0.04468 0.43559 -0.04861 0.43836 -0.05139 C 0.4427 -0.05556 0.44757 -0.05857 0.44982 -0.06482 " pathEditMode="relative" rAng="0" ptsTypes="ffffffffffffffA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7 C 0.05226 -0.00208 0.10347 -0.0037 0.15573 3.7037E-7 C 0.19705 0.00972 0.17205 0.00301 0.23004 0.02292 C 0.24879 0.0294 0.26372 0.0412 0.28281 0.04398 C 0.30903 0.04213 0.33247 0.03472 0.35851 0.03241 C 0.38681 0.03472 0.41459 0.03681 0.44236 0.0419 C 0.45851 0.04907 0.47309 0.04468 0.48854 0.03819 C 0.49045 0.03634 0.49219 0.03403 0.49427 0.03241 C 0.49531 0.03148 0.4974 0.03171 0.49861 0.03056 C 0.50052 0.02847 0.50209 0.02523 0.50417 0.02292 C 0.50556 0.02153 0.50712 0.02037 0.50851 0.01921 C 0.51337 0.00949 0.51545 0.00093 0.52257 -0.00556 C 0.52674 -0.01343 0.53021 -0.01343 0.53559 -0.01898 C 0.5382 -0.02176 0.53976 -0.02569 0.54254 -0.02847 C 0.54705 -0.03264 0.55191 -0.03565 0.55417 -0.0419 " pathEditMode="relative" rAng="0" ptsTypes="ffffffffffffffA">
                                      <p:cBhvr>
                                        <p:cTn id="1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885 0.07006 C -0.0566 0.06798 -0.00538 0.06636 0.04688 0.07006 C 0.0882 0.07977 0.0632 0.07307 0.12118 0.09295 C 0.13993 0.09943 0.15486 0.11122 0.17396 0.11399 C 0.20018 0.11214 0.22361 0.10474 0.24965 0.10243 C 0.27795 0.10474 0.30573 0.10683 0.33351 0.11191 C 0.34965 0.11908 0.36424 0.11469 0.37969 0.10821 C 0.3816 0.10636 0.38334 0.10405 0.38542 0.10243 C 0.38646 0.10151 0.38854 0.10174 0.38976 0.10058 C 0.39167 0.0985 0.39323 0.09526 0.39531 0.09295 C 0.3967 0.09157 0.39827 0.09041 0.39965 0.08925 C 0.40452 0.07954 0.4066 0.07099 0.41372 0.06451 C 0.41788 0.05665 0.42136 0.05665 0.42674 0.0511 C 0.42934 0.04833 0.4309 0.0444 0.43368 0.04162 C 0.4382 0.03746 0.44306 0.03446 0.44531 0.02821 " pathEditMode="relative" rAng="0" ptsTypes="ffffffffffffffA">
                                      <p:cBhvr>
                                        <p:cTn id="1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4057" y="260648"/>
            <a:ext cx="7125113" cy="924475"/>
          </a:xfrm>
        </p:spPr>
        <p:txBody>
          <a:bodyPr/>
          <a:lstStyle/>
          <a:p>
            <a:r>
              <a:rPr lang="cs-CZ" u="sng" dirty="0" smtClean="0">
                <a:solidFill>
                  <a:schemeClr val="accent5">
                    <a:lumMod val="50000"/>
                  </a:schemeClr>
                </a:solidFill>
              </a:rPr>
              <a:t>Odstraň obrázky, na kterých nejsou živočichové.</a:t>
            </a:r>
            <a:endParaRPr lang="cs-CZ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subrt_000\AppData\Local\Microsoft\Windows\Temporary Internet Files\Content.IE5\0E7VJRSK\MP9004484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642" y="239370"/>
            <a:ext cx="1853952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ubrt_000\AppData\Local\Microsoft\Windows\Temporary Internet Files\Content.IE5\OHYHC8YR\MP9004017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2520280" cy="167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ubrt_000\AppData\Local\Microsoft\Windows\Temporary Internet Files\Content.IE5\FUOOFM5W\MP9004278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085" y="4928356"/>
            <a:ext cx="1814898" cy="181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ubrt_000\AppData\Local\Microsoft\Windows\Temporary Internet Files\Content.IE5\1GF6GTDO\MP9001490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25" y="2924944"/>
            <a:ext cx="2428392" cy="1618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ubrt_000\AppData\Local\Microsoft\Windows\Temporary Internet Files\Content.IE5\0E7VJRSK\MP9004486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370" y="1351701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ubrt_000\AppData\Local\Microsoft\Windows\Temporary Internet Files\Content.IE5\OHYHC8YR\MP90040695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81850" y="939777"/>
            <a:ext cx="1707533" cy="256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subrt_000\AppData\Local\Microsoft\Windows\Temporary Internet Files\Content.IE5\FUOOFM5W\MP9004317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032" y="3070687"/>
            <a:ext cx="2300648" cy="158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subrt_000\AppData\Local\Microsoft\Windows\Temporary Internet Files\Content.IE5\OHYHC8YR\MP90040659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77" y="3133899"/>
            <a:ext cx="2281314" cy="1520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subrt_000\AppData\Local\Microsoft\Windows\Temporary Internet Files\Content.IE5\OHYHC8YR\MP90018517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152" y="4722094"/>
            <a:ext cx="1344071" cy="202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subrt_000\AppData\Local\Microsoft\Windows\Temporary Internet Files\Content.IE5\FUOOFM5W\MP90017794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503" y="3029421"/>
            <a:ext cx="2114960" cy="1409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subrt_000\AppData\Local\Microsoft\Windows\Temporary Internet Files\Content.IE5\OHYHC8YR\MP90040152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242" y="4866748"/>
            <a:ext cx="2598792" cy="17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subrt_000\AppData\Local\Microsoft\Windows\Temporary Internet Files\Content.IE5\OHYHC8YR\MP90044837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090" y="4722094"/>
            <a:ext cx="2616827" cy="196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subrt_000\AppData\Local\Microsoft\Windows\Temporary Internet Files\Content.IE5\OHYHC8YR\MP90040056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92" y="4551445"/>
            <a:ext cx="1696142" cy="212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7144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5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5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4057" y="260648"/>
            <a:ext cx="7125113" cy="924475"/>
          </a:xfrm>
        </p:spPr>
        <p:txBody>
          <a:bodyPr/>
          <a:lstStyle/>
          <a:p>
            <a:r>
              <a:rPr lang="cs-CZ" u="sng" dirty="0" smtClean="0">
                <a:solidFill>
                  <a:schemeClr val="accent5">
                    <a:lumMod val="50000"/>
                  </a:schemeClr>
                </a:solidFill>
              </a:rPr>
              <a:t>Co není živočich:</a:t>
            </a:r>
            <a:endParaRPr lang="cs-CZ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subrt_000\AppData\Local\Microsoft\Windows\Temporary Internet Files\Content.IE5\0E7VJRSK\MP9004484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642" y="239370"/>
            <a:ext cx="1853952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ubrt_000\AppData\Local\Microsoft\Windows\Temporary Internet Files\Content.IE5\OHYHC8YR\MP9004017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2520280" cy="167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ubrt_000\AppData\Local\Microsoft\Windows\Temporary Internet Files\Content.IE5\FUOOFM5W\MP9004278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085" y="4928356"/>
            <a:ext cx="1814898" cy="181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ubrt_000\AppData\Local\Microsoft\Windows\Temporary Internet Files\Content.IE5\1GF6GTDO\MP9001490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25" y="2924944"/>
            <a:ext cx="2428392" cy="1618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ubrt_000\AppData\Local\Microsoft\Windows\Temporary Internet Files\Content.IE5\0E7VJRSK\MP9004486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370" y="1351701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ubrt_000\AppData\Local\Microsoft\Windows\Temporary Internet Files\Content.IE5\OHYHC8YR\MP90040695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81850" y="939777"/>
            <a:ext cx="1707533" cy="256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subrt_000\AppData\Local\Microsoft\Windows\Temporary Internet Files\Content.IE5\FUOOFM5W\MP9004317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032" y="3070687"/>
            <a:ext cx="2300648" cy="158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subrt_000\AppData\Local\Microsoft\Windows\Temporary Internet Files\Content.IE5\OHYHC8YR\MP90040659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77" y="3133899"/>
            <a:ext cx="2281314" cy="1520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subrt_000\AppData\Local\Microsoft\Windows\Temporary Internet Files\Content.IE5\OHYHC8YR\MP90018517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152" y="4722094"/>
            <a:ext cx="1344071" cy="202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subrt_000\AppData\Local\Microsoft\Windows\Temporary Internet Files\Content.IE5\FUOOFM5W\MP90017794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503" y="3029421"/>
            <a:ext cx="2114960" cy="1409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subrt_000\AppData\Local\Microsoft\Windows\Temporary Internet Files\Content.IE5\OHYHC8YR\MP90040152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242" y="4866748"/>
            <a:ext cx="2598792" cy="17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subrt_000\AppData\Local\Microsoft\Windows\Temporary Internet Files\Content.IE5\OHYHC8YR\MP90044837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090" y="4722094"/>
            <a:ext cx="2616827" cy="196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subrt_000\AppData\Local\Microsoft\Windows\Temporary Internet Files\Content.IE5\OHYHC8YR\MP90040056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92" y="4551445"/>
            <a:ext cx="1696142" cy="212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4655592" y="1366036"/>
            <a:ext cx="2560049" cy="165426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655592" y="1366035"/>
            <a:ext cx="2485099" cy="155890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835293" y="3214879"/>
            <a:ext cx="2070126" cy="129511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835293" y="3214879"/>
            <a:ext cx="2070126" cy="133656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999468" y="3049709"/>
            <a:ext cx="2070126" cy="129511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929503" y="3133899"/>
            <a:ext cx="2034985" cy="12109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185011" y="4551445"/>
            <a:ext cx="1646323" cy="204715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79512" y="4551445"/>
            <a:ext cx="1651822" cy="204715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6172085" y="5085184"/>
            <a:ext cx="1424251" cy="166958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442034" y="5085184"/>
            <a:ext cx="1154302" cy="159953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66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5748" y="334829"/>
            <a:ext cx="7125113" cy="924475"/>
          </a:xfrm>
        </p:spPr>
        <p:txBody>
          <a:bodyPr/>
          <a:lstStyle/>
          <a:p>
            <a:r>
              <a:rPr lang="cs-CZ" sz="1600" dirty="0" smtClean="0"/>
              <a:t>Zápis:         </a:t>
            </a:r>
            <a:r>
              <a:rPr lang="cs-CZ" sz="4000" b="1" u="sng" dirty="0" smtClean="0">
                <a:solidFill>
                  <a:schemeClr val="accent5">
                    <a:lumMod val="50000"/>
                  </a:schemeClr>
                </a:solidFill>
              </a:rPr>
              <a:t>ŽIVÉ ORGANISMY</a:t>
            </a:r>
            <a:endParaRPr lang="cs-CZ" sz="4000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3830" y="1776016"/>
            <a:ext cx="21179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1) HOUBY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6148" name="Picture 4" descr="C:\Users\subrt_000\AppData\Local\Microsoft\Windows\Temporary Internet Files\Content.IE5\FUOOFM5W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213" y="1515183"/>
            <a:ext cx="790919" cy="122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2896" y="3236648"/>
            <a:ext cx="2542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2) ROSTLINY</a:t>
            </a:r>
            <a:endParaRPr lang="cs-CZ" sz="2800" dirty="0"/>
          </a:p>
        </p:txBody>
      </p:sp>
      <p:pic>
        <p:nvPicPr>
          <p:cNvPr id="6149" name="Picture 5" descr="C:\Users\subrt_000\AppData\Local\Microsoft\Windows\Temporary Internet Files\Content.IE5\0E7VJRSK\MC9004281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310" y="2739860"/>
            <a:ext cx="611483" cy="151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5228" y="4604288"/>
            <a:ext cx="3300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ŽIVOČICHOVÉ</a:t>
            </a:r>
            <a:endParaRPr lang="cs-CZ" sz="2800" dirty="0"/>
          </a:p>
        </p:txBody>
      </p:sp>
      <p:pic>
        <p:nvPicPr>
          <p:cNvPr id="6150" name="Picture 6" descr="C:\Users\subrt_000\AppData\Local\Microsoft\Windows\Temporary Internet Files\Content.IE5\1GF6GTDO\MC9000527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973" y="3946834"/>
            <a:ext cx="1808683" cy="131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3968" y="1720608"/>
            <a:ext cx="15584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 LIDÉ</a:t>
            </a:r>
            <a:endParaRPr lang="cs-CZ" sz="2800" dirty="0"/>
          </a:p>
        </p:txBody>
      </p:sp>
      <p:pic>
        <p:nvPicPr>
          <p:cNvPr id="6151" name="Picture 7" descr="C:\Users\subrt_000\AppData\Local\Microsoft\Windows\Temporary Internet Files\Content.IE5\FUOOFM5W\MC9003453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483" y="1259304"/>
            <a:ext cx="1825142" cy="1679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18305" y="3322952"/>
            <a:ext cx="2520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5) BAKTERIE</a:t>
            </a:r>
            <a:endParaRPr lang="cs-CZ" sz="2800" dirty="0"/>
          </a:p>
        </p:txBody>
      </p:sp>
      <p:pic>
        <p:nvPicPr>
          <p:cNvPr id="6152" name="Picture 8" descr="C:\Users\subrt_000\AppData\Local\Microsoft\Windows\Temporary Internet Files\Content.IE5\1GF6GTDO\MC9004387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547" y="3319323"/>
            <a:ext cx="1704020" cy="127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843" y="5309367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dýchají, potřebují potravu, pohybují se, vyvíjí se, rostou, rozmnožují se, vylučují, umírají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78684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62163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Bakterie: CREDIT</a:t>
            </a:r>
            <a:r>
              <a:rPr lang="cs-CZ" dirty="0"/>
              <a:t>: ROCKY MOUNTAIN LABORATORIES, NIAID, NIH. </a:t>
            </a:r>
            <a:r>
              <a:rPr lang="cs-CZ" i="1" dirty="0"/>
              <a:t>wikipedia.cz</a:t>
            </a:r>
            <a:r>
              <a:rPr lang="cs-CZ" dirty="0"/>
              <a:t> [online]. [cit. 17.2.2013].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cs.wikipedia.org/wiki/Soubor:EscherichiaColi_NIAID.jpg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POUŽITY OBRÁZKY Z VLASTNÍHO ARCHIVU A Z </a:t>
            </a:r>
            <a:r>
              <a:rPr lang="cs-CZ" dirty="0" smtClean="0"/>
              <a:t>KLIPARTU</a:t>
            </a:r>
          </a:p>
          <a:p>
            <a:pPr marL="0" indent="0">
              <a:buNone/>
            </a:pPr>
            <a:r>
              <a:rPr lang="cs-CZ" smtClean="0"/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64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336</TotalTime>
  <Words>424</Words>
  <Application>Microsoft Office PowerPoint</Application>
  <PresentationFormat>Předvádění na obrazovce (4:3)</PresentationFormat>
  <Paragraphs>180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Spring</vt:lpstr>
      <vt:lpstr>Prezentace aplikace PowerPoint</vt:lpstr>
      <vt:lpstr>Živé organismy</vt:lpstr>
      <vt:lpstr>Příroda</vt:lpstr>
      <vt:lpstr>Příroda živá</vt:lpstr>
      <vt:lpstr>Rostliny</vt:lpstr>
      <vt:lpstr>Živočichové </vt:lpstr>
      <vt:lpstr>Houby</vt:lpstr>
      <vt:lpstr>Bakterie</vt:lpstr>
      <vt:lpstr>Člověk</vt:lpstr>
      <vt:lpstr>Člověk je součástí které skupiny organismů?</vt:lpstr>
      <vt:lpstr>Živé organismy jsou závislé na neživé přírodě.</vt:lpstr>
      <vt:lpstr>?</vt:lpstr>
      <vt:lpstr>Prezentace aplikace PowerPoint</vt:lpstr>
      <vt:lpstr>Prezentace aplikace PowerPoint</vt:lpstr>
      <vt:lpstr>Najdi slovo, které do skupiny nepatří .</vt:lpstr>
      <vt:lpstr>Prezentace aplikace PowerPoint</vt:lpstr>
      <vt:lpstr>Odstraň obrázky, na kterých nejsou živočichové.</vt:lpstr>
      <vt:lpstr>Co není živočich:</vt:lpstr>
      <vt:lpstr>Zápis:         ŽIVÉ ORGANISMY</vt:lpstr>
      <vt:lpstr>Použitý materiál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Živé organismy</dc:title>
  <dc:creator>Veronika Gábelová</dc:creator>
  <cp:lastModifiedBy>User</cp:lastModifiedBy>
  <cp:revision>49</cp:revision>
  <cp:lastPrinted>2013-06-12T19:05:05Z</cp:lastPrinted>
  <dcterms:created xsi:type="dcterms:W3CDTF">2013-02-17T07:36:23Z</dcterms:created>
  <dcterms:modified xsi:type="dcterms:W3CDTF">2013-06-25T17:26:07Z</dcterms:modified>
</cp:coreProperties>
</file>