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6" r:id="rId3"/>
    <p:sldId id="257" r:id="rId4"/>
    <p:sldId id="258" r:id="rId5"/>
    <p:sldId id="260" r:id="rId6"/>
    <p:sldId id="259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6" r:id="rId20"/>
    <p:sldId id="277" r:id="rId21"/>
    <p:sldId id="278" r:id="rId22"/>
    <p:sldId id="274" r:id="rId23"/>
    <p:sldId id="275" r:id="rId24"/>
    <p:sldId id="26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276" y="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8C3B353-8FFB-4B3C-BC25-A3A97D4109A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361433D-5F55-436C-99C1-126AF1E5ED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apradiny.JPG" TargetMode="External"/><Relationship Id="rId3" Type="http://schemas.openxmlformats.org/officeDocument/2006/relationships/hyperlink" Target="http://cs.wikipedia.org/wiki/Soubor:Tilia-cordata2.JPG" TargetMode="External"/><Relationship Id="rId7" Type="http://schemas.openxmlformats.org/officeDocument/2006/relationships/hyperlink" Target="http://cs.wikipedia.org/wiki/Soubor:Dryopteris_filix-mas_001.jpg" TargetMode="External"/><Relationship Id="rId2" Type="http://schemas.openxmlformats.org/officeDocument/2006/relationships/hyperlink" Target="http://cs.wikipedia.org/wiki/Soubor:Aesculus_hippocastanum_bloemenhoofd1.jpg#fil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Equisetum.jpg" TargetMode="External"/><Relationship Id="rId5" Type="http://schemas.openxmlformats.org/officeDocument/2006/relationships/hyperlink" Target="http://cs.wikipedia.org/wiki/Soubor:Polytrichum_commune.jpeg" TargetMode="External"/><Relationship Id="rId4" Type="http://schemas.openxmlformats.org/officeDocument/2006/relationships/hyperlink" Target="http://cs.wikipedia.org/wiki/Soubor:Leucobryum_glaucum.jpg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1412776"/>
            <a:ext cx="8229600" cy="19304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200" dirty="0" smtClean="0">
                <a:latin typeface="Calibri" pitchFamily="34" charset="0"/>
              </a:rPr>
              <a:t>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Základní škola Ústí nad Labem, Anežky České 702/17, příspěvková organizace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 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latin typeface="Calibri" pitchFamily="34" charset="0"/>
              </a:rPr>
              <a:t>	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               </a:t>
            </a:r>
            <a:r>
              <a:rPr lang="cs-CZ" sz="3600" dirty="0" smtClean="0">
                <a:latin typeface="Calibri" pitchFamily="34" charset="0"/>
              </a:rPr>
              <a:t>Výukový materiál</a:t>
            </a:r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3429000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 smtClean="0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VY_32_INOVACE_11_20_Dělení rostlin – kvetoucí a nekvetoucí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1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Veronika </a:t>
            </a:r>
            <a:r>
              <a:rPr lang="cs-CZ" sz="1700" dirty="0" err="1" smtClean="0">
                <a:latin typeface="Calibri" pitchFamily="34" charset="0"/>
              </a:rPr>
              <a:t>Gábelová</a:t>
            </a: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obor/Předmět/Téma: Člověk a jeho svět/Prvouka/Rozmanitost přírody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učebního materiálu: prezentace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	ne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Prezentace slouží k  vyvození rozdílu mezi kvetoucími a nekvetoucími rostlinami.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ve třídě: III.C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ověření:18.3. 2013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výuce a provedl(a) o tom zápis do TK.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	18.3.2013		Podpis: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200" dirty="0" smtClean="0">
                <a:latin typeface="Calibri" pitchFamily="34" charset="0"/>
              </a:rPr>
              <a:t> 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978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Kvetoucí a nekvetoucí rostliny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26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ubrt_000\AppData\Local\Microsoft\Windows\Temporary Internet Files\Content.IE5\FUOOFM5W\MP9004140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62445"/>
            <a:ext cx="5544616" cy="405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>
                <a:solidFill>
                  <a:schemeClr val="bg2">
                    <a:lumMod val="50000"/>
                  </a:schemeClr>
                </a:solidFill>
              </a:rPr>
              <a:t>Kvetoucí rostliny</a:t>
            </a:r>
            <a:endParaRPr lang="cs-CZ" sz="54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Nejpočetnější skupina rostlin</a:t>
            </a:r>
          </a:p>
          <a:p>
            <a:r>
              <a:rPr lang="cs-CZ" sz="3600" dirty="0" smtClean="0"/>
              <a:t>Vytváří květ – nutný k rozmnožování</a:t>
            </a:r>
          </a:p>
          <a:p>
            <a:r>
              <a:rPr lang="cs-CZ" sz="3600" dirty="0" smtClean="0"/>
              <a:t>Rostliny, které tvoří semena</a:t>
            </a:r>
          </a:p>
          <a:p>
            <a:pPr marL="742950" indent="-74295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3600" dirty="0" smtClean="0"/>
              <a:t>byliny</a:t>
            </a:r>
          </a:p>
          <a:p>
            <a:pPr marL="742950" indent="-74295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3600" dirty="0" smtClean="0"/>
              <a:t>keře</a:t>
            </a:r>
          </a:p>
          <a:p>
            <a:pPr marL="742950" indent="-74295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3600" dirty="0" smtClean="0"/>
              <a:t>stromy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4386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8998" y="425235"/>
            <a:ext cx="7467600" cy="652934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Kvetoucí byliny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subrt_000\AppData\Local\Microsoft\Windows\Temporary Internet Files\Content.IE5\1GF6GTDO\MP9004226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979" y="1477476"/>
            <a:ext cx="264545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ubrt_000\AppData\Local\Microsoft\Windows\Temporary Internet Files\Content.IE5\1GF6GTDO\MP90039050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1010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ubrt_000\AppData\Local\Microsoft\Windows\Temporary Internet Files\Content.IE5\0E7VJRSK\MP900430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704" y="3964535"/>
            <a:ext cx="3478362" cy="275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ubrt_000\AppData\Local\Microsoft\Windows\Temporary Internet Files\Content.IE5\FUOOFM5W\MP9004221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76" y="2276872"/>
            <a:ext cx="2632647" cy="3829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1" y="1902757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KOPRETINA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30638" y="1108144"/>
            <a:ext cx="1282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3" y="6353017"/>
            <a:ext cx="1394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VLČÍ MÁK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7667" y="255952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LILIE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62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67600" cy="580926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Kvetoucí byliny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9" name="Picture 3" descr="C:\DUMY\obrázky\0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027164"/>
            <a:ext cx="2664296" cy="401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UMY\obrázky\06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52" y="3180097"/>
            <a:ext cx="2104281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UMY\obrázky\01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764704"/>
            <a:ext cx="3756745" cy="563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1255901"/>
            <a:ext cx="1826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KOSATEC</a:t>
            </a:r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90920" y="1717566"/>
            <a:ext cx="1540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LEKNÍN</a:t>
            </a:r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1345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MEČÍK</a:t>
            </a:r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39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16615"/>
            <a:ext cx="7467600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KVETOUCÍ KEŘE</a:t>
            </a:r>
            <a:endParaRPr lang="cs-CZ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subrt_000\AppData\Local\Microsoft\Windows\Temporary Internet Files\Content.IE5\1GF6GTDO\MP9004483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74" y="1556792"/>
            <a:ext cx="3870226" cy="486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ubrt_000\AppData\Local\Microsoft\Windows\Temporary Internet Files\Content.IE5\1GF6GTDO\MP90014510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6584" y="332174"/>
            <a:ext cx="3390625" cy="525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781569"/>
            <a:ext cx="1260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ŠEŘÍK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99238" y="4854351"/>
            <a:ext cx="1385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IBIŠEK</a:t>
            </a:r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88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KVETOUCÍ STROMY</a:t>
            </a:r>
            <a:endParaRPr lang="cs-CZ" u="sng" dirty="0"/>
          </a:p>
        </p:txBody>
      </p:sp>
      <p:pic>
        <p:nvPicPr>
          <p:cNvPr id="5122" name="Picture 2" descr="C:\Users\subrt_000\AppData\Local\Microsoft\Windows\Temporary Internet Files\Content.IE5\0E7VJRSK\MP9004221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3746666" cy="3104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Aesculus hippocastanum bloemenhoofd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08720"/>
            <a:ext cx="2622175" cy="349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Tilia-cordata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384" y="4260937"/>
            <a:ext cx="2937684" cy="2369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5480" y="4692569"/>
            <a:ext cx="1587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TŘEŠEŇ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7068" y="6068894"/>
            <a:ext cx="1011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LÍPA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45836" y="4461736"/>
            <a:ext cx="1733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JÍROVEC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3320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>
                <a:solidFill>
                  <a:schemeClr val="bg2">
                    <a:lumMod val="50000"/>
                  </a:schemeClr>
                </a:solidFill>
              </a:rPr>
              <a:t>Nekvetoucí rostliny</a:t>
            </a:r>
            <a:endParaRPr lang="cs-CZ" sz="54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Netvoří květ</a:t>
            </a:r>
          </a:p>
          <a:p>
            <a:r>
              <a:rPr lang="cs-CZ" sz="4000" dirty="0" smtClean="0"/>
              <a:t>Rozmnožují se výtrusy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4000" dirty="0" smtClean="0"/>
              <a:t>mechy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4000" dirty="0" smtClean="0"/>
              <a:t>přesličky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4000" dirty="0" smtClean="0"/>
              <a:t>kapradiny</a:t>
            </a:r>
            <a:endParaRPr lang="cs-CZ" sz="4000" dirty="0"/>
          </a:p>
        </p:txBody>
      </p:sp>
      <p:pic>
        <p:nvPicPr>
          <p:cNvPr id="6146" name="Picture 2" descr="C:\Users\subrt_000\AppData\Local\Microsoft\Windows\Temporary Internet Files\Content.IE5\0E7VJRSK\MP9004486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96952"/>
            <a:ext cx="244827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2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>
                <a:solidFill>
                  <a:schemeClr val="bg2">
                    <a:lumMod val="50000"/>
                  </a:schemeClr>
                </a:solidFill>
              </a:rPr>
              <a:t>mechy</a:t>
            </a:r>
            <a:endParaRPr lang="cs-CZ" sz="40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59378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chemeClr val="bg2">
                  <a:lumMod val="50000"/>
                </a:schemeClr>
              </a:buClr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Chrání les před vysycháním</a:t>
            </a:r>
          </a:p>
          <a:p>
            <a:pPr marL="342900" indent="-342900">
              <a:buClr>
                <a:schemeClr val="bg2">
                  <a:lumMod val="50000"/>
                </a:schemeClr>
              </a:buClr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Na zemi, na tlejícím dřevě, na skalách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172" name="Picture 4" descr="Soubor:Leucobryum glauc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6430"/>
            <a:ext cx="4104456" cy="308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oubor:Polytrichum commune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183" y="2564904"/>
            <a:ext cx="4272409" cy="3204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3594" y="2754765"/>
            <a:ext cx="2178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BĚLOMECH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34985" y="5830475"/>
            <a:ext cx="1540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PLONÍK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5310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67600" cy="580926"/>
          </a:xfrm>
        </p:spPr>
        <p:txBody>
          <a:bodyPr/>
          <a:lstStyle/>
          <a:p>
            <a:r>
              <a:rPr lang="cs-CZ" u="sng" dirty="0" smtClean="0">
                <a:solidFill>
                  <a:schemeClr val="bg2">
                    <a:lumMod val="50000"/>
                  </a:schemeClr>
                </a:solidFill>
              </a:rPr>
              <a:t>PŘESLIČKY</a:t>
            </a:r>
            <a:endParaRPr lang="cs-CZ" u="sng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8194" name="Picture 2" descr="C:\DUMY\obrázky\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48" y="2020259"/>
            <a:ext cx="3081161" cy="463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Equisetu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757" y="2204864"/>
            <a:ext cx="2830033" cy="4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9040" y="908720"/>
            <a:ext cx="54120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chemeClr val="bg2">
                  <a:lumMod val="50000"/>
                </a:schemeClr>
              </a:buClr>
              <a:buFont typeface="Courier New" pitchFamily="49" charset="0"/>
              <a:buChar char="o"/>
            </a:pPr>
            <a:r>
              <a:rPr lang="cs-CZ" sz="2400" dirty="0" smtClean="0"/>
              <a:t>Před mnoha lety velké jak stromy.</a:t>
            </a:r>
          </a:p>
          <a:p>
            <a:pPr marL="342900" indent="-342900">
              <a:buClr>
                <a:schemeClr val="bg2">
                  <a:lumMod val="50000"/>
                </a:schemeClr>
              </a:buClr>
              <a:buFont typeface="Courier New" pitchFamily="49" charset="0"/>
              <a:buChar char="o"/>
            </a:pPr>
            <a:r>
              <a:rPr lang="cs-CZ" sz="2400" dirty="0" smtClean="0"/>
              <a:t>Vzniklo z nich uhlí.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4172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bg2">
                    <a:lumMod val="50000"/>
                  </a:schemeClr>
                </a:solidFill>
              </a:rPr>
              <a:t>KAPRADINY</a:t>
            </a:r>
            <a:endParaRPr lang="cs-CZ" u="sng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9218" name="Picture 2" descr="Soubor:Dryopteris filix-mas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22104"/>
            <a:ext cx="4752528" cy="35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Kapradi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780374"/>
            <a:ext cx="4965237" cy="3723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52120" y="4566319"/>
            <a:ext cx="2945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KAPRAĎ SAMEC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3" y="1628800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bg2">
                  <a:lumMod val="50000"/>
                </a:schemeClr>
              </a:buClr>
              <a:buFont typeface="Courier New" pitchFamily="49" charset="0"/>
              <a:buChar char="o"/>
            </a:pPr>
            <a:r>
              <a:rPr lang="cs-CZ" sz="2400" dirty="0" smtClean="0"/>
              <a:t>Součástí lesního podrostu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4662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Picture 2" descr="C:\Users\subrt_000\AppData\Local\Microsoft\Windows\Temporary Internet Files\Content.IE5\1GF6GTDO\MP9004483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3870226" cy="486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276872"/>
            <a:ext cx="20233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ŠEŘÍK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372" y="3047422"/>
            <a:ext cx="2528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kvetoucí keř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50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25571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LEKNÍN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372" y="3047422"/>
            <a:ext cx="3082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kvetoucí bylina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3" descr="C:\DUMY\obrázky\0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28800"/>
            <a:ext cx="3096344" cy="466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95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589240"/>
            <a:ext cx="49279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KAPRAĎ SAMEC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005064"/>
            <a:ext cx="24607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nekvetoucí kapradina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7" name="Picture 2" descr="Soubor:Dryopteris filix-mas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267" y="1849999"/>
            <a:ext cx="4752528" cy="35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48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15744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LÍPA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372" y="3047422"/>
            <a:ext cx="30011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kvetoucí strom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6" descr="Soubor:Tilia-cordat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90948"/>
            <a:ext cx="4673418" cy="37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86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8048" y="1700808"/>
            <a:ext cx="36311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BĚLOMECH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675528"/>
            <a:ext cx="26244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nekvetoucí mech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4" descr="Soubor:Leucobryum glauc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61592"/>
            <a:ext cx="4832987" cy="362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77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2252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IBIŠEK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372" y="3047422"/>
            <a:ext cx="2528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kvetoucí keř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3" descr="C:\Users\subrt_000\AppData\Local\Microsoft\Windows\Temporary Internet Files\Content.IE5\1GF6GTDO\MP9001451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3390625" cy="525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9618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35910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PŘESLIČKA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136612"/>
            <a:ext cx="232307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nekvetoucí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rostlina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7" name="Picture 2" descr="C:\DUMY\obrázky\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808"/>
            <a:ext cx="3081161" cy="463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75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30171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KOSATEC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136612"/>
            <a:ext cx="178286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kvetoucí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bylina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5" descr="C:\DUMY\obrázky\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689" y="1484784"/>
            <a:ext cx="3221028" cy="483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361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27959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JÍROVEC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136612"/>
            <a:ext cx="17107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kvetoucí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strom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4" descr="Soubor:Aesculus hippocastanum bloemenhoofd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040" y="1517690"/>
            <a:ext cx="3471328" cy="462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290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Poznej rostlinu na obrázku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28712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TULIPÁN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136612"/>
            <a:ext cx="178286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kvetoucí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bylina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2" descr="C:\Users\subrt_000\AppData\Local\Microsoft\Windows\Temporary Internet Files\Content.IE5\1GF6GTDO\MP9004226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72616"/>
            <a:ext cx="3433160" cy="420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6289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Opakování: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5" y="1527793"/>
            <a:ext cx="82089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Rostliny dělíme podle toho, zda tvoří květ na?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Kvetoucí a nekvetoucí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sz="3600" dirty="0" smtClean="0"/>
              <a:t>Mezi kvetoucí rostliny patří?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Byliny, keře a stromy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3600" dirty="0" smtClean="0"/>
              <a:t>Mezi nekvetoucí rostliny patří?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Mechy, přesličky, kapradiny</a:t>
            </a:r>
          </a:p>
          <a:p>
            <a:pPr marL="514350" indent="-514350">
              <a:buFont typeface="+mj-lt"/>
              <a:buAutoNum type="arabicPeriod" startAt="4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0153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u="sng" dirty="0" smtClean="0">
                <a:solidFill>
                  <a:schemeClr val="accent1">
                    <a:lumMod val="50000"/>
                  </a:schemeClr>
                </a:solidFill>
              </a:rPr>
              <a:t>Kvetoucí a nekvetoucí rostliny</a:t>
            </a:r>
            <a:endParaRPr lang="cs-CZ" sz="36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1471" y="1624996"/>
            <a:ext cx="8226932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chemeClr val="accent3"/>
                </a:solidFill>
              </a:rPr>
              <a:t>Kvetoucí</a:t>
            </a:r>
            <a:r>
              <a:rPr lang="cs-CZ" sz="2800" dirty="0" smtClean="0"/>
              <a:t> - vytváří květ, tvoří semena</a:t>
            </a:r>
          </a:p>
          <a:p>
            <a:pPr marL="742950" indent="-74295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2800" dirty="0" smtClean="0"/>
              <a:t>byliny (kopretina, tulipán, kosatec)</a:t>
            </a:r>
          </a:p>
          <a:p>
            <a:pPr marL="742950" indent="-74295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2800" dirty="0" smtClean="0"/>
              <a:t>keře (šeřík, ibišek)</a:t>
            </a:r>
          </a:p>
          <a:p>
            <a:pPr marL="742950" indent="-74295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2800" dirty="0" smtClean="0"/>
              <a:t>stromy </a:t>
            </a:r>
            <a:r>
              <a:rPr lang="cs-CZ" sz="2800" dirty="0" smtClean="0"/>
              <a:t>(třešeň</a:t>
            </a:r>
            <a:r>
              <a:rPr lang="cs-CZ" sz="2800" dirty="0" smtClean="0"/>
              <a:t>, jírovec, lípa)</a:t>
            </a:r>
          </a:p>
          <a:p>
            <a:pPr>
              <a:buClr>
                <a:schemeClr val="accent3">
                  <a:lumMod val="50000"/>
                </a:schemeClr>
              </a:buClr>
              <a:buSzPct val="80000"/>
            </a:pPr>
            <a:endParaRPr lang="cs-CZ" sz="2800" dirty="0" smtClean="0"/>
          </a:p>
          <a:p>
            <a:r>
              <a:rPr lang="cs-CZ" sz="2800" u="sng" dirty="0" smtClean="0">
                <a:solidFill>
                  <a:schemeClr val="accent3"/>
                </a:solidFill>
              </a:rPr>
              <a:t>Nekvetoucí</a:t>
            </a:r>
            <a:r>
              <a:rPr lang="cs-CZ" sz="2800" dirty="0" smtClean="0"/>
              <a:t> - </a:t>
            </a:r>
            <a:r>
              <a:rPr lang="cs-CZ" sz="2800" dirty="0"/>
              <a:t>n</a:t>
            </a:r>
            <a:r>
              <a:rPr lang="cs-CZ" sz="2800" dirty="0" smtClean="0"/>
              <a:t>etvoří květ, rozmnožují </a:t>
            </a:r>
            <a:r>
              <a:rPr lang="cs-CZ" sz="2800" dirty="0"/>
              <a:t>se výtrusy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2800" dirty="0" smtClean="0"/>
              <a:t>mechy (bělomech, ploník)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2800" dirty="0"/>
              <a:t>p</a:t>
            </a:r>
            <a:r>
              <a:rPr lang="cs-CZ" sz="2800" dirty="0" smtClean="0"/>
              <a:t>řesličky a plavuně</a:t>
            </a:r>
          </a:p>
          <a:p>
            <a:pPr marL="457200" indent="-457200">
              <a:buClr>
                <a:schemeClr val="accent3">
                  <a:lumMod val="50000"/>
                </a:schemeClr>
              </a:buClr>
              <a:buSzPct val="80000"/>
              <a:buFont typeface="+mj-lt"/>
              <a:buAutoNum type="alphaLcParenR"/>
            </a:pPr>
            <a:r>
              <a:rPr lang="cs-CZ" sz="2800" dirty="0" smtClean="0"/>
              <a:t>kapradiny (kapraď samec)</a:t>
            </a:r>
          </a:p>
          <a:p>
            <a:pPr>
              <a:buClr>
                <a:schemeClr val="accent3">
                  <a:lumMod val="50000"/>
                </a:schemeClr>
              </a:buClr>
              <a:buSzPct val="80000"/>
            </a:pPr>
            <a:endParaRPr lang="cs-CZ" sz="2800" dirty="0" smtClean="0"/>
          </a:p>
          <a:p>
            <a:pPr>
              <a:buClr>
                <a:schemeClr val="accent3">
                  <a:lumMod val="50000"/>
                </a:schemeClr>
              </a:buClr>
              <a:buSzPct val="80000"/>
            </a:pPr>
            <a:endParaRPr lang="cs-CZ" sz="2800" dirty="0"/>
          </a:p>
          <a:p>
            <a:r>
              <a:rPr lang="cs-CZ" sz="2800" u="sng" dirty="0" smtClean="0"/>
              <a:t> </a:t>
            </a:r>
            <a:endParaRPr lang="cs-CZ" sz="28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5464" y="375665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91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777686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u="sng" dirty="0" smtClean="0"/>
              <a:t>Jírovec:</a:t>
            </a:r>
            <a:r>
              <a:rPr lang="cs-CZ" sz="1200" dirty="0" smtClean="0"/>
              <a:t> NEUVEDEN</a:t>
            </a:r>
            <a:r>
              <a:rPr lang="cs-CZ" sz="1200" dirty="0"/>
              <a:t>. </a:t>
            </a:r>
            <a:r>
              <a:rPr lang="cs-CZ" sz="1200" i="1" dirty="0"/>
              <a:t>wikipedia.cz</a:t>
            </a:r>
            <a:r>
              <a:rPr lang="cs-CZ" sz="1200" dirty="0"/>
              <a:t> [online]. [cit. 9.3.2013].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cs.wikipedia.org/wiki/Soubor:Aesculus_hippocastanum_bloemenhoofd1.jpg#file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Lípa: </a:t>
            </a:r>
            <a:r>
              <a:rPr lang="cs-CZ" sz="1200" dirty="0"/>
              <a:t>NEUVEDEN. </a:t>
            </a:r>
            <a:r>
              <a:rPr lang="cs-CZ" sz="1200" i="1" dirty="0"/>
              <a:t>wikipedia.cz</a:t>
            </a:r>
            <a:r>
              <a:rPr lang="cs-CZ" sz="1200" dirty="0"/>
              <a:t> [online]. [cit. 9.3.2013].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cs.wikipedia.org/wiki/Soubor:Tilia-cordata2.JPG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Bělomech: </a:t>
            </a:r>
            <a:r>
              <a:rPr lang="cs-CZ" sz="1200" dirty="0"/>
              <a:t>ALGIRDAS. </a:t>
            </a:r>
            <a:r>
              <a:rPr lang="cs-CZ" sz="1200" i="1" dirty="0"/>
              <a:t>wikipedia.cz</a:t>
            </a:r>
            <a:r>
              <a:rPr lang="cs-CZ" sz="1200" dirty="0"/>
              <a:t> [online]. [cit. 9.3.2013].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cs.wikipedia.org/wiki/Soubor:Leucobryum_glaucum.jpg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Ploník: </a:t>
            </a:r>
            <a:r>
              <a:rPr lang="nl-NL" sz="1200" dirty="0"/>
              <a:t>PETERS, Kristian. </a:t>
            </a:r>
            <a:r>
              <a:rPr lang="nl-NL" sz="1200" i="1" dirty="0"/>
              <a:t>wikipedia.cz</a:t>
            </a:r>
            <a:r>
              <a:rPr lang="nl-NL" sz="1200" dirty="0"/>
              <a:t> [online]. [cit. 9.3.2013]. Dostupný na WWW: </a:t>
            </a:r>
            <a:r>
              <a:rPr lang="nl-NL" sz="1200" dirty="0">
                <a:hlinkClick r:id="rId5"/>
              </a:rPr>
              <a:t>http://</a:t>
            </a:r>
            <a:r>
              <a:rPr lang="nl-NL" sz="1200" dirty="0" smtClean="0">
                <a:hlinkClick r:id="rId5"/>
              </a:rPr>
              <a:t>cs.wikipedia.org/wiki/Soubor:Polytrichum_commune.jpeg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PŘESLIČKA: </a:t>
            </a:r>
            <a:r>
              <a:rPr lang="cs-CZ" sz="1200" dirty="0"/>
              <a:t>NEUVEDEN. </a:t>
            </a:r>
            <a:r>
              <a:rPr lang="cs-CZ" sz="1200" i="1" dirty="0"/>
              <a:t>wikipedia.cz</a:t>
            </a:r>
            <a:r>
              <a:rPr lang="cs-CZ" sz="1200" dirty="0"/>
              <a:t> [online]. [cit. 9.3.2013].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cs.wikipedia.org/wiki/Soubor:Equisetum.jpg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KAPRADÍ: </a:t>
            </a:r>
            <a:r>
              <a:rPr lang="cs-CZ" sz="1200" dirty="0"/>
              <a:t>NEUVEDEN. </a:t>
            </a:r>
            <a:r>
              <a:rPr lang="cs-CZ" sz="1200" i="1" dirty="0"/>
              <a:t>wikipedia.cz</a:t>
            </a:r>
            <a:r>
              <a:rPr lang="cs-CZ" sz="1200" dirty="0"/>
              <a:t> [online]. [cit. 9.3.2013].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cs.wikipedia.org/wiki/Soubor:Dryopteris_filix-mas_001.jpg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Kapraď: </a:t>
            </a:r>
            <a:r>
              <a:rPr lang="cs-CZ" sz="1200" dirty="0"/>
              <a:t>PAOLLO. </a:t>
            </a:r>
            <a:r>
              <a:rPr lang="cs-CZ" sz="1200" i="1" dirty="0"/>
              <a:t>wikipedia.cz</a:t>
            </a:r>
            <a:r>
              <a:rPr lang="cs-CZ" sz="1200" dirty="0"/>
              <a:t> [online]. [cit. 9.3.2013].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cs.wikipedia.org/wiki/Soubor:Kapradiny.JPG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dirty="0" smtClean="0"/>
              <a:t>Použity obrázky z </a:t>
            </a:r>
            <a:r>
              <a:rPr lang="cs-CZ" smtClean="0"/>
              <a:t>klipartu </a:t>
            </a:r>
            <a:r>
              <a:rPr lang="cs-CZ" smtClean="0">
                <a:hlinkClick r:id="rId9"/>
              </a:rPr>
              <a:t>www.office.microsoft.com</a:t>
            </a:r>
            <a:r>
              <a:rPr lang="cs-CZ" smtClean="0"/>
              <a:t> a </a:t>
            </a:r>
            <a:r>
              <a:rPr lang="cs-CZ" dirty="0" smtClean="0"/>
              <a:t>z vlastního archivu.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22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219</TotalTime>
  <Words>293</Words>
  <Application>Microsoft Office PowerPoint</Application>
  <PresentationFormat>Předvádění na obrazovce (4:3)</PresentationFormat>
  <Paragraphs>145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Arkýř</vt:lpstr>
      <vt:lpstr>Prezentace aplikace PowerPoint</vt:lpstr>
      <vt:lpstr>Kvetoucí a nekvetoucí rostliny </vt:lpstr>
      <vt:lpstr>Kvetoucí rostliny</vt:lpstr>
      <vt:lpstr>Kvetoucí byliny</vt:lpstr>
      <vt:lpstr>Kvetoucí byliny</vt:lpstr>
      <vt:lpstr>KVETOUCÍ KEŘE</vt:lpstr>
      <vt:lpstr>KVETOUCÍ STROMY</vt:lpstr>
      <vt:lpstr>Nekvetoucí rostliny</vt:lpstr>
      <vt:lpstr>mechy</vt:lpstr>
      <vt:lpstr>PŘESLIČKY</vt:lpstr>
      <vt:lpstr>KAPRADINY</vt:lpstr>
      <vt:lpstr>Poznej rostlinu na obrázku</vt:lpstr>
      <vt:lpstr>Poznej rostlinu na obrázku</vt:lpstr>
      <vt:lpstr>Poznej rostlinu na obrázku</vt:lpstr>
      <vt:lpstr>Poznej rostlinu na obrázku</vt:lpstr>
      <vt:lpstr>Poznej rostlinu na obrázku</vt:lpstr>
      <vt:lpstr>Poznej rostlinu na obrázku</vt:lpstr>
      <vt:lpstr>Poznej rostlinu na obrázku</vt:lpstr>
      <vt:lpstr>Poznej rostlinu na obrázku</vt:lpstr>
      <vt:lpstr>Poznej rostlinu na obrázku</vt:lpstr>
      <vt:lpstr>Poznej rostlinu na obrázku</vt:lpstr>
      <vt:lpstr>Opakování:</vt:lpstr>
      <vt:lpstr>Kvetoucí a nekvetoucí rostliny</vt:lpstr>
      <vt:lpstr>Použitý materiál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Kvetoucí a nekvetoucí rostliny</dc:title>
  <dc:creator>Veronika Gábelová</dc:creator>
  <cp:lastModifiedBy>User</cp:lastModifiedBy>
  <cp:revision>34</cp:revision>
  <dcterms:created xsi:type="dcterms:W3CDTF">2013-03-09T14:39:30Z</dcterms:created>
  <dcterms:modified xsi:type="dcterms:W3CDTF">2013-06-25T18:23:09Z</dcterms:modified>
</cp:coreProperties>
</file>