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81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2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138" y="23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7624B3-EF47-4B78-A850-CC2D386D108B}" type="datetimeFigureOut">
              <a:rPr lang="cs-CZ" smtClean="0"/>
              <a:t>15.6.2013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D1B210B-1C8B-478E-8037-13B6659CDCC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igitalis_Purpurea.jpg" TargetMode="External"/><Relationship Id="rId13" Type="http://schemas.openxmlformats.org/officeDocument/2006/relationships/hyperlink" Target="http://cs.wikipedia.org/wiki/Soubor:Chamomile@original_size.jpg" TargetMode="External"/><Relationship Id="rId3" Type="http://schemas.openxmlformats.org/officeDocument/2006/relationships/hyperlink" Target="http://cs.wikipedia.org/wiki/Soubor:Atropa_belladonna_Prague_2011_3.jpg" TargetMode="External"/><Relationship Id="rId7" Type="http://schemas.openxmlformats.org/officeDocument/2006/relationships/hyperlink" Target="http://cs.wikipedia.org/wiki/Soubor:Hemlockseeds.jpg" TargetMode="External"/><Relationship Id="rId12" Type="http://schemas.openxmlformats.org/officeDocument/2006/relationships/hyperlink" Target="http://cs.wikipedia.org/wiki/Soubor:Coltsfoot.jpg" TargetMode="External"/><Relationship Id="rId2" Type="http://schemas.openxmlformats.org/officeDocument/2006/relationships/hyperlink" Target="http://cs.wikipedia.org/wiki/Soubor:Datura_stramonium_cel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erbstzeitlose.jpg#metadata" TargetMode="External"/><Relationship Id="rId11" Type="http://schemas.openxmlformats.org/officeDocument/2006/relationships/hyperlink" Target="http://cs.wikipedia.org/wiki/Soubor:A_Blume_33_020be_wp1.jpg" TargetMode="External"/><Relationship Id="rId5" Type="http://schemas.openxmlformats.org/officeDocument/2006/relationships/hyperlink" Target="http://cs.wikipedia.org/wiki/Soubor:Convallaria_majalis_l.jpg" TargetMode="External"/><Relationship Id="rId10" Type="http://schemas.openxmlformats.org/officeDocument/2006/relationships/hyperlink" Target="http://cs.wikipedia.org/wiki/Soubor:Tilia_platyphyllos(01).jpg" TargetMode="External"/><Relationship Id="rId4" Type="http://schemas.openxmlformats.org/officeDocument/2006/relationships/hyperlink" Target="http://cs.wikipedia.org/wiki/Soubor:Atropa_belladona_eu_76_14062008_2.jpg" TargetMode="External"/><Relationship Id="rId9" Type="http://schemas.openxmlformats.org/officeDocument/2006/relationships/hyperlink" Target="http://cs.wikipedia.org/wiki/Soubor:Tilia_platyphyllos(0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1412776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		</a:t>
            </a:r>
            <a:b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bg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4290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Název </a:t>
            </a:r>
            <a:r>
              <a:rPr lang="cs-CZ" sz="1700" dirty="0" err="1" smtClean="0">
                <a:solidFill>
                  <a:schemeClr val="bg1"/>
                </a:solidFill>
                <a:latin typeface="Calibri" pitchFamily="34" charset="0"/>
              </a:rPr>
              <a:t>DUMu</a:t>
            </a: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: VY_32_INOVACE_15_20_Poznávání rostlin - léčivé a jedovaté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Číslo skupiny: </a:t>
            </a:r>
            <a:r>
              <a:rPr lang="cs-CZ" sz="1700" dirty="0">
                <a:solidFill>
                  <a:schemeClr val="bg1"/>
                </a:solidFill>
                <a:latin typeface="Calibri" pitchFamily="34" charset="0"/>
              </a:rPr>
              <a:t>1</a:t>
            </a:r>
            <a:endParaRPr lang="cs-CZ" sz="17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Autor: Mgr. Veronika </a:t>
            </a:r>
            <a:r>
              <a:rPr lang="cs-CZ" sz="1700" dirty="0" err="1" smtClean="0">
                <a:solidFill>
                  <a:schemeClr val="bg1"/>
                </a:solidFill>
                <a:latin typeface="Calibri" pitchFamily="34" charset="0"/>
              </a:rPr>
              <a:t>Gábelová</a:t>
            </a:r>
            <a:endParaRPr lang="cs-CZ" sz="17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Druh učebního materiálu: prezentace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Metodický list:		ne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Anotace: Prezentace slouží k  poznávání léčivých a jedovatých rostlin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Ověřeno ve třídě: III.C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Datum ověření: 25.3. 2013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ve výuce a provedl(a) o tom zápis do TK.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bg1"/>
                </a:solidFill>
                <a:latin typeface="Calibri" pitchFamily="34" charset="0"/>
              </a:rPr>
              <a:t>zveřejňováno, používáno, upravováno a uchováváno.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bg1"/>
              </a:solidFill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Datum:	25.3.2013		Podpis: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bg1"/>
                </a:solidFill>
                <a:latin typeface="Calibri" pitchFamily="34" charset="0"/>
              </a:rPr>
              <a:t> 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200" dirty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446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LÉČIVÉ A JEDOVATÉ ROSTLINY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POZNÁVÁNÍ ROSTLIN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267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23" y="422208"/>
            <a:ext cx="4828554" cy="6013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07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2.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823" y="360631"/>
            <a:ext cx="3984353" cy="6187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291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55729"/>
            <a:ext cx="5904656" cy="4946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567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341" y="692696"/>
            <a:ext cx="6433318" cy="5183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371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64704"/>
            <a:ext cx="5682357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01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133071" cy="4773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1918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933" y="406048"/>
            <a:ext cx="4444131" cy="6045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890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221" y="1124744"/>
            <a:ext cx="5253558" cy="4889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10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296" y="525535"/>
            <a:ext cx="4755405" cy="5806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029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487" y="432695"/>
            <a:ext cx="4417025" cy="5992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84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129" y="573862"/>
            <a:ext cx="3803742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04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190" y="660709"/>
            <a:ext cx="4077617" cy="5536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3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Léčivé a jedovaté rostliny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Společná kontrola výsledků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58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2208"/>
            <a:ext cx="4828554" cy="6013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1. Lípa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0742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2. Černý bez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5041"/>
            <a:ext cx="3984353" cy="6187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391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Růže šípková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5904656" cy="4946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015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Podběl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506" y="1484783"/>
            <a:ext cx="6168987" cy="4970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203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793" y="1484784"/>
            <a:ext cx="5298414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Heřmánek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640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Blín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464" y="1484784"/>
            <a:ext cx="6133071" cy="4773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957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5176"/>
            <a:ext cx="4444131" cy="6045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Durman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65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Rulík 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221" y="1340768"/>
            <a:ext cx="5253558" cy="4889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014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Oměj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92969"/>
            <a:ext cx="4755405" cy="5806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477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2257"/>
            <a:ext cx="4417025" cy="5992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Ocún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51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41316"/>
            <a:ext cx="3803742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Bolehlav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77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94969"/>
            <a:ext cx="4077617" cy="5536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Náprstník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71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Lípa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Černý bez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Růže šípková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Podběl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Heřmánek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Blín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Durman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Oměj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Ocún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Bolehlav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Náprstník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Poznávání rostlin: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92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DURMAN: </a:t>
            </a:r>
            <a:r>
              <a:rPr lang="cs-CZ" sz="1000" dirty="0"/>
              <a:t>BARÁNEK, Daniel. </a:t>
            </a:r>
            <a:r>
              <a:rPr lang="cs-CZ" sz="1000" i="1" dirty="0"/>
              <a:t>wikipedia.cz</a:t>
            </a:r>
            <a:r>
              <a:rPr lang="cs-CZ" sz="1000" dirty="0"/>
              <a:t> [online]. [cit. 18.3.2013]. Dostupný na WWW: </a:t>
            </a:r>
            <a:r>
              <a:rPr lang="cs-CZ" sz="1000" dirty="0">
                <a:hlinkClick r:id="rId2"/>
              </a:rPr>
              <a:t>http://cs.wikipedia.org/wiki/Soubor:Datura_stramonium_celek.jpg</a:t>
            </a:r>
            <a:endParaRPr lang="cs-CZ" sz="1000" dirty="0"/>
          </a:p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RULÍK: </a:t>
            </a:r>
            <a:r>
              <a:rPr lang="cs-CZ" sz="1000" dirty="0"/>
              <a:t>KARELJ. </a:t>
            </a:r>
            <a:r>
              <a:rPr lang="cs-CZ" sz="1000" i="1" dirty="0"/>
              <a:t>wikipedia.cz</a:t>
            </a:r>
            <a:r>
              <a:rPr lang="cs-CZ" sz="1000" dirty="0"/>
              <a:t> [online]. [cit. 18.3.2013]. Dostupný na WWW: </a:t>
            </a:r>
            <a:r>
              <a:rPr lang="cs-CZ" sz="1000" dirty="0">
                <a:hlinkClick r:id="rId3"/>
              </a:rPr>
              <a:t>http://cs.wikipedia.org/wiki/Soubor:Atropa_belladonna_Prague_2011_3.jpg</a:t>
            </a:r>
            <a:endParaRPr lang="cs-CZ" sz="1000" dirty="0"/>
          </a:p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RULÍK2: </a:t>
            </a:r>
            <a:r>
              <a:rPr lang="en-US" sz="1000" dirty="0"/>
              <a:t>PICHARD, Olivier. </a:t>
            </a:r>
            <a:r>
              <a:rPr lang="en-US" sz="1000" i="1" dirty="0"/>
              <a:t>wikipedia.cz</a:t>
            </a:r>
            <a:r>
              <a:rPr lang="en-US" sz="1000" dirty="0"/>
              <a:t> [online]. [cit. 18.</a:t>
            </a:r>
            <a:r>
              <a:rPr lang="cs-CZ" sz="1000" dirty="0"/>
              <a:t>3:</a:t>
            </a:r>
            <a:r>
              <a:rPr lang="en-US" sz="1000" dirty="0"/>
              <a:t>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4"/>
              </a:rPr>
              <a:t>http://cs.wikipedia.org/wiki/Soubor:Atropa_belladona_eu_76_14062008_2.jpg</a:t>
            </a:r>
            <a:endParaRPr lang="cs-CZ" sz="1000" dirty="0"/>
          </a:p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KONVALINKA: </a:t>
            </a:r>
            <a:r>
              <a:rPr lang="cs-CZ" sz="1000" dirty="0"/>
              <a:t>JASIUTOWICZ, Krzysztof P.. </a:t>
            </a:r>
            <a:r>
              <a:rPr lang="cs-CZ" sz="1000" i="1" dirty="0"/>
              <a:t>wikipedia.cz</a:t>
            </a:r>
            <a:r>
              <a:rPr lang="cs-CZ" sz="1000" dirty="0"/>
              <a:t> [online]. [cit. 18.3:2013]. Dostupný na WWW: </a:t>
            </a:r>
            <a:r>
              <a:rPr lang="cs-CZ" sz="1000" dirty="0">
                <a:hlinkClick r:id="rId5"/>
              </a:rPr>
              <a:t>http://cs.wikipedia.org/wiki/Soubor:Convallaria_majalis_l.jpg</a:t>
            </a:r>
            <a:endParaRPr lang="cs-CZ" sz="1000" dirty="0"/>
          </a:p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OCÚN: </a:t>
            </a:r>
            <a:r>
              <a:rPr lang="cs-CZ" sz="1000" dirty="0"/>
              <a:t>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18.3.2013]. Dostupný na WWW: </a:t>
            </a:r>
            <a:r>
              <a:rPr lang="cs-CZ" sz="1000" dirty="0">
                <a:hlinkClick r:id="rId6"/>
              </a:rPr>
              <a:t>http://cs.wikipedia.org/wiki/Soubor:Herbstzeitlose.jpg#metadata</a:t>
            </a:r>
            <a:endParaRPr lang="cs-CZ" sz="1000" dirty="0"/>
          </a:p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BOLEHLAV. </a:t>
            </a:r>
            <a:r>
              <a:rPr lang="cs-CZ" sz="1000" dirty="0"/>
              <a:t>TOTNESMARTIN. </a:t>
            </a:r>
            <a:r>
              <a:rPr lang="cs-CZ" sz="1000" i="1" dirty="0"/>
              <a:t>wikipedia.cz</a:t>
            </a:r>
            <a:r>
              <a:rPr lang="cs-CZ" sz="1000" dirty="0"/>
              <a:t> [online]. [cit. 18.3.2013]. Dostupný na WWW: </a:t>
            </a:r>
            <a:r>
              <a:rPr lang="cs-CZ" sz="1000" dirty="0">
                <a:hlinkClick r:id="rId7"/>
              </a:rPr>
              <a:t>http://cs.wikipedia.org/wiki/Soubor:Hemlockseeds.jpg</a:t>
            </a:r>
            <a:endParaRPr lang="cs-CZ" sz="1000" dirty="0"/>
          </a:p>
          <a:p>
            <a:r>
              <a:rPr lang="cs-CZ" sz="1000" dirty="0">
                <a:solidFill>
                  <a:schemeClr val="accent2">
                    <a:lumMod val="75000"/>
                  </a:schemeClr>
                </a:solidFill>
              </a:rPr>
              <a:t>NÁPRSTNÍK: </a:t>
            </a:r>
            <a:r>
              <a:rPr lang="cs-CZ" sz="1000" dirty="0"/>
              <a:t>JENSFLORIAN. </a:t>
            </a:r>
            <a:r>
              <a:rPr lang="cs-CZ" sz="1000" i="1" dirty="0"/>
              <a:t>wikipedia.cz</a:t>
            </a:r>
            <a:r>
              <a:rPr lang="cs-CZ" sz="1000" dirty="0"/>
              <a:t> [online]. [cit. 18.3.2013]. Dostupný na WWW: </a:t>
            </a:r>
            <a:r>
              <a:rPr lang="cs-CZ" sz="1000" dirty="0">
                <a:hlinkClick r:id="rId8"/>
              </a:rPr>
              <a:t>http://cs.wikipedia.org/wiki/Soubor:Digitalis_Purpurea.jpg</a:t>
            </a:r>
            <a:endParaRPr lang="cs-CZ" sz="1000" dirty="0"/>
          </a:p>
          <a:p>
            <a:r>
              <a:rPr lang="en-US" sz="1000" dirty="0" smtClean="0">
                <a:solidFill>
                  <a:schemeClr val="accent2">
                    <a:lumMod val="75000"/>
                  </a:schemeClr>
                </a:solidFill>
              </a:rPr>
              <a:t>LÍPA:</a:t>
            </a:r>
            <a:r>
              <a:rPr lang="en-US" sz="1000" dirty="0" smtClean="0"/>
              <a:t> </a:t>
            </a:r>
            <a:r>
              <a:rPr lang="en-US" sz="1000" dirty="0"/>
              <a:t>JANSOONE, Georges. wikipedia.cz [online]. [cit. 16.3.2013].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9"/>
              </a:rPr>
              <a:t>http://cs.wikipedia.org/wiki/Soubor:Tilia_platyphyllos(02).</a:t>
            </a:r>
            <a:r>
              <a:rPr lang="en-US" sz="1000" dirty="0" smtClean="0">
                <a:hlinkClick r:id="rId9"/>
              </a:rPr>
              <a:t>jpg</a:t>
            </a:r>
            <a:endParaRPr lang="cs-CZ" sz="1000" dirty="0" smtClean="0"/>
          </a:p>
          <a:p>
            <a:r>
              <a:rPr lang="en-US" sz="1000" dirty="0" smtClean="0"/>
              <a:t>JANSOONE</a:t>
            </a:r>
            <a:r>
              <a:rPr lang="en-US" sz="1000" dirty="0"/>
              <a:t>, Georges. wikipedia.cz [online]. [cit. 16.3.2013].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10"/>
              </a:rPr>
              <a:t>http://cs.wikipedia.org/wiki/Soubor:Tilia_platyphyllos(01).</a:t>
            </a:r>
            <a:r>
              <a:rPr lang="en-US" sz="1000" dirty="0" smtClean="0">
                <a:hlinkClick r:id="rId10"/>
              </a:rPr>
              <a:t>jpg</a:t>
            </a:r>
            <a:endParaRPr lang="cs-CZ" sz="1000" dirty="0" smtClean="0"/>
          </a:p>
          <a:p>
            <a:r>
              <a:rPr lang="en-US" sz="1000" dirty="0" smtClean="0">
                <a:solidFill>
                  <a:schemeClr val="accent2">
                    <a:lumMod val="75000"/>
                  </a:schemeClr>
                </a:solidFill>
              </a:rPr>
              <a:t>R</a:t>
            </a:r>
            <a:r>
              <a:rPr lang="cs-CZ" sz="1000" dirty="0" smtClean="0">
                <a:solidFill>
                  <a:schemeClr val="accent2">
                    <a:lumMod val="75000"/>
                  </a:schemeClr>
                </a:solidFill>
              </a:rPr>
              <a:t>ŮŽE</a:t>
            </a:r>
            <a:r>
              <a:rPr lang="cs-CZ" sz="1000" dirty="0" smtClean="0"/>
              <a:t>: </a:t>
            </a:r>
            <a:r>
              <a:rPr lang="cs-CZ" sz="1000" dirty="0"/>
              <a:t>FRIESE, </a:t>
            </a:r>
            <a:r>
              <a:rPr lang="cs-CZ" sz="1000" dirty="0" err="1"/>
              <a:t>Uwe</a:t>
            </a:r>
            <a:r>
              <a:rPr lang="cs-CZ" sz="1000" dirty="0"/>
              <a:t> Horst. wikipedia.cz [online]. [cit. 16.3.2013]. </a:t>
            </a:r>
            <a:r>
              <a:rPr lang="cs-CZ" sz="1000" dirty="0" err="1"/>
              <a:t>Dostupn</a:t>
            </a:r>
            <a:r>
              <a:rPr lang="pl-PL" sz="1000" dirty="0"/>
              <a:t>ý na WWW: </a:t>
            </a:r>
            <a:r>
              <a:rPr lang="pl-PL" sz="1000" dirty="0">
                <a:hlinkClick r:id="rId11"/>
              </a:rPr>
              <a:t>http://</a:t>
            </a:r>
            <a:r>
              <a:rPr lang="pl-PL" sz="1000" dirty="0" smtClean="0">
                <a:hlinkClick r:id="rId11"/>
              </a:rPr>
              <a:t>cs.wikipedia.org/wiki/Soubor:A_Blume_33_020be_wp1.jpg</a:t>
            </a:r>
            <a:endParaRPr lang="pl-PL" sz="1000" dirty="0" smtClean="0"/>
          </a:p>
          <a:p>
            <a:r>
              <a:rPr lang="en-US" sz="1000" dirty="0" smtClean="0">
                <a:solidFill>
                  <a:schemeClr val="accent2">
                    <a:lumMod val="75000"/>
                  </a:schemeClr>
                </a:solidFill>
              </a:rPr>
              <a:t>PODB</a:t>
            </a:r>
            <a:r>
              <a:rPr lang="cs-CZ" sz="1000" dirty="0" smtClean="0">
                <a:solidFill>
                  <a:schemeClr val="accent2">
                    <a:lumMod val="75000"/>
                  </a:schemeClr>
                </a:solidFill>
              </a:rPr>
              <a:t>ĚL</a:t>
            </a:r>
            <a:r>
              <a:rPr lang="cs-CZ" sz="1000" dirty="0" smtClean="0"/>
              <a:t>: </a:t>
            </a:r>
            <a:r>
              <a:rPr lang="cs-CZ" sz="1000" dirty="0"/>
              <a:t>TREPTE, Andreas. wikipedia.cz [online]. [cit. 16.3.2013]. </a:t>
            </a:r>
            <a:r>
              <a:rPr lang="cs-CZ" sz="1000" dirty="0" err="1"/>
              <a:t>Dostupn</a:t>
            </a:r>
            <a:r>
              <a:rPr lang="pl-PL" sz="1000" dirty="0"/>
              <a:t>ý na WWW: </a:t>
            </a:r>
            <a:r>
              <a:rPr lang="pl-PL" sz="1000" dirty="0">
                <a:hlinkClick r:id="rId12"/>
              </a:rPr>
              <a:t>http://</a:t>
            </a:r>
            <a:r>
              <a:rPr lang="pl-PL" sz="1000" dirty="0" smtClean="0">
                <a:hlinkClick r:id="rId12"/>
              </a:rPr>
              <a:t>cs.wikipedia.org/wiki/Soubor:Coltsfoot.jpg</a:t>
            </a:r>
            <a:endParaRPr lang="pl-PL" sz="1000" dirty="0" smtClean="0"/>
          </a:p>
          <a:p>
            <a:r>
              <a:rPr lang="en-US" sz="1000" dirty="0" smtClean="0">
                <a:solidFill>
                  <a:schemeClr val="accent2">
                    <a:lumMod val="75000"/>
                  </a:schemeClr>
                </a:solidFill>
              </a:rPr>
              <a:t>HE</a:t>
            </a:r>
            <a:r>
              <a:rPr lang="cs-CZ" sz="1000" dirty="0" smtClean="0">
                <a:solidFill>
                  <a:schemeClr val="accent2">
                    <a:lumMod val="75000"/>
                  </a:schemeClr>
                </a:solidFill>
              </a:rPr>
              <a:t>ŘM</a:t>
            </a:r>
            <a:r>
              <a:rPr lang="en-US" sz="1000" dirty="0" smtClean="0">
                <a:solidFill>
                  <a:schemeClr val="accent2">
                    <a:lumMod val="75000"/>
                  </a:schemeClr>
                </a:solidFill>
              </a:rPr>
              <a:t>ÁNEK</a:t>
            </a:r>
            <a:r>
              <a:rPr lang="en-US" sz="1000" dirty="0" smtClean="0"/>
              <a:t>: </a:t>
            </a:r>
            <a:r>
              <a:rPr lang="en-US" sz="1000" dirty="0"/>
              <a:t>FIR0002 20D. wikipedia.cz [online]. [cit. 16.3.2013].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13"/>
              </a:rPr>
              <a:t>http://</a:t>
            </a:r>
            <a:r>
              <a:rPr lang="en-US" sz="1000" dirty="0" smtClean="0">
                <a:hlinkClick r:id="rId13"/>
              </a:rPr>
              <a:t>cs.wikipedia.org/wiki/Soubor:Chamomile@original_size.jpg</a:t>
            </a:r>
            <a:endParaRPr lang="cs-CZ" sz="1000" dirty="0" smtClean="0"/>
          </a:p>
          <a:p>
            <a:endParaRPr lang="en-US" sz="1000" dirty="0"/>
          </a:p>
          <a:p>
            <a:endParaRPr lang="cs-CZ" sz="1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2795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53</TotalTime>
  <Words>137</Words>
  <Application>Microsoft Office PowerPoint</Application>
  <PresentationFormat>Předvádění na obrazovce (4:3)</PresentationFormat>
  <Paragraphs>90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Papír</vt:lpstr>
      <vt:lpstr>Prezentace aplikace PowerPoint</vt:lpstr>
      <vt:lpstr>POZNÁVÁNÍ ROSTLIN</vt:lpstr>
      <vt:lpstr>1.</vt:lpstr>
      <vt:lpstr>2. 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Společná kontrola výsledků</vt:lpstr>
      <vt:lpstr>1. Lípa</vt:lpstr>
      <vt:lpstr>2. Černý bez</vt:lpstr>
      <vt:lpstr>3. Růže šípková</vt:lpstr>
      <vt:lpstr>4. Podběl </vt:lpstr>
      <vt:lpstr>5. Heřmánek </vt:lpstr>
      <vt:lpstr>6. Blín </vt:lpstr>
      <vt:lpstr>7. Durman </vt:lpstr>
      <vt:lpstr>8. Rulík </vt:lpstr>
      <vt:lpstr>9. Oměj </vt:lpstr>
      <vt:lpstr>10. Ocún </vt:lpstr>
      <vt:lpstr>11. Bolehlav </vt:lpstr>
      <vt:lpstr>12. Náprstník </vt:lpstr>
      <vt:lpstr>Poznávání rostlin: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</dc:title>
  <dc:creator>Veronika Gábelová</dc:creator>
  <cp:lastModifiedBy>Veronika Gábelová</cp:lastModifiedBy>
  <cp:revision>10</cp:revision>
  <dcterms:created xsi:type="dcterms:W3CDTF">2013-03-25T17:55:07Z</dcterms:created>
  <dcterms:modified xsi:type="dcterms:W3CDTF">2013-06-15T09:20:46Z</dcterms:modified>
</cp:coreProperties>
</file>