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8" r:id="rId23"/>
    <p:sldId id="277" r:id="rId24"/>
    <p:sldId id="279" r:id="rId25"/>
    <p:sldId id="280" r:id="rId26"/>
    <p:sldId id="281" r:id="rId27"/>
    <p:sldId id="260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10" d="100"/>
          <a:sy n="110" d="100"/>
        </p:scale>
        <p:origin x="-72" y="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E68BED4-B1C1-4BE9-86F5-A3583EA7DB20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47C3861-49D0-404A-96DD-C6E28F4C3E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E68BED4-B1C1-4BE9-86F5-A3583EA7DB20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7C3861-49D0-404A-96DD-C6E28F4C3E8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E68BED4-B1C1-4BE9-86F5-A3583EA7DB20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47C3861-49D0-404A-96DD-C6E28F4C3E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8BED4-B1C1-4BE9-86F5-A3583EA7DB20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C3861-49D0-404A-96DD-C6E28F4C3E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8BED4-B1C1-4BE9-86F5-A3583EA7DB20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C3861-49D0-404A-96DD-C6E28F4C3E8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E68BED4-B1C1-4BE9-86F5-A3583EA7DB20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7C3861-49D0-404A-96DD-C6E28F4C3E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8BED4-B1C1-4BE9-86F5-A3583EA7DB20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C3861-49D0-404A-96DD-C6E28F4C3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E68BED4-B1C1-4BE9-86F5-A3583EA7DB20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7C3861-49D0-404A-96DD-C6E28F4C3E8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E68BED4-B1C1-4BE9-86F5-A3583EA7DB20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7C3861-49D0-404A-96DD-C6E28F4C3E8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8BED4-B1C1-4BE9-86F5-A3583EA7DB20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C3861-49D0-404A-96DD-C6E28F4C3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8BED4-B1C1-4BE9-86F5-A3583EA7DB20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C3861-49D0-404A-96DD-C6E28F4C3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E68BED4-B1C1-4BE9-86F5-A3583EA7DB20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47C3861-49D0-404A-96DD-C6E28F4C3E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oya_carnosa1HUNDA.jpg" TargetMode="External"/><Relationship Id="rId13" Type="http://schemas.openxmlformats.org/officeDocument/2006/relationships/hyperlink" Target="http://cs.wikipedia.org/wiki/Soubor:Purple_African_Violet_Top.JPG" TargetMode="External"/><Relationship Id="rId3" Type="http://schemas.openxmlformats.org/officeDocument/2006/relationships/hyperlink" Target="http://cs.wikipedia.org/wiki/Soubor:Iris_sibirca_'Sultan's_Ruby'.jpg" TargetMode="External"/><Relationship Id="rId7" Type="http://schemas.openxmlformats.org/officeDocument/2006/relationships/hyperlink" Target="http://cs.wikipedia.org/wiki/Soubor:Dracaena_marginata_IndoorPlant_0605k.jpg" TargetMode="External"/><Relationship Id="rId12" Type="http://schemas.openxmlformats.org/officeDocument/2006/relationships/hyperlink" Target="http://cs.wikipedia.org/wiki/Soubor:Echinopsis_chamaecereus.2006-06-09.2.uellue.jpg" TargetMode="External"/><Relationship Id="rId2" Type="http://schemas.openxmlformats.org/officeDocument/2006/relationships/hyperlink" Target="http://cs.wikipedia.org/wiki/Soubor:Starr_980630_1515_gladiolus_s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ilium_candidum_2.jpg" TargetMode="External"/><Relationship Id="rId11" Type="http://schemas.openxmlformats.org/officeDocument/2006/relationships/hyperlink" Target="http://cs.wikipedia.org/wiki/Soubor:Rebutia_senilis_1.jpg" TargetMode="External"/><Relationship Id="rId5" Type="http://schemas.openxmlformats.org/officeDocument/2006/relationships/hyperlink" Target="http://cs.wikipedia.org/wiki/Soubor:Ivy_uf1.jpg" TargetMode="External"/><Relationship Id="rId10" Type="http://schemas.openxmlformats.org/officeDocument/2006/relationships/hyperlink" Target="http://cs.wikipedia.org/wiki/Soubor:SpiderplantFlower.JPG" TargetMode="External"/><Relationship Id="rId4" Type="http://schemas.openxmlformats.org/officeDocument/2006/relationships/hyperlink" Target="http://cs.wikipedia.org/wiki/Soubor:French_marigold_Tagetes_patula.jpg" TargetMode="External"/><Relationship Id="rId9" Type="http://schemas.openxmlformats.org/officeDocument/2006/relationships/hyperlink" Target="http://cs.wikipedia.org/wiki/Soubor:Spider_Plant_Blades.JPG" TargetMode="External"/><Relationship Id="rId14" Type="http://schemas.openxmlformats.org/officeDocument/2006/relationships/hyperlink" Target="http://cs.wikipedia.org/wiki/Soubor:Saintpaulia_-_Africk%C3%A1_fial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57200" y="1412776"/>
            <a:ext cx="8229600" cy="19304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200" dirty="0" smtClean="0">
                <a:latin typeface="Calibri" pitchFamily="34" charset="0"/>
              </a:rPr>
              <a:t>		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		Základní škola Ústí nad Labem, Anežky České 702/17, příspěvková organizace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 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latin typeface="Calibri" pitchFamily="34" charset="0"/>
              </a:rPr>
              <a:t>			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latin typeface="Calibri" pitchFamily="34" charset="0"/>
              </a:rPr>
              <a:t/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latin typeface="Calibri" pitchFamily="34" charset="0"/>
              </a:rPr>
              <a:t/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		               </a:t>
            </a:r>
            <a:r>
              <a:rPr lang="cs-CZ" sz="3600" dirty="0" smtClean="0">
                <a:latin typeface="Calibri" pitchFamily="34" charset="0"/>
              </a:rPr>
              <a:t>Výukový materiál</a:t>
            </a:r>
          </a:p>
        </p:txBody>
      </p:sp>
      <p:sp>
        <p:nvSpPr>
          <p:cNvPr id="3" name="Zástupný symbol pro obsah 4"/>
          <p:cNvSpPr txBox="1">
            <a:spLocks/>
          </p:cNvSpPr>
          <p:nvPr/>
        </p:nvSpPr>
        <p:spPr>
          <a:xfrm>
            <a:off x="457200" y="3429000"/>
            <a:ext cx="8229600" cy="3959225"/>
          </a:xfrm>
          <a:prstGeom prst="rect">
            <a:avLst/>
          </a:prstGeom>
        </p:spPr>
        <p:txBody>
          <a:bodyPr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Název </a:t>
            </a:r>
            <a:r>
              <a:rPr lang="cs-CZ" sz="1700" dirty="0" err="1" smtClean="0">
                <a:latin typeface="Calibri" pitchFamily="34" charset="0"/>
              </a:rPr>
              <a:t>DUMu</a:t>
            </a:r>
            <a:r>
              <a:rPr lang="cs-CZ" sz="1700" dirty="0" smtClean="0">
                <a:latin typeface="Calibri" pitchFamily="34" charset="0"/>
              </a:rPr>
              <a:t>: VY_32_INOVACE_16_20_Okrasné rostliny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Číslo skupiny: </a:t>
            </a:r>
            <a:r>
              <a:rPr lang="cs-CZ" sz="1700" dirty="0">
                <a:latin typeface="Calibri" pitchFamily="34" charset="0"/>
              </a:rPr>
              <a:t>1</a:t>
            </a: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Autor: Mgr. Veronika </a:t>
            </a:r>
            <a:r>
              <a:rPr lang="cs-CZ" sz="1700" dirty="0" err="1" smtClean="0">
                <a:latin typeface="Calibri" pitchFamily="34" charset="0"/>
              </a:rPr>
              <a:t>Gábelová</a:t>
            </a: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Vzdělávací obor/Předmět/Téma: Člověk a jeho svět/Prvouka/Rozmanitost přírody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Druh učebního materiálu: prezentace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Metodický list:		ne	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Anotace: Prezentace slouží k  </a:t>
            </a:r>
            <a:r>
              <a:rPr lang="cs-CZ" sz="1700" dirty="0" smtClean="0">
                <a:latin typeface="Calibri" pitchFamily="34" charset="0"/>
              </a:rPr>
              <a:t>seznámení s okrasnými rostlinami, venkovními </a:t>
            </a:r>
            <a:r>
              <a:rPr lang="cs-CZ" sz="1700" smtClean="0">
                <a:latin typeface="Calibri" pitchFamily="34" charset="0"/>
              </a:rPr>
              <a:t>a pokojovými</a:t>
            </a:r>
            <a:r>
              <a:rPr lang="cs-CZ" sz="1700" dirty="0" smtClean="0">
                <a:latin typeface="Calibri" pitchFamily="34" charset="0"/>
              </a:rPr>
              <a:t>	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Ověřeno ve třídě: III.C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Datum ověření: 26.3. 2013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ve výuce a provedl(a) o tom zápis do TK.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400" dirty="0" smtClean="0">
                <a:latin typeface="Calibri" pitchFamily="34" charset="0"/>
              </a:rPr>
              <a:t>Datum:	26.3.2013		Podpis: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200" dirty="0" smtClean="0">
                <a:latin typeface="Calibri" pitchFamily="34" charset="0"/>
              </a:rPr>
              <a:t> 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6080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Okrasné rostliny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480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ubrt_000\AppData\Local\Microsoft\Windows\Temporary Internet Files\Content.IE5\OHYHC8YR\MC90044211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376" y="4034043"/>
            <a:ext cx="2667405" cy="2667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accent2">
                    <a:lumMod val="50000"/>
                  </a:schemeClr>
                </a:solidFill>
              </a:rPr>
              <a:t>Okrasná rostlina</a:t>
            </a:r>
            <a:endParaRPr lang="cs-CZ" sz="4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Pěstovaná člověkem pro okrasu.</a:t>
            </a:r>
          </a:p>
          <a:p>
            <a:r>
              <a:rPr lang="cs-CZ" sz="2800" dirty="0" smtClean="0"/>
              <a:t>Dříve všechny květiny rostly volně.</a:t>
            </a:r>
          </a:p>
          <a:p>
            <a:r>
              <a:rPr lang="cs-CZ" sz="2800" dirty="0" smtClean="0"/>
              <a:t>Šlechtěním = upravováním jsou hezčí, odolnější</a:t>
            </a:r>
          </a:p>
          <a:p>
            <a:r>
              <a:rPr lang="cs-CZ" sz="2800" dirty="0" smtClean="0"/>
              <a:t>Byliny nebo dřeviny</a:t>
            </a:r>
          </a:p>
          <a:p>
            <a:r>
              <a:rPr lang="cs-CZ" sz="2800" dirty="0" smtClean="0"/>
              <a:t>Podle toho, kde je pěstujeme, je dělíme: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3600" i="1" dirty="0" smtClean="0">
                <a:solidFill>
                  <a:schemeClr val="accent2">
                    <a:lumMod val="75000"/>
                  </a:schemeClr>
                </a:solidFill>
              </a:rPr>
              <a:t>Zahradní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3600" i="1" dirty="0" smtClean="0">
                <a:solidFill>
                  <a:schemeClr val="accent2">
                    <a:lumMod val="75000"/>
                  </a:schemeClr>
                </a:solidFill>
              </a:rPr>
              <a:t>Pokojové</a:t>
            </a:r>
            <a:endParaRPr lang="cs-CZ" sz="3600" i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230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>
                <a:solidFill>
                  <a:schemeClr val="accent2">
                    <a:lumMod val="75000"/>
                  </a:schemeClr>
                </a:solidFill>
              </a:rPr>
              <a:t>Zahradní rostliny</a:t>
            </a:r>
            <a:endParaRPr lang="cs-CZ" sz="40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Pěstovaná pro zkrášlení okolí našeho domova.</a:t>
            </a:r>
          </a:p>
          <a:p>
            <a:r>
              <a:rPr lang="cs-CZ" sz="2800" dirty="0" smtClean="0"/>
              <a:t>Zasazena záměrně.</a:t>
            </a:r>
          </a:p>
          <a:p>
            <a:r>
              <a:rPr lang="cs-CZ" sz="2800" dirty="0" smtClean="0"/>
              <a:t>Většinou koupíme v obchodě malou rostlinu nebo semena</a:t>
            </a:r>
          </a:p>
          <a:p>
            <a:r>
              <a:rPr lang="cs-CZ" sz="2800" dirty="0" smtClean="0"/>
              <a:t>Bylina – pouze okrasný účel</a:t>
            </a:r>
          </a:p>
          <a:p>
            <a:r>
              <a:rPr lang="cs-CZ" sz="2800" dirty="0" smtClean="0"/>
              <a:t>Dřevina – okrasný i praktický účel (živý plot)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16566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Mečík - gladiola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6"/>
            <a:ext cx="3454937" cy="5201816"/>
          </a:xfrm>
          <a:prstGeom prst="rect">
            <a:avLst/>
          </a:prstGeom>
        </p:spPr>
      </p:pic>
      <p:pic>
        <p:nvPicPr>
          <p:cNvPr id="2050" name="Picture 2" descr="Soubor:Starr 980630 1515 gladiolus s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201" y="1848671"/>
            <a:ext cx="3156181" cy="473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60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Kosatec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3438622" cy="5157192"/>
          </a:xfrm>
          <a:prstGeom prst="rect">
            <a:avLst/>
          </a:prstGeom>
        </p:spPr>
      </p:pic>
      <p:pic>
        <p:nvPicPr>
          <p:cNvPr id="3074" name="Picture 2" descr="Soubor:Iris sibirca 'Sultan's Ruby'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236" y="1916832"/>
            <a:ext cx="4577925" cy="3433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6553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Soubor:French marigold Tagetes patul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08" y="2276872"/>
            <a:ext cx="5696232" cy="3802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Afrikán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098" name="Picture 2" descr="E:\DUMY\obrázky\02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620688"/>
            <a:ext cx="3286597" cy="4948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1547500"/>
            <a:ext cx="1771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AKSAMITNÍK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10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Břečťan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122" name="Picture 2" descr="E:\DUMY\obrázky\09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84984"/>
            <a:ext cx="5183273" cy="3442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Ivy uf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66313"/>
            <a:ext cx="4739680" cy="3175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59832" y="836712"/>
            <a:ext cx="3294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- popínavá dřevina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623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Růže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146" name="Picture 2" descr="E:\DUMY\obrázky\09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31" y="2132856"/>
            <a:ext cx="5365032" cy="3563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20455" y="1484784"/>
            <a:ext cx="23855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- okrasný keř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148" name="Picture 4" descr="E:\DUMY\obrázky\02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88640"/>
            <a:ext cx="3532655" cy="531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E:\DUMY\obrázky\03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921175"/>
            <a:ext cx="2448272" cy="368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2811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Lilie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170" name="Picture 2" descr="E:\DUMY\obrázky\09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836711"/>
            <a:ext cx="5840570" cy="3893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Lilium candidum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78153"/>
            <a:ext cx="4825071" cy="4833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7614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Pokojové rostliny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Pěstovány pro zkrášlení našich domovů</a:t>
            </a:r>
          </a:p>
          <a:p>
            <a:r>
              <a:rPr lang="cs-CZ" sz="2800" dirty="0" smtClean="0"/>
              <a:t>Nutné pravidelně zalívat, hnojit.</a:t>
            </a:r>
          </a:p>
          <a:p>
            <a:r>
              <a:rPr lang="cs-CZ" sz="2800" dirty="0" smtClean="0"/>
              <a:t>Umístit rostlinu na místo, kde bude mít vhodné podmínky.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Přímé slunce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Polostín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Stín</a:t>
            </a:r>
          </a:p>
          <a:p>
            <a:pPr>
              <a:buFont typeface="Wingdings" pitchFamily="2" charset="2"/>
              <a:buChar char="ü"/>
            </a:pPr>
            <a:endParaRPr lang="cs-CZ" sz="2800" dirty="0"/>
          </a:p>
        </p:txBody>
      </p:sp>
      <p:pic>
        <p:nvPicPr>
          <p:cNvPr id="8194" name="Picture 2" descr="C:\Users\subrt_000\AppData\Local\Microsoft\Windows\Temporary Internet Files\Content.IE5\1GF6GTDO\MC90044211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03294"/>
            <a:ext cx="316835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8926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29026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Dracéna </a:t>
            </a:r>
            <a:b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dračinec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9218" name="Picture 2" descr="Soubor:Dracaena marginata IndoorPlant 0605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71500"/>
            <a:ext cx="4191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11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Voskovka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42" name="Picture 2" descr="Soubor:Hoya carnosa1HUN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6624736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8050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Zelenec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1266" name="Picture 2" descr="Soubor:Spider Plant Blad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692696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Soubor:SpiderplantFlow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16832"/>
            <a:ext cx="4248472" cy="2655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24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Kaktus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2290" name="Picture 2" descr="Soubor:Rebutia senilis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4458072" cy="3343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Echinopsis chamaecereus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96752"/>
            <a:ext cx="2976330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8484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Africká fialka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3316" name="Picture 4" descr="Soubor:Saintpaulia - Africká fial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91630"/>
            <a:ext cx="5166320" cy="3874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Saintpaulia ionanth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813" y="2924944"/>
            <a:ext cx="4181187" cy="3143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610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Opakování: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Rostliny, které lidé pěstují, aby měli okolo sebe hezčí prostředí nazýváme?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OKRASNÉ</a:t>
            </a:r>
          </a:p>
          <a:p>
            <a:pPr marL="457200" indent="-457200">
              <a:buFont typeface="+mj-lt"/>
              <a:buAutoNum type="arabicParenR" startAt="2"/>
            </a:pPr>
            <a:r>
              <a:rPr lang="cs-CZ" dirty="0" smtClean="0"/>
              <a:t>Podle místa pěstování je dělíme na?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ZAHRADNÍ a POKOJOVÉ</a:t>
            </a:r>
          </a:p>
          <a:p>
            <a:pPr marL="457200" indent="-457200">
              <a:buFont typeface="+mj-lt"/>
              <a:buAutoNum type="arabicParenR" startAt="3"/>
            </a:pPr>
            <a:r>
              <a:rPr lang="cs-CZ" dirty="0" smtClean="0"/>
              <a:t>Vyjmenuj okrasné zahradní rostliny.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MEČÍK, RŮŽE, KOSATEC, AFRIKÁN, BŘEČŤAN</a:t>
            </a:r>
          </a:p>
          <a:p>
            <a:pPr marL="457200" indent="-457200">
              <a:buFont typeface="+mj-lt"/>
              <a:buAutoNum type="arabicParenR" startAt="4"/>
            </a:pPr>
            <a:r>
              <a:rPr lang="cs-CZ" dirty="0" smtClean="0"/>
              <a:t>Vyjmenuj okrasné pokojové rostliny.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ZELENEC, DRACÉNA, KAKTUS, AFRICKÁ FIALKA, VOSKOVKA</a:t>
            </a:r>
          </a:p>
          <a:p>
            <a:pPr marL="457200" indent="-457200">
              <a:buFont typeface="+mj-lt"/>
              <a:buAutoNum type="arabicParenR" startAt="3"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214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2" descr="Soubor:Hoya carnosa1HUN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9661"/>
            <a:ext cx="5904656" cy="4428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26122" y="1412776"/>
            <a:ext cx="42755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VOSKOVKA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0152" y="1643608"/>
            <a:ext cx="26228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pokojová rostlina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205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Picture 2" descr="E:\DUMY\obrázky\09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864" y="2840162"/>
            <a:ext cx="5760640" cy="3825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32854" y="1671172"/>
            <a:ext cx="39549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BŘEČŤAN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65225" y="1974031"/>
            <a:ext cx="2688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zahradní rostlina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7212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Picture 4" descr="Soubor:French marigold Tagetes patul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52936"/>
            <a:ext cx="5696232" cy="3802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1772816"/>
            <a:ext cx="37497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AFRIKÁN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2049815"/>
            <a:ext cx="26484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zahradní rostlina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6731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6"/>
            <a:ext cx="3454937" cy="520181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004048" y="2420888"/>
            <a:ext cx="28007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MEČÍK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4013684"/>
            <a:ext cx="2688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zahradní rostlina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427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Picture 2" descr="Soubor:Spider Plant Blad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26" y="1439196"/>
            <a:ext cx="3908208" cy="5210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88024" y="2171495"/>
            <a:ext cx="38395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ZELENEC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3586933"/>
            <a:ext cx="26228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pokojová rostlina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644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Picture 4" descr="Soubor:Lilium candidum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7539" y="1628800"/>
            <a:ext cx="4825071" cy="4833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3880" y="1880492"/>
            <a:ext cx="30396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LILIE</a:t>
            </a:r>
            <a:endParaRPr lang="cs-CZ" sz="7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5699" y="3104543"/>
            <a:ext cx="30107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zahradní rostlina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8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Najdi název okrasné rostliny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79068" y="2074604"/>
            <a:ext cx="33858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RCDAÉAN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23263" y="2074604"/>
            <a:ext cx="33858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DRACÉNA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79067" y="4005064"/>
            <a:ext cx="32496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LNECEEZ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9067" y="4013281"/>
            <a:ext cx="32496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ZELENEC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194574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5" grpId="0"/>
      <p:bldP spid="5" grpId="1"/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Doplň název rostliny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997152"/>
          </a:xfrm>
        </p:spPr>
        <p:txBody>
          <a:bodyPr numCol="2"/>
          <a:lstStyle/>
          <a:p>
            <a:r>
              <a:rPr lang="cs-CZ" dirty="0" smtClean="0"/>
              <a:t>K _ _ _ </a:t>
            </a:r>
            <a:r>
              <a:rPr lang="cs-CZ" smtClean="0"/>
              <a:t>_ _ _</a:t>
            </a:r>
            <a:endParaRPr lang="cs-CZ" dirty="0" smtClean="0"/>
          </a:p>
          <a:p>
            <a:r>
              <a:rPr lang="cs-CZ" dirty="0" smtClean="0"/>
              <a:t>KOSATEC</a:t>
            </a:r>
          </a:p>
          <a:p>
            <a:endParaRPr lang="cs-CZ" dirty="0"/>
          </a:p>
          <a:p>
            <a:r>
              <a:rPr lang="cs-CZ" dirty="0" smtClean="0"/>
              <a:t>A _ _ _ _ _ _</a:t>
            </a:r>
          </a:p>
          <a:p>
            <a:r>
              <a:rPr lang="cs-CZ" dirty="0" smtClean="0"/>
              <a:t>AFRIKÁN</a:t>
            </a:r>
          </a:p>
          <a:p>
            <a:endParaRPr lang="cs-CZ" dirty="0"/>
          </a:p>
          <a:p>
            <a:r>
              <a:rPr lang="cs-CZ" dirty="0" smtClean="0"/>
              <a:t>M _ _ _ _</a:t>
            </a:r>
          </a:p>
          <a:p>
            <a:r>
              <a:rPr lang="cs-CZ" dirty="0" smtClean="0"/>
              <a:t>MEČÍK</a:t>
            </a:r>
          </a:p>
          <a:p>
            <a:endParaRPr lang="cs-CZ" dirty="0"/>
          </a:p>
          <a:p>
            <a:r>
              <a:rPr lang="cs-CZ" dirty="0" smtClean="0"/>
              <a:t>R _ _ _</a:t>
            </a:r>
          </a:p>
          <a:p>
            <a:r>
              <a:rPr lang="cs-CZ" dirty="0" smtClean="0"/>
              <a:t> RŮŽE</a:t>
            </a:r>
          </a:p>
          <a:p>
            <a:r>
              <a:rPr lang="cs-CZ" dirty="0" smtClean="0"/>
              <a:t>Z _ _ _ _ _ _ </a:t>
            </a:r>
          </a:p>
          <a:p>
            <a:r>
              <a:rPr lang="cs-CZ" dirty="0" smtClean="0"/>
              <a:t>ZELENEC</a:t>
            </a:r>
          </a:p>
          <a:p>
            <a:endParaRPr lang="cs-CZ" dirty="0"/>
          </a:p>
          <a:p>
            <a:r>
              <a:rPr lang="cs-CZ" dirty="0" smtClean="0"/>
              <a:t>L _ _ _ _</a:t>
            </a:r>
          </a:p>
          <a:p>
            <a:r>
              <a:rPr lang="cs-CZ" dirty="0" smtClean="0"/>
              <a:t>LILIE</a:t>
            </a:r>
          </a:p>
          <a:p>
            <a:endParaRPr lang="cs-CZ" dirty="0"/>
          </a:p>
          <a:p>
            <a:r>
              <a:rPr lang="cs-CZ" dirty="0" smtClean="0"/>
              <a:t>B _ _ _ _ _ _</a:t>
            </a:r>
          </a:p>
          <a:p>
            <a:r>
              <a:rPr lang="cs-CZ" dirty="0" smtClean="0"/>
              <a:t>BŘEČŤAN</a:t>
            </a:r>
          </a:p>
          <a:p>
            <a:endParaRPr lang="cs-CZ" dirty="0"/>
          </a:p>
          <a:p>
            <a:r>
              <a:rPr lang="cs-CZ" dirty="0" smtClean="0"/>
              <a:t>V _ _ _ _ _ _ _ </a:t>
            </a:r>
          </a:p>
          <a:p>
            <a:r>
              <a:rPr lang="cs-CZ" dirty="0" smtClean="0"/>
              <a:t>VOSKOVKA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790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accent1">
                    <a:lumMod val="75000"/>
                  </a:schemeClr>
                </a:solidFill>
              </a:rPr>
              <a:t>OKRASNÉ ROSTLINY</a:t>
            </a:r>
            <a:endParaRPr lang="cs-CZ" sz="36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Pěstované </a:t>
            </a:r>
            <a:r>
              <a:rPr lang="cs-CZ" dirty="0"/>
              <a:t>člověkem pro okrasu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arenR" startAt="2"/>
            </a:pPr>
            <a:r>
              <a:rPr lang="cs-CZ" dirty="0"/>
              <a:t>Podle místa pěstování je dělíme </a:t>
            </a:r>
            <a:r>
              <a:rPr lang="cs-CZ" dirty="0" smtClean="0"/>
              <a:t>na: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ZAHRADNÍ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POKOJOVÉ.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arenR" startAt="3"/>
            </a:pPr>
            <a:r>
              <a:rPr lang="cs-CZ" u="sng" dirty="0" smtClean="0"/>
              <a:t>Zahradní: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MEČÍK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, RŮŽE, KOSATEC, AFRIKÁN,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BŘEČŤAN, LILIE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arenR" startAt="4"/>
            </a:pPr>
            <a:r>
              <a:rPr lang="cs-CZ" u="sng" dirty="0" smtClean="0"/>
              <a:t>Pokojové: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ZELENEC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, DRACÉNA, KAKTUS, AFRICKÁ FIALKA, VOSKOVKA</a:t>
            </a: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32656"/>
            <a:ext cx="950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03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1400" dirty="0" smtClean="0"/>
              <a:t>Mečík: </a:t>
            </a:r>
            <a:r>
              <a:rPr lang="cs-CZ" sz="1400" dirty="0"/>
              <a:t>NEUVEDEN. </a:t>
            </a:r>
            <a:r>
              <a:rPr lang="cs-CZ" sz="1400" i="1" dirty="0"/>
              <a:t>wikipedia.cz</a:t>
            </a:r>
            <a:r>
              <a:rPr lang="cs-CZ" sz="1400" dirty="0"/>
              <a:t> [online]. [cit. 24.3.2013]. 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cs.wikipedia.org/wiki/Soubor:Starr_980630_1515_gladiolus_sp.jpg</a:t>
            </a:r>
            <a:endParaRPr lang="cs-CZ" sz="1400" dirty="0" smtClean="0"/>
          </a:p>
          <a:p>
            <a:r>
              <a:rPr lang="cs-CZ" sz="1400" dirty="0" smtClean="0"/>
              <a:t>Kosatec: </a:t>
            </a:r>
            <a:r>
              <a:rPr lang="cs-CZ" sz="1400" dirty="0"/>
              <a:t>STEAKLEY, James. </a:t>
            </a:r>
            <a:r>
              <a:rPr lang="cs-CZ" sz="1400" i="1" dirty="0"/>
              <a:t>wikipedia.cz</a:t>
            </a:r>
            <a:r>
              <a:rPr lang="cs-CZ" sz="1400" dirty="0"/>
              <a:t> [online]. [cit. 24.3.2013]. Dostupný na WWW: </a:t>
            </a:r>
            <a:r>
              <a:rPr lang="cs-CZ" sz="1400" dirty="0">
                <a:hlinkClick r:id="rId3"/>
              </a:rPr>
              <a:t>http://cs.wikipedia.org/wiki/Soubor:Iris_sibirca_%</a:t>
            </a:r>
            <a:r>
              <a:rPr lang="cs-CZ" sz="1400" dirty="0" smtClean="0">
                <a:hlinkClick r:id="rId3"/>
              </a:rPr>
              <a:t>27Sultan%27s_Ruby%27.jpg</a:t>
            </a:r>
            <a:endParaRPr lang="cs-CZ" sz="1400" dirty="0" smtClean="0"/>
          </a:p>
          <a:p>
            <a:r>
              <a:rPr lang="cs-CZ" sz="1400" dirty="0" smtClean="0"/>
              <a:t>Afrikán: </a:t>
            </a:r>
            <a:r>
              <a:rPr lang="cs-CZ" sz="1400" dirty="0"/>
              <a:t>KARIM, Muhammad </a:t>
            </a:r>
            <a:r>
              <a:rPr lang="cs-CZ" sz="1400" dirty="0" err="1"/>
              <a:t>Mahdi</a:t>
            </a:r>
            <a:r>
              <a:rPr lang="cs-CZ" sz="1400" dirty="0"/>
              <a:t>. </a:t>
            </a:r>
            <a:r>
              <a:rPr lang="cs-CZ" sz="1400" i="1" dirty="0"/>
              <a:t>wikipedia.cz</a:t>
            </a:r>
            <a:r>
              <a:rPr lang="cs-CZ" sz="1400" dirty="0"/>
              <a:t> [online]. [cit. 24.3.2013].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cs.wikipedia.org/wiki/Soubor:French_marigold_Tagetes_patula.jpg</a:t>
            </a:r>
            <a:endParaRPr lang="cs-CZ" sz="1400" dirty="0" smtClean="0"/>
          </a:p>
          <a:p>
            <a:r>
              <a:rPr lang="cs-CZ" sz="1400" dirty="0" smtClean="0"/>
              <a:t>Břečťan: </a:t>
            </a:r>
            <a:r>
              <a:rPr lang="nl-NL" sz="1400" dirty="0"/>
              <a:t>FRIESE, Uwe Horst. </a:t>
            </a:r>
            <a:r>
              <a:rPr lang="nl-NL" sz="1400" i="1" dirty="0"/>
              <a:t>wikipedia.cz</a:t>
            </a:r>
            <a:r>
              <a:rPr lang="nl-NL" sz="1400" dirty="0"/>
              <a:t> [online]. [cit. 24.3.2013]. Dostupný na WWW: </a:t>
            </a:r>
            <a:r>
              <a:rPr lang="nl-NL" sz="1400" dirty="0">
                <a:hlinkClick r:id="rId5"/>
              </a:rPr>
              <a:t>http://</a:t>
            </a:r>
            <a:r>
              <a:rPr lang="nl-NL" sz="1400" dirty="0" smtClean="0">
                <a:hlinkClick r:id="rId5"/>
              </a:rPr>
              <a:t>cs.wikipedia.org/wiki/Soubor:Ivy_uf1.jpg</a:t>
            </a:r>
            <a:endParaRPr lang="cs-CZ" sz="1400" dirty="0" smtClean="0"/>
          </a:p>
          <a:p>
            <a:r>
              <a:rPr lang="cs-CZ" sz="1400" dirty="0" smtClean="0"/>
              <a:t>Lilie: </a:t>
            </a:r>
            <a:r>
              <a:rPr lang="cs-CZ" sz="1400" dirty="0"/>
              <a:t>SHEBS, Stan. </a:t>
            </a:r>
            <a:r>
              <a:rPr lang="cs-CZ" sz="1400" i="1" dirty="0"/>
              <a:t>wikipedia.cz</a:t>
            </a:r>
            <a:r>
              <a:rPr lang="cs-CZ" sz="1400" dirty="0"/>
              <a:t> [online]. [cit. 24.3.2013].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cs.wikipedia.org/wiki/Soubor:Lilium_candidum_2.jpg</a:t>
            </a:r>
            <a:endParaRPr lang="cs-CZ" sz="1400" dirty="0" smtClean="0"/>
          </a:p>
          <a:p>
            <a:r>
              <a:rPr lang="cs-CZ" sz="1400" dirty="0" smtClean="0"/>
              <a:t>Dracéna: </a:t>
            </a:r>
            <a:r>
              <a:rPr lang="cs-CZ" sz="1400" dirty="0"/>
              <a:t>NEUVEDEN. </a:t>
            </a:r>
            <a:r>
              <a:rPr lang="cs-CZ" sz="1400" i="1" dirty="0"/>
              <a:t>wikipedia.cz</a:t>
            </a:r>
            <a:r>
              <a:rPr lang="cs-CZ" sz="1400" dirty="0"/>
              <a:t> [online]. [cit. 24.3.2013].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cs.wikipedia.org/wiki/Soubor:Dracaena_marginata_IndoorPlant_0605k.jpg</a:t>
            </a:r>
            <a:endParaRPr lang="cs-CZ" sz="1400" dirty="0" smtClean="0"/>
          </a:p>
          <a:p>
            <a:r>
              <a:rPr lang="cs-CZ" sz="1400" dirty="0" smtClean="0"/>
              <a:t>Voskovka: </a:t>
            </a:r>
            <a:r>
              <a:rPr lang="cs-CZ" sz="1400" dirty="0"/>
              <a:t>HUNDA. </a:t>
            </a:r>
            <a:r>
              <a:rPr lang="cs-CZ" sz="1400" i="1" dirty="0"/>
              <a:t>wikipedia.cz</a:t>
            </a:r>
            <a:r>
              <a:rPr lang="cs-CZ" sz="1400" dirty="0"/>
              <a:t> [online]. [cit. 24.3.2013]. Dostupný na WWW: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cs.wikipedia.org/wiki/Soubor:Hoya_carnosa1HUNDA.jpg</a:t>
            </a:r>
            <a:endParaRPr lang="cs-CZ" sz="1400" dirty="0" smtClean="0"/>
          </a:p>
          <a:p>
            <a:r>
              <a:rPr lang="cs-CZ" sz="1400" dirty="0" smtClean="0"/>
              <a:t>Zelenec: </a:t>
            </a:r>
            <a:r>
              <a:rPr lang="cs-CZ" sz="1400" dirty="0"/>
              <a:t>BERGENWALL AW, </a:t>
            </a:r>
            <a:r>
              <a:rPr lang="cs-CZ" sz="1400" dirty="0" err="1"/>
              <a:t>Joane</a:t>
            </a:r>
            <a:r>
              <a:rPr lang="cs-CZ" sz="1400" dirty="0"/>
              <a:t>. </a:t>
            </a:r>
            <a:r>
              <a:rPr lang="cs-CZ" sz="1400" i="1" dirty="0"/>
              <a:t>wikipedia.cz</a:t>
            </a:r>
            <a:r>
              <a:rPr lang="cs-CZ" sz="1400" dirty="0"/>
              <a:t> [online]. [cit. 24.3.2013]. Dostupný na WWW: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cs.wikipedia.org/wiki/Soubor:Spider_Plant_Blades.JPG</a:t>
            </a:r>
            <a:endParaRPr lang="cs-CZ" sz="1400" dirty="0" smtClean="0"/>
          </a:p>
          <a:p>
            <a:r>
              <a:rPr lang="cs-CZ" sz="1400" dirty="0" smtClean="0"/>
              <a:t>Zelenec: </a:t>
            </a:r>
            <a:r>
              <a:rPr lang="cs-CZ" sz="1400" dirty="0"/>
              <a:t>JWCHEW1. </a:t>
            </a:r>
            <a:r>
              <a:rPr lang="cs-CZ" sz="1400" i="1" dirty="0"/>
              <a:t>wikipedia.cz</a:t>
            </a:r>
            <a:r>
              <a:rPr lang="cs-CZ" sz="1400" dirty="0"/>
              <a:t> [online]. [cit. 24.3.2013]. Dostupný na WWW: </a:t>
            </a:r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cs.wikipedia.org/wiki/Soubor:SpiderplantFlower.JPG</a:t>
            </a:r>
            <a:endParaRPr lang="cs-CZ" sz="1400" dirty="0" smtClean="0"/>
          </a:p>
          <a:p>
            <a:r>
              <a:rPr lang="cs-CZ" sz="1400" dirty="0" smtClean="0"/>
              <a:t>Kaktus: </a:t>
            </a:r>
            <a:r>
              <a:rPr lang="cs-CZ" sz="1400" dirty="0"/>
              <a:t>ŠÍDA, Otakar. </a:t>
            </a:r>
            <a:r>
              <a:rPr lang="cs-CZ" sz="1400" i="1" dirty="0"/>
              <a:t>wikipedia.cz</a:t>
            </a:r>
            <a:r>
              <a:rPr lang="cs-CZ" sz="1400" dirty="0"/>
              <a:t> [online]. [cit. 24.3.2013]. Dostupný na WWW: </a:t>
            </a:r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cs.wikipedia.org/wiki/Soubor:Rebutia_senilis_1.jpg</a:t>
            </a:r>
            <a:endParaRPr lang="cs-CZ" sz="1400" dirty="0" smtClean="0"/>
          </a:p>
          <a:p>
            <a:r>
              <a:rPr lang="cs-CZ" sz="1400" dirty="0" smtClean="0"/>
              <a:t>Kaktus: </a:t>
            </a:r>
            <a:r>
              <a:rPr lang="cs-CZ" sz="1400" dirty="0"/>
              <a:t>WEBER, Dieter Weber. </a:t>
            </a:r>
            <a:r>
              <a:rPr lang="cs-CZ" sz="1400" i="1" dirty="0"/>
              <a:t>wikipedia.cz</a:t>
            </a:r>
            <a:r>
              <a:rPr lang="cs-CZ" sz="1400" dirty="0"/>
              <a:t> [online]. [cit. 24.3.2013]. Dostupný na WWW: </a:t>
            </a:r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cs.wikipedia.org/wiki/Soubor:Echinopsis_chamaecereus.2006-06-09.2.uellue.jpg</a:t>
            </a:r>
            <a:endParaRPr lang="cs-CZ" sz="1400" dirty="0" smtClean="0"/>
          </a:p>
          <a:p>
            <a:r>
              <a:rPr lang="cs-CZ" sz="1400" dirty="0" smtClean="0"/>
              <a:t>Fialka: </a:t>
            </a:r>
            <a:r>
              <a:rPr lang="cs-CZ" sz="1400" dirty="0"/>
              <a:t>JJHAKE. </a:t>
            </a:r>
            <a:r>
              <a:rPr lang="cs-CZ" sz="1400" i="1" dirty="0"/>
              <a:t>wikipedia.cz</a:t>
            </a:r>
            <a:r>
              <a:rPr lang="cs-CZ" sz="1400" dirty="0"/>
              <a:t> [online]. [cit. 24.3.2013]. Dostupný na WWW: </a:t>
            </a:r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cs.wikipedia.org/wiki/Soubor:Purple_African_Violet_Top.JPG</a:t>
            </a:r>
            <a:endParaRPr lang="cs-CZ" sz="1400" dirty="0" smtClean="0"/>
          </a:p>
          <a:p>
            <a:r>
              <a:rPr lang="cs-CZ" sz="1400" dirty="0" smtClean="0"/>
              <a:t>Fialka: </a:t>
            </a:r>
            <a:r>
              <a:rPr lang="cs-CZ" sz="1200" dirty="0"/>
              <a:t>PERNAK. </a:t>
            </a:r>
            <a:r>
              <a:rPr lang="cs-CZ" sz="1200" i="1" dirty="0"/>
              <a:t>wikipedia.cz</a:t>
            </a:r>
            <a:r>
              <a:rPr lang="cs-CZ" sz="1200" dirty="0"/>
              <a:t> [online]. [cit. 24.3.2013]. Dostupný na WWW: </a:t>
            </a:r>
            <a:r>
              <a:rPr lang="cs-CZ" sz="1200" dirty="0">
                <a:hlinkClick r:id="rId14"/>
              </a:rPr>
              <a:t>http://cs.wikipedia.org/wiki/Soubor:Saintpaulia_-_</a:t>
            </a:r>
            <a:r>
              <a:rPr lang="cs-CZ" sz="1200" dirty="0" smtClean="0">
                <a:hlinkClick r:id="rId14"/>
              </a:rPr>
              <a:t>Africk%C3%A1_fialka.JPG</a:t>
            </a:r>
            <a:endParaRPr lang="cs-CZ" sz="12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891401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313</TotalTime>
  <Words>372</Words>
  <Application>Microsoft Office PowerPoint</Application>
  <PresentationFormat>Předvádění na obrazovce (4:3)</PresentationFormat>
  <Paragraphs>152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Arkýř</vt:lpstr>
      <vt:lpstr>Prezentace aplikace PowerPoint</vt:lpstr>
      <vt:lpstr>Okrasné rostliny</vt:lpstr>
      <vt:lpstr>Okrasná rostlina</vt:lpstr>
      <vt:lpstr>Zahradní rostliny</vt:lpstr>
      <vt:lpstr>Mečík - gladiola</vt:lpstr>
      <vt:lpstr>Kosatec</vt:lpstr>
      <vt:lpstr>Afrikán</vt:lpstr>
      <vt:lpstr>Břečťan</vt:lpstr>
      <vt:lpstr>Růže</vt:lpstr>
      <vt:lpstr>Lilie</vt:lpstr>
      <vt:lpstr>Pokojové rostliny</vt:lpstr>
      <vt:lpstr>Dracéna  dračinec</vt:lpstr>
      <vt:lpstr>Voskovka</vt:lpstr>
      <vt:lpstr>Zelenec</vt:lpstr>
      <vt:lpstr>Kaktus</vt:lpstr>
      <vt:lpstr>Africká fialka</vt:lpstr>
      <vt:lpstr>Opakování:</vt:lpstr>
      <vt:lpstr>Poznej rostlinu na obrázku</vt:lpstr>
      <vt:lpstr>Poznej rostlinu na obrázku</vt:lpstr>
      <vt:lpstr>Poznej rostlinu na obrázku</vt:lpstr>
      <vt:lpstr>Poznej rostlinu na obrázku</vt:lpstr>
      <vt:lpstr>Poznej rostlinu na obrázku</vt:lpstr>
      <vt:lpstr>Poznej rostlinu na obrázku</vt:lpstr>
      <vt:lpstr>Najdi název okrasné rostliny</vt:lpstr>
      <vt:lpstr>Doplň název rostliny</vt:lpstr>
      <vt:lpstr>OKRASNÉ ROSTLINY</vt:lpstr>
      <vt:lpstr>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Okrasné rostliny</dc:title>
  <dc:creator>Veronika Gábelová</dc:creator>
  <cp:lastModifiedBy>Veronika Gábelová</cp:lastModifiedBy>
  <cp:revision>35</cp:revision>
  <dcterms:created xsi:type="dcterms:W3CDTF">2013-03-24T08:04:09Z</dcterms:created>
  <dcterms:modified xsi:type="dcterms:W3CDTF">2013-06-17T11:14:07Z</dcterms:modified>
</cp:coreProperties>
</file>