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7" r:id="rId11"/>
    <p:sldId id="268" r:id="rId12"/>
    <p:sldId id="269" r:id="rId13"/>
    <p:sldId id="270" r:id="rId14"/>
    <p:sldId id="271" r:id="rId15"/>
    <p:sldId id="275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2428E9-039F-464A-9D2B-378A8A11A5F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96639-275F-46C4-80DA-56C1A9ACEB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631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202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385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88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532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737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69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526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546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549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763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933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E691B-3FFC-49CA-A6C6-95E6CB2D58B1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CDDA3-FC32-4793-9017-61E3F80F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715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9/Lipa_rada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9/99/Chocenicky_Drnak_view_from_W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6/Gamble_oak_leaves.jpg" TargetMode="External"/><Relationship Id="rId3" Type="http://schemas.openxmlformats.org/officeDocument/2006/relationships/hyperlink" Target="http://cs.wikipedia.org/wiki/Ke%C5%99" TargetMode="External"/><Relationship Id="rId7" Type="http://schemas.openxmlformats.org/officeDocument/2006/relationships/hyperlink" Target="http://cs.wikipedia.org/wiki/Soubor:Lipa_rada.jpg" TargetMode="External"/><Relationship Id="rId2" Type="http://schemas.openxmlformats.org/officeDocument/2006/relationships/hyperlink" Target="http://upload.wikimedia.org/wikipedia/commons/8/89/Tilia_euchlora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Lipovlist.JPG" TargetMode="External"/><Relationship Id="rId5" Type="http://schemas.openxmlformats.org/officeDocument/2006/relationships/hyperlink" Target="http://upload.wikimedia.org/wikipedia/commons/5/52/Tilia-cordata2.JPG" TargetMode="External"/><Relationship Id="rId10" Type="http://schemas.openxmlformats.org/officeDocument/2006/relationships/hyperlink" Target="http://upload.wikimedia.org/wikipedia/commons/5/52/XN_oak_acorn_400.jpg" TargetMode="External"/><Relationship Id="rId4" Type="http://schemas.openxmlformats.org/officeDocument/2006/relationships/hyperlink" Target="http://upload.wikimedia.org/wikipedia/commons/c/c7/Levoca_Last_Supper.jpg" TargetMode="External"/><Relationship Id="rId9" Type="http://schemas.openxmlformats.org/officeDocument/2006/relationships/hyperlink" Target="http://upload.wikimedia.org/wikipedia/commons/0/05/Quercus_petraea_-_K%C3%B6hler%E2%80%93s_Medizinal-Pflanzen-118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a/Aesculus_hippocastanum_bloemenhoofd1.jpg" TargetMode="External"/><Relationship Id="rId3" Type="http://schemas.openxmlformats.org/officeDocument/2006/relationships/hyperlink" Target="http://cs.wikipedia.org/wiki/Buk_lesn%C3%AD" TargetMode="External"/><Relationship Id="rId7" Type="http://schemas.openxmlformats.org/officeDocument/2006/relationships/hyperlink" Target="http://cs.wikipedia.org/wiki/Soubor:Illustration_Aesculus_hippocastanum0.jpg" TargetMode="External"/><Relationship Id="rId2" Type="http://schemas.openxmlformats.org/officeDocument/2006/relationships/hyperlink" Target="http://upload.wikimedia.org/wikipedia/commons/9/99/Chocenicky_Drnak_view_from_W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2/Acer-platanoides-blade.JPG" TargetMode="External"/><Relationship Id="rId5" Type="http://schemas.openxmlformats.org/officeDocument/2006/relationships/hyperlink" Target="http://upload.wikimedia.org/wikipedia/commons/7/71/Maple_leaves.jpg" TargetMode="External"/><Relationship Id="rId4" Type="http://schemas.openxmlformats.org/officeDocument/2006/relationships/hyperlink" Target="http://upload.wikimedia.org/wikipedia/commons/5/51/M%C5%A1eck%C3%A9_%C5%BDehrovice%2C_pam%C3%A1tn%C3%BD_stro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  </a:t>
            </a:r>
            <a:r>
              <a:rPr lang="cs-CZ" sz="1600" dirty="0" smtClean="0"/>
              <a:t>                                                </a:t>
            </a:r>
            <a:r>
              <a:rPr lang="cs-CZ" sz="1600" b="1" dirty="0" smtClean="0"/>
              <a:t>Základní  </a:t>
            </a:r>
            <a:r>
              <a:rPr lang="cs-CZ" sz="1600" b="1" dirty="0"/>
              <a:t>škola a mateřská škola </a:t>
            </a:r>
            <a:r>
              <a:rPr lang="cs-CZ" sz="1600" b="1" dirty="0" err="1"/>
              <a:t>J.A.Komenského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  <a:br>
              <a:rPr lang="cs-CZ" sz="1600" dirty="0"/>
            </a:br>
            <a:r>
              <a:rPr lang="cs-CZ" sz="1600" dirty="0"/>
              <a:t>                                                  Komenského nám. 209, 271 01 Nové Strašecí</a:t>
            </a:r>
            <a:br>
              <a:rPr lang="cs-CZ" sz="1600" dirty="0"/>
            </a:br>
            <a:r>
              <a:rPr lang="cs-CZ" sz="1600" dirty="0"/>
              <a:t>                                          </a:t>
            </a:r>
            <a:r>
              <a:rPr lang="cs-CZ" sz="1600" dirty="0" smtClean="0"/>
              <a:t> </a:t>
            </a:r>
            <a:r>
              <a:rPr lang="cs-CZ" sz="1600" dirty="0"/>
              <a:t>tel. 311 240 401, 311 240 400, email: </a:t>
            </a:r>
            <a:r>
              <a:rPr lang="cs-CZ" sz="1600" dirty="0" smtClean="0"/>
              <a:t>zsnovstra@email.cz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 smtClean="0"/>
              <a:t>AUTOR: 		Mgr</a:t>
            </a:r>
            <a:r>
              <a:rPr lang="cs-CZ" sz="1600" dirty="0"/>
              <a:t>. Mária </a:t>
            </a:r>
            <a:r>
              <a:rPr lang="cs-CZ" sz="1600" dirty="0" err="1" smtClean="0"/>
              <a:t>Bradnová</a:t>
            </a:r>
            <a:r>
              <a:rPr lang="cs-CZ" sz="1600" dirty="0" smtClean="0"/>
              <a:t>, Mgr. </a:t>
            </a:r>
            <a:r>
              <a:rPr lang="cs-CZ" sz="1600" smtClean="0"/>
              <a:t>Zdeňka Bauerová 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/>
              <a:t>NÁZEV: 		</a:t>
            </a:r>
            <a:r>
              <a:rPr lang="cs-CZ" sz="1600" dirty="0" smtClean="0"/>
              <a:t>VY_12_INOVACE_05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cap="all" dirty="0"/>
              <a:t>Ročník: 		</a:t>
            </a:r>
            <a:r>
              <a:rPr lang="cs-CZ" sz="1600" dirty="0" smtClean="0"/>
              <a:t>4. </a:t>
            </a:r>
            <a:r>
              <a:rPr lang="cs-CZ" sz="1600" dirty="0"/>
              <a:t>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cap="all" dirty="0"/>
              <a:t>Vzdělávací oblast:	</a:t>
            </a:r>
            <a:r>
              <a:rPr lang="cs-CZ" sz="1600" dirty="0"/>
              <a:t>Člověk a </a:t>
            </a:r>
            <a:r>
              <a:rPr lang="cs-CZ" sz="1600" dirty="0" smtClean="0"/>
              <a:t>jeho svět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cap="all" dirty="0"/>
              <a:t>Vzdělávací obor: 	</a:t>
            </a:r>
            <a:r>
              <a:rPr lang="cs-CZ" sz="1600" dirty="0" smtClean="0"/>
              <a:t>Člověk a jeho svět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cap="all" dirty="0" err="1" smtClean="0"/>
              <a:t>tEMATICKÝ</a:t>
            </a:r>
            <a:r>
              <a:rPr lang="cs-CZ" sz="1600" cap="all" dirty="0" smtClean="0"/>
              <a:t> OKRUH:</a:t>
            </a:r>
            <a:r>
              <a:rPr lang="cs-CZ" sz="1600" cap="all" dirty="0"/>
              <a:t>	</a:t>
            </a:r>
            <a:r>
              <a:rPr lang="cs-CZ" sz="1600" dirty="0" smtClean="0"/>
              <a:t>Místo kde žijeme 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/>
              <a:t>TEMA: 	</a:t>
            </a:r>
            <a:r>
              <a:rPr lang="cs-CZ" sz="1600" dirty="0" smtClean="0"/>
              <a:t>	Listnaté stromy a keře I.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cap="all" dirty="0"/>
              <a:t>Klíčová slova</a:t>
            </a:r>
            <a:r>
              <a:rPr lang="cs-CZ" sz="1600" dirty="0"/>
              <a:t>: 		</a:t>
            </a:r>
            <a:r>
              <a:rPr lang="cs-CZ" sz="1600" dirty="0" smtClean="0"/>
              <a:t>kořeny, kůra, listy, květy, plody, dřevo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/>
              <a:t>VYTVOŘENO: 		</a:t>
            </a:r>
            <a:r>
              <a:rPr lang="cs-CZ" sz="1600" dirty="0" smtClean="0"/>
              <a:t>2012 - 13</a:t>
            </a:r>
            <a:endParaRPr lang="cs-CZ" sz="16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600" dirty="0"/>
              <a:t>ANOTACE</a:t>
            </a:r>
            <a:r>
              <a:rPr lang="cs-CZ" sz="1600" dirty="0" smtClean="0"/>
              <a:t>:                                  </a:t>
            </a:r>
            <a:r>
              <a:rPr lang="cs-CZ" sz="1600" dirty="0"/>
              <a:t>Prezentace pro interaktivní tabuli, základní učivo v pojmech </a:t>
            </a:r>
            <a:r>
              <a:rPr lang="cs-CZ" sz="1600" dirty="0" smtClean="0"/>
              <a:t>pro</a:t>
            </a:r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                                                     lepší orientaci v probírané látce.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5777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Popis: 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8224"/>
            <a:ext cx="1600200" cy="9544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2201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latin typeface="+mj-lt"/>
              </a:rPr>
              <a:t>Listnaté </a:t>
            </a:r>
            <a:r>
              <a:rPr lang="cs-CZ" sz="4400" dirty="0">
                <a:latin typeface="+mj-lt"/>
              </a:rPr>
              <a:t>stromy </a:t>
            </a:r>
            <a:r>
              <a:rPr lang="cs-CZ" sz="4400">
                <a:latin typeface="+mj-lt"/>
              </a:rPr>
              <a:t>a </a:t>
            </a:r>
            <a:r>
              <a:rPr lang="cs-CZ" sz="4400" smtClean="0">
                <a:latin typeface="+mj-lt"/>
              </a:rPr>
              <a:t>keře I.</a:t>
            </a:r>
            <a:endParaRPr lang="cs-CZ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7628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istnaté stromy a keře patří mezi rostliny kvetoucí, dřeviny</a:t>
            </a:r>
          </a:p>
          <a:p>
            <a:r>
              <a:rPr lang="cs-CZ" dirty="0"/>
              <a:t>s</a:t>
            </a:r>
            <a:r>
              <a:rPr lang="cs-CZ" dirty="0" smtClean="0"/>
              <a:t>tromy mají tyto části: kořeny, kmen, koruna, větve, listy, květy a plody</a:t>
            </a:r>
          </a:p>
          <a:p>
            <a:r>
              <a:rPr lang="cs-CZ" dirty="0"/>
              <a:t>k</a:t>
            </a:r>
            <a:r>
              <a:rPr lang="cs-CZ" dirty="0" smtClean="0"/>
              <a:t>eře nemají kmen, rozvětvují se hned u země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66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lípa srdčitá                             keř růže šípkové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939" y="3068960"/>
            <a:ext cx="2952328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upload.wikimedia.org/wikipedia/commons/8/89/Tilia_euchlora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3376810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7320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árodní strom ČR</a:t>
            </a:r>
          </a:p>
          <a:p>
            <a:r>
              <a:rPr lang="cs-CZ" dirty="0"/>
              <a:t>m</a:t>
            </a:r>
            <a:r>
              <a:rPr lang="cs-CZ" dirty="0" smtClean="0"/>
              <a:t>ěkké dřevo – řezbářství </a:t>
            </a:r>
          </a:p>
          <a:p>
            <a:pPr marL="0" indent="0">
              <a:buNone/>
            </a:pPr>
            <a:r>
              <a:rPr lang="cs-CZ" dirty="0" smtClean="0"/>
              <a:t>   (sochy a sakrální památky)</a:t>
            </a:r>
          </a:p>
          <a:p>
            <a:r>
              <a:rPr lang="cs-CZ" dirty="0" smtClean="0"/>
              <a:t>medonosná</a:t>
            </a:r>
          </a:p>
          <a:p>
            <a:r>
              <a:rPr lang="cs-CZ" dirty="0"/>
              <a:t>k</a:t>
            </a:r>
            <a:r>
              <a:rPr lang="cs-CZ" dirty="0" smtClean="0"/>
              <a:t>vět je léčivý</a:t>
            </a:r>
          </a:p>
          <a:p>
            <a:pPr marL="0" indent="0">
              <a:buNone/>
            </a:pPr>
            <a:r>
              <a:rPr lang="cs-CZ" dirty="0" smtClean="0"/>
              <a:t>    (čaje)</a:t>
            </a:r>
          </a:p>
          <a:p>
            <a:endParaRPr lang="cs-CZ" dirty="0"/>
          </a:p>
        </p:txBody>
      </p:sp>
      <p:pic>
        <p:nvPicPr>
          <p:cNvPr id="1028" name="Picture 4" descr="http://upload.wikimedia.org/wikipedia/commons/c/c7/Levoca_Last_Supp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501008"/>
            <a:ext cx="5256584" cy="25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90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Lípa srdčitá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list                          květ                       strom</a:t>
            </a:r>
            <a:endParaRPr lang="cs-CZ" dirty="0"/>
          </a:p>
        </p:txBody>
      </p:sp>
      <p:pic>
        <p:nvPicPr>
          <p:cNvPr id="4" name="Picture 2" descr="http://upload.wikimedia.org/wikipedia/commons/5/52/Tilia-cordat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7" y="2362200"/>
            <a:ext cx="2592291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upload.wikimedia.org/wikipedia/commons/c/c1/Lipovli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362200"/>
            <a:ext cx="2592000" cy="257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Lipa 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62200"/>
            <a:ext cx="2592000" cy="257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84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Dub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</a:t>
            </a:r>
            <a:r>
              <a:rPr lang="cs-CZ" dirty="0" smtClean="0"/>
              <a:t>ub letní a dub zimní</a:t>
            </a:r>
          </a:p>
          <a:p>
            <a:r>
              <a:rPr lang="cs-CZ" dirty="0" smtClean="0"/>
              <a:t>k</a:t>
            </a:r>
            <a:r>
              <a:rPr lang="cs-CZ" dirty="0"/>
              <a:t>ů</a:t>
            </a:r>
            <a:r>
              <a:rPr lang="cs-CZ" dirty="0" smtClean="0"/>
              <a:t>ra hluboce rozpraskaná</a:t>
            </a:r>
          </a:p>
          <a:p>
            <a:r>
              <a:rPr lang="cs-CZ" dirty="0"/>
              <a:t>t</a:t>
            </a:r>
            <a:r>
              <a:rPr lang="cs-CZ" dirty="0" smtClean="0"/>
              <a:t>vrdé, odolné dřevo</a:t>
            </a:r>
          </a:p>
          <a:p>
            <a:r>
              <a:rPr lang="cs-CZ" dirty="0"/>
              <a:t>v</a:t>
            </a:r>
            <a:r>
              <a:rPr lang="cs-CZ" dirty="0" smtClean="0"/>
              <a:t>yužití dřeva: parkety, </a:t>
            </a:r>
            <a:r>
              <a:rPr lang="cs-CZ" dirty="0"/>
              <a:t> </a:t>
            </a:r>
            <a:r>
              <a:rPr lang="cs-CZ" dirty="0" smtClean="0"/>
              <a:t>                                             podlahy, pražce, nábytek</a:t>
            </a:r>
          </a:p>
          <a:p>
            <a:r>
              <a:rPr lang="cs-CZ" dirty="0"/>
              <a:t>p</a:t>
            </a:r>
            <a:r>
              <a:rPr lang="cs-CZ" dirty="0" smtClean="0"/>
              <a:t>lod je žalud – potrava pro zvířata</a:t>
            </a:r>
          </a:p>
          <a:p>
            <a:pPr marL="0" indent="0">
              <a:buNone/>
            </a:pPr>
            <a:r>
              <a:rPr lang="cs-CZ" dirty="0" smtClean="0"/>
              <a:t>                            -  sojka si ze žaludů dělá zásoby</a:t>
            </a:r>
          </a:p>
          <a:p>
            <a:pPr marL="0" indent="0">
              <a:buNone/>
            </a:pPr>
            <a:r>
              <a:rPr lang="cs-CZ" dirty="0" smtClean="0"/>
              <a:t>                               (sází duby po lese)</a:t>
            </a:r>
          </a:p>
          <a:p>
            <a:endParaRPr lang="cs-CZ" dirty="0"/>
          </a:p>
        </p:txBody>
      </p:sp>
      <p:pic>
        <p:nvPicPr>
          <p:cNvPr id="3074" name="Picture 2" descr="http://upload.wikimedia.org/wikipedia/commons/2/26/Gamble_oak_leav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08720"/>
            <a:ext cx="3384376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29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zimní</a:t>
            </a:r>
            <a:endParaRPr lang="cs-CZ" dirty="0"/>
          </a:p>
        </p:txBody>
      </p:sp>
      <p:pic>
        <p:nvPicPr>
          <p:cNvPr id="4098" name="Picture 2" descr="http://upload.wikimedia.org/wikipedia/commons/0/05/Quercus_petraea_-_K%C3%B6hler%E2%80%93s_Medizinal-Pflanzen-1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2592288" cy="386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5/52/XN_oak_acorn_4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049" y="3908624"/>
            <a:ext cx="2520000" cy="204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hocenicky Drnak view from W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95232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upload.wikimedia.org/wikipedia/commons/4/44/Quercus_frainetto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048" y="1628800"/>
            <a:ext cx="2520000" cy="1899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23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latin typeface="+mj-lt"/>
              </a:rPr>
              <a:t>Buk lesní</a:t>
            </a:r>
          </a:p>
          <a:p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koruna mohutná</a:t>
            </a:r>
          </a:p>
          <a:p>
            <a:r>
              <a:rPr lang="cs-CZ" dirty="0" smtClean="0"/>
              <a:t>plod – trojboká nažka = bukvice</a:t>
            </a:r>
          </a:p>
          <a:p>
            <a:r>
              <a:rPr lang="cs-CZ" dirty="0"/>
              <a:t>b</a:t>
            </a:r>
            <a:r>
              <a:rPr lang="cs-CZ" dirty="0" smtClean="0"/>
              <a:t>orka bělošedé barvy</a:t>
            </a:r>
          </a:p>
          <a:p>
            <a:r>
              <a:rPr lang="cs-CZ" dirty="0"/>
              <a:t>d</a:t>
            </a:r>
            <a:r>
              <a:rPr lang="cs-CZ" dirty="0" smtClean="0"/>
              <a:t>řevo – využití na výrobu nábytku, truhlářství,      	        výrobu parket a železničních pražců</a:t>
            </a:r>
          </a:p>
          <a:p>
            <a:pPr marL="0" indent="0">
              <a:buNone/>
            </a:pPr>
            <a:r>
              <a:rPr lang="cs-CZ" sz="4000" dirty="0" smtClean="0">
                <a:latin typeface="+mj-lt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60610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latin typeface="+mj-lt"/>
              </a:rPr>
              <a:t>Buk lesní</a:t>
            </a:r>
          </a:p>
          <a:p>
            <a:pPr marL="0" indent="0">
              <a:buNone/>
            </a:pPr>
            <a:r>
              <a:rPr lang="cs-CZ" dirty="0" smtClean="0"/>
              <a:t>					</a:t>
            </a:r>
            <a:r>
              <a:rPr lang="cs-CZ" sz="1400" dirty="0" smtClean="0"/>
              <a:t>Buk ve </a:t>
            </a:r>
            <a:r>
              <a:rPr lang="cs-CZ" sz="1400" dirty="0" err="1" smtClean="0"/>
              <a:t>Mšeckých</a:t>
            </a:r>
            <a:r>
              <a:rPr lang="cs-CZ" sz="1400" dirty="0" smtClean="0"/>
              <a:t> Žehrovicích</a:t>
            </a:r>
            <a:endParaRPr lang="cs-CZ" sz="1400" dirty="0"/>
          </a:p>
          <a:p>
            <a:pPr marL="0" indent="0">
              <a:buNone/>
            </a:pPr>
            <a:endParaRPr lang="cs-CZ" sz="4000" dirty="0">
              <a:latin typeface="+mj-lt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324036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8800"/>
            <a:ext cx="4608512" cy="3803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138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Javor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avor klen, javor mléč</a:t>
            </a:r>
          </a:p>
          <a:p>
            <a:r>
              <a:rPr lang="cs-CZ" dirty="0"/>
              <a:t>l</a:t>
            </a:r>
            <a:r>
              <a:rPr lang="cs-CZ" dirty="0" smtClean="0"/>
              <a:t>ist – národní symbol Kanady</a:t>
            </a:r>
          </a:p>
          <a:p>
            <a:r>
              <a:rPr lang="cs-CZ" dirty="0" smtClean="0"/>
              <a:t>plody - dvounažky s křídly</a:t>
            </a:r>
          </a:p>
          <a:p>
            <a:r>
              <a:rPr lang="cs-CZ" dirty="0"/>
              <a:t>d</a:t>
            </a:r>
            <a:r>
              <a:rPr lang="cs-CZ" dirty="0" smtClean="0"/>
              <a:t>řevo – v truhlářství, </a:t>
            </a:r>
            <a:r>
              <a:rPr lang="cs-CZ" sz="3200" dirty="0" smtClean="0"/>
              <a:t>výroba smyčcových 		        hudebních nástrojů</a:t>
            </a:r>
          </a:p>
          <a:p>
            <a:r>
              <a:rPr lang="cs-CZ" dirty="0"/>
              <a:t>j</a:t>
            </a:r>
            <a:r>
              <a:rPr lang="cs-CZ" dirty="0" smtClean="0"/>
              <a:t>avorový sirup – z mízy javoru cukrového 				   (černého)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23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javor klen		</a:t>
            </a:r>
            <a:r>
              <a:rPr lang="cs-CZ" dirty="0"/>
              <a:t> </a:t>
            </a:r>
            <a:r>
              <a:rPr lang="cs-CZ" dirty="0" smtClean="0"/>
              <a:t>          javor mléč				</a:t>
            </a:r>
            <a:endParaRPr lang="cs-CZ" dirty="0"/>
          </a:p>
        </p:txBody>
      </p:sp>
      <p:pic>
        <p:nvPicPr>
          <p:cNvPr id="2" name="Picture 2" descr="http://upload.wikimedia.org/wikipedia/commons/7/71/Maple_leav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412776"/>
            <a:ext cx="3744415" cy="429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8/82/Acer-platanoides-blad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12776"/>
            <a:ext cx="4176464" cy="429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48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Jírovec maďal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krasná dřevina parků a alejí</a:t>
            </a:r>
          </a:p>
          <a:p>
            <a:r>
              <a:rPr lang="cs-CZ" dirty="0" smtClean="0"/>
              <a:t>plod – tobolka s hnědými semeny (kaštany)</a:t>
            </a:r>
          </a:p>
          <a:p>
            <a:r>
              <a:rPr lang="cs-CZ"/>
              <a:t>l</a:t>
            </a:r>
            <a:r>
              <a:rPr lang="cs-CZ" smtClean="0"/>
              <a:t>éčivá dřevina </a:t>
            </a:r>
            <a:r>
              <a:rPr lang="cs-CZ" dirty="0" smtClean="0"/>
              <a:t>– využití ve farmacii = květy,    			   listy, kůra, plody</a:t>
            </a:r>
          </a:p>
          <a:p>
            <a:r>
              <a:rPr lang="cs-CZ" dirty="0" smtClean="0"/>
              <a:t>dřevo se využívá ve stavebnictví a na výrobu nábytku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68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		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3"/>
            <a:ext cx="3888432" cy="528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http://upload.wikimedia.org/wikipedia/commons/2/2a/Aesculus_hippocastanum_bloemenhoofd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64704"/>
            <a:ext cx="3962400" cy="528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3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86551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4400" b="1" dirty="0" smtClean="0"/>
              <a:t>Citace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dirty="0"/>
              <a:t>Http://upload.wikimedia.org/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/8/89/Tilia_euchlora1.JPG.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2013-06-23]. Dostupné z: </a:t>
            </a:r>
            <a:r>
              <a:rPr lang="cs-CZ" sz="4400" dirty="0">
                <a:hlinkClick r:id="rId2"/>
              </a:rPr>
              <a:t>http://</a:t>
            </a:r>
            <a:r>
              <a:rPr lang="cs-CZ" sz="4400" dirty="0" smtClean="0">
                <a:hlinkClick r:id="rId2"/>
              </a:rPr>
              <a:t>upload.wikimedia.org/wikipedia/commons/8/89/Tilia_euchlora1.JPG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Http</a:t>
            </a:r>
            <a:r>
              <a:rPr lang="cs-CZ" sz="4400" dirty="0"/>
              <a:t>://cs.wikipedia.org/wiki/Ke%C5%99.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2013-06-15]. Dostupné z: </a:t>
            </a:r>
            <a:r>
              <a:rPr lang="cs-CZ" sz="4400" dirty="0">
                <a:hlinkClick r:id="rId3"/>
              </a:rPr>
              <a:t>http://</a:t>
            </a:r>
            <a:r>
              <a:rPr lang="cs-CZ" sz="4400" dirty="0" smtClean="0">
                <a:hlinkClick r:id="rId3"/>
              </a:rPr>
              <a:t>cs.wikipedia.org/wiki/Ke%C5%99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Http</a:t>
            </a:r>
            <a:r>
              <a:rPr lang="cs-CZ" sz="4400" dirty="0"/>
              <a:t>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/c/c7/Levoca_Last_Supper.jpg.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2013-06-22]. Dostupné z: </a:t>
            </a:r>
            <a:r>
              <a:rPr lang="cs-CZ" sz="4400" dirty="0">
                <a:hlinkClick r:id="rId4"/>
              </a:rPr>
              <a:t>http://</a:t>
            </a:r>
            <a:r>
              <a:rPr lang="cs-CZ" sz="4400" dirty="0" smtClean="0">
                <a:hlinkClick r:id="rId4"/>
              </a:rPr>
              <a:t>upload.wikimedia.org/wikipedia/commons/c/c7/Levoca_Last_Supper.jpg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Http</a:t>
            </a:r>
            <a:r>
              <a:rPr lang="cs-CZ" sz="4400" dirty="0"/>
              <a:t>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/5/52/Tilia-cordata2.JPG.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2013-06-22]. Dostupné z: </a:t>
            </a:r>
            <a:r>
              <a:rPr lang="cs-CZ" sz="4400" dirty="0">
                <a:hlinkClick r:id="rId5"/>
              </a:rPr>
              <a:t>http://</a:t>
            </a:r>
            <a:r>
              <a:rPr lang="cs-CZ" sz="4400" dirty="0" smtClean="0">
                <a:hlinkClick r:id="rId5"/>
              </a:rPr>
              <a:t>upload.wikimedia.org/wikipedia/commons/5/52/Tilia-cordata2.JPG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Http</a:t>
            </a:r>
            <a:r>
              <a:rPr lang="cs-CZ" sz="4400" dirty="0"/>
              <a:t>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/c/c1/Lipovlist.JPG.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2013-06-22]. Dostupné z: </a:t>
            </a:r>
            <a:r>
              <a:rPr lang="cs-CZ" sz="4400" dirty="0">
                <a:hlinkClick r:id="rId6"/>
              </a:rPr>
              <a:t>http://</a:t>
            </a:r>
            <a:r>
              <a:rPr lang="cs-CZ" sz="4400" dirty="0" smtClean="0">
                <a:hlinkClick r:id="rId6"/>
              </a:rPr>
              <a:t>upload.wikimedia.org/wikipedia/commons/c/c1/Lipovlist.JPG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Http</a:t>
            </a:r>
            <a:r>
              <a:rPr lang="cs-CZ" sz="4400" dirty="0"/>
              <a:t>://cs.wikipedia.org/wiki/</a:t>
            </a:r>
            <a:r>
              <a:rPr lang="cs-CZ" sz="4400" dirty="0" err="1"/>
              <a:t>Soubor:Lipa_rada.jpg</a:t>
            </a:r>
            <a:r>
              <a:rPr lang="cs-CZ" sz="4400" dirty="0"/>
              <a:t>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2013-06-22]. Dostupné z: </a:t>
            </a:r>
            <a:r>
              <a:rPr lang="cs-CZ" sz="4400" dirty="0">
                <a:hlinkClick r:id="rId7"/>
              </a:rPr>
              <a:t>http://</a:t>
            </a:r>
            <a:r>
              <a:rPr lang="cs-CZ" sz="4400" dirty="0" smtClean="0">
                <a:hlinkClick r:id="rId7"/>
              </a:rPr>
              <a:t>cs.wikipedia.org/wiki/Soubor:Lipa_rada.jpg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/>
              <a:t>Http://upload.wikimedia.org/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/2/26/Gamble_oak_leaves.jpg.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2013-06-22]. Dostupné z: </a:t>
            </a:r>
            <a:r>
              <a:rPr lang="cs-CZ" sz="4400" dirty="0">
                <a:hlinkClick r:id="rId8"/>
              </a:rPr>
              <a:t>http://</a:t>
            </a:r>
            <a:r>
              <a:rPr lang="cs-CZ" sz="4400" dirty="0" smtClean="0">
                <a:hlinkClick r:id="rId8"/>
              </a:rPr>
              <a:t>upload.wikimedia.org/wikipedia/commons/2/26/Gamble_oak_leaves.jpg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i="1" dirty="0"/>
              <a:t>Http://upload.wikimedia.org/wikipedia/commons/0/05/Quercus_petraea_-_K%C3%B6hler%E2%80%93s_Medizinal-Pflanzen-118.jpg</a:t>
            </a:r>
            <a:r>
              <a:rPr lang="cs-CZ" sz="4400" dirty="0"/>
              <a:t> [online]. 2012 [cit. 2013-06-15]. Dostupné z: </a:t>
            </a:r>
            <a:r>
              <a:rPr lang="cs-CZ" sz="4400" dirty="0">
                <a:hlinkClick r:id="rId9"/>
              </a:rPr>
              <a:t>http://upload.wikimedia.org/wikipedia/commons/0/05/Quercus_petraea_-_K%C3%B6hler%E2%80%93s_Medizinal-Pflanzen-118.jpg</a:t>
            </a:r>
            <a:r>
              <a:rPr lang="cs-CZ" sz="4400" dirty="0"/>
              <a:t> 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/>
              <a:t>Http://upload.wikimedia.org/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/5/52/XN_oak_acorn_400.jpg.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2013-06-23]. Dostupné z: </a:t>
            </a:r>
            <a:r>
              <a:rPr lang="cs-CZ" sz="4400" dirty="0">
                <a:hlinkClick r:id="rId10"/>
              </a:rPr>
              <a:t>http://upload.wikimedia.org/wikipedia/commons/5/52/XN_oak_acorn_400.jpg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Http</a:t>
            </a:r>
            <a:r>
              <a:rPr lang="cs-CZ" sz="4400" dirty="0"/>
              <a:t>://upload.wikimedia.org/</a:t>
            </a:r>
            <a:r>
              <a:rPr lang="cs-CZ" sz="4400" dirty="0" err="1"/>
              <a:t>wikipedia</a:t>
            </a:r>
            <a:r>
              <a:rPr lang="cs-CZ" sz="4400" dirty="0"/>
              <a:t>/</a:t>
            </a:r>
            <a:r>
              <a:rPr lang="cs-CZ" sz="4400" dirty="0" err="1"/>
              <a:t>commons</a:t>
            </a:r>
            <a:r>
              <a:rPr lang="cs-CZ" sz="4400" dirty="0"/>
              <a:t>/5/52/XN_oak_acorn_400.jpg. In: </a:t>
            </a:r>
            <a:r>
              <a:rPr lang="cs-CZ" sz="4400" i="1" dirty="0" err="1"/>
              <a:t>Wikipedia</a:t>
            </a:r>
            <a:r>
              <a:rPr lang="cs-CZ" sz="4400" i="1" dirty="0"/>
              <a:t>: </a:t>
            </a:r>
            <a:r>
              <a:rPr lang="cs-CZ" sz="4400" i="1" dirty="0" err="1"/>
              <a:t>the</a:t>
            </a:r>
            <a:r>
              <a:rPr lang="cs-CZ" sz="4400" i="1" dirty="0"/>
              <a:t> free </a:t>
            </a:r>
            <a:r>
              <a:rPr lang="cs-CZ" sz="4400" i="1" dirty="0" err="1"/>
              <a:t>encyclopedia</a:t>
            </a:r>
            <a:r>
              <a:rPr lang="cs-CZ" sz="4400" dirty="0"/>
              <a:t> [online]. San Francisco (CA): </a:t>
            </a:r>
            <a:r>
              <a:rPr lang="cs-CZ" sz="4400" dirty="0" err="1"/>
              <a:t>Wikimedia</a:t>
            </a:r>
            <a:r>
              <a:rPr lang="cs-CZ" sz="4400" dirty="0"/>
              <a:t> </a:t>
            </a:r>
            <a:r>
              <a:rPr lang="cs-CZ" sz="4400" dirty="0" err="1"/>
              <a:t>Foundation</a:t>
            </a:r>
            <a:r>
              <a:rPr lang="cs-CZ" sz="4400" dirty="0"/>
              <a:t>, 2001- [cit. 2013-06-23]. Dostupné z: </a:t>
            </a:r>
            <a:r>
              <a:rPr lang="cs-CZ" sz="4400" dirty="0">
                <a:hlinkClick r:id="rId10"/>
              </a:rPr>
              <a:t>http://</a:t>
            </a:r>
            <a:r>
              <a:rPr lang="cs-CZ" sz="4400" dirty="0" smtClean="0">
                <a:hlinkClick r:id="rId10"/>
              </a:rPr>
              <a:t>upload.wikimedia.org/wikipedia/commons/5/52/XN_oak_acorn_400.jpg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/>
              <a:t>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  </a:t>
            </a:r>
          </a:p>
          <a:p>
            <a:pPr marL="0" indent="0">
              <a:buNone/>
            </a:pPr>
            <a:r>
              <a:rPr lang="it-IT" sz="1200" dirty="0" smtClean="0"/>
              <a:t>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8621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100" dirty="0" smtClean="0"/>
              <a:t>Http</a:t>
            </a:r>
            <a:r>
              <a:rPr lang="cs-CZ" sz="1100" dirty="0"/>
              <a:t>://upload.wikimedia.org/</a:t>
            </a:r>
            <a:r>
              <a:rPr lang="cs-CZ" sz="1100" dirty="0" err="1"/>
              <a:t>wikipedia</a:t>
            </a:r>
            <a:r>
              <a:rPr lang="cs-CZ" sz="1100" dirty="0"/>
              <a:t>/</a:t>
            </a:r>
            <a:r>
              <a:rPr lang="cs-CZ" sz="1100" dirty="0" err="1"/>
              <a:t>commons</a:t>
            </a:r>
            <a:r>
              <a:rPr lang="cs-CZ" sz="1100" dirty="0"/>
              <a:t>/9/99/Chocenicky_Drnak_view_from_W.jpg.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2013-06-23]. Dostupné z: </a:t>
            </a:r>
            <a:r>
              <a:rPr lang="cs-CZ" sz="1100" dirty="0">
                <a:hlinkClick r:id="rId2"/>
              </a:rPr>
              <a:t>http://upload.wikimedia.org/wikipedia/commons/9/99/Chocenicky_Drnak_view_from_W.jpg</a:t>
            </a:r>
            <a:endParaRPr lang="cs-CZ" sz="1100" dirty="0"/>
          </a:p>
          <a:p>
            <a:pPr marL="0" indent="0">
              <a:buNone/>
            </a:pPr>
            <a:r>
              <a:rPr lang="cs-CZ" sz="1100" dirty="0"/>
              <a:t> </a:t>
            </a:r>
            <a:endParaRPr lang="cs-CZ" sz="1800" dirty="0" smtClean="0"/>
          </a:p>
          <a:p>
            <a:pPr marL="0" indent="0">
              <a:buNone/>
            </a:pPr>
            <a:r>
              <a:rPr lang="cs-CZ" sz="1100" dirty="0" smtClean="0"/>
              <a:t>Http</a:t>
            </a:r>
            <a:r>
              <a:rPr lang="cs-CZ" sz="1100" dirty="0"/>
              <a:t>://cs.wikipedia.org/wiki/Buk_lesn%C3%AD.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2013-06-16]. Dostupné z: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cs.wikipedia.org/wiki/Buk_lesn%C3%AD</a:t>
            </a:r>
            <a:endParaRPr lang="cs-CZ" sz="1100" dirty="0" smtClean="0"/>
          </a:p>
          <a:p>
            <a:pPr marL="0" indent="0">
              <a:buNone/>
            </a:pPr>
            <a:endParaRPr lang="cs-CZ" sz="1100" i="1" dirty="0" smtClean="0"/>
          </a:p>
          <a:p>
            <a:pPr marL="0" indent="0">
              <a:buNone/>
            </a:pPr>
            <a:r>
              <a:rPr lang="cs-CZ" sz="1100" i="1" dirty="0" smtClean="0"/>
              <a:t>Http</a:t>
            </a:r>
            <a:r>
              <a:rPr lang="cs-CZ" sz="1100" i="1" dirty="0"/>
              <a:t>://upload.wikimedia.org/wikipedia/commons/5/51/M%C5%A1eck%C3%A9_%C5%BDehrovice%2C_pam%C3%A1tn%C3%BD_strom.JPG</a:t>
            </a:r>
            <a:r>
              <a:rPr lang="cs-CZ" sz="1100" dirty="0"/>
              <a:t> [online]. 2012 [cit. 2013-06-15]. Dostupné z: </a:t>
            </a:r>
            <a:r>
              <a:rPr lang="cs-CZ" sz="1100" dirty="0" smtClean="0">
                <a:hlinkClick r:id="rId4"/>
              </a:rPr>
              <a:t>http://upload.wikimedia.org/wikipedia/commons/5/51/M%C5%A1eck%C3%A9_%C5%BDehrovice%2C_pam%C3%A1tn%C3%BD_strom.JPG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Http</a:t>
            </a:r>
            <a:r>
              <a:rPr lang="cs-CZ" sz="1100" dirty="0"/>
              <a:t>://upload.wikimedia.org/</a:t>
            </a:r>
            <a:r>
              <a:rPr lang="cs-CZ" sz="1100" dirty="0" err="1"/>
              <a:t>wikipedia</a:t>
            </a:r>
            <a:r>
              <a:rPr lang="cs-CZ" sz="1100" dirty="0"/>
              <a:t>/</a:t>
            </a:r>
            <a:r>
              <a:rPr lang="cs-CZ" sz="1100" dirty="0" err="1"/>
              <a:t>commons</a:t>
            </a:r>
            <a:r>
              <a:rPr lang="cs-CZ" sz="1100" dirty="0"/>
              <a:t>/7/71/Maple_leaves.jpg.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2013-06-23]. Dostupné z: </a:t>
            </a: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upload.wikimedia.org/wikipedia/commons/7/71/Maple_leaves.jpg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Http://upload.wikimedia.org/</a:t>
            </a:r>
            <a:r>
              <a:rPr lang="cs-CZ" sz="1100" dirty="0" err="1"/>
              <a:t>wikipedia</a:t>
            </a:r>
            <a:r>
              <a:rPr lang="cs-CZ" sz="1100" dirty="0"/>
              <a:t>/</a:t>
            </a:r>
            <a:r>
              <a:rPr lang="cs-CZ" sz="1100" dirty="0" err="1"/>
              <a:t>commons</a:t>
            </a:r>
            <a:r>
              <a:rPr lang="cs-CZ" sz="1100" dirty="0"/>
              <a:t>/8/82/Acer-platanoides-blade.JPG.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2013-06-23].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upload.wikimedia.org/wikipedia/commons/8/82/Acer-platanoides-blade.JPG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</a:t>
            </a:r>
          </a:p>
          <a:p>
            <a:pPr marL="0" indent="0">
              <a:buNone/>
            </a:pPr>
            <a:r>
              <a:rPr lang="cs-CZ" sz="1100" dirty="0" smtClean="0"/>
              <a:t> </a:t>
            </a:r>
            <a:r>
              <a:rPr lang="cs-CZ" sz="1100" dirty="0"/>
              <a:t>Http://cs.wikipedia.org/wiki/Soubor:Illustration_Aesculus_hippocastanum0.jpg.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2001- [cit. 2013-06-23].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cs.wikipedia.org/wiki/Soubor:Illustration_Aesculus_hippocastanum0.jpg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Http://upload.wikimedia.org/</a:t>
            </a:r>
            <a:r>
              <a:rPr lang="cs-CZ" sz="1100" dirty="0" err="1"/>
              <a:t>wikipedia</a:t>
            </a:r>
            <a:r>
              <a:rPr lang="cs-CZ" sz="1100" dirty="0"/>
              <a:t>/</a:t>
            </a:r>
            <a:r>
              <a:rPr lang="cs-CZ" sz="1100" dirty="0" err="1"/>
              <a:t>commons</a:t>
            </a:r>
            <a:r>
              <a:rPr lang="cs-CZ" sz="1100" dirty="0"/>
              <a:t>/2/2a/Aesculus_hippocastanum_bloemenhoofd1.jpg. In: </a:t>
            </a:r>
            <a:r>
              <a:rPr lang="cs-CZ" sz="1100" i="1" dirty="0"/>
              <a:t>Http://upload.wikimedia.org/wikipedia/commons/2/2a/Aesculus_hippocastanum_bloemenhoofd1.jpg</a:t>
            </a:r>
            <a:r>
              <a:rPr lang="cs-CZ" sz="1100" dirty="0"/>
              <a:t> [online]. 2012 [cit. 2013-06-23].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upload.wikimedia.org/wikipedia/commons/2/2a/Aesculus_hippocastanum_bloemenhoofd1.jpg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</a:t>
            </a:r>
          </a:p>
          <a:p>
            <a:pPr marL="0" indent="0">
              <a:buNone/>
            </a:pPr>
            <a:r>
              <a:rPr lang="cs-CZ" sz="1100" dirty="0" smtClean="0"/>
              <a:t>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91502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1244</TotalTime>
  <Words>764</Words>
  <Application>Microsoft Office PowerPoint</Application>
  <PresentationFormat>Předvádění na obrazovce (4:3)</PresentationFormat>
  <Paragraphs>108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                                                 Základní  škola a mateřská škola J.A.Komenského                                                           v Novém  Strašecí                                                                        Komenského nám. 209, 271 01 Nové Strašecí                                            tel. 311 240 401, 311 240 400, email: zsnovstra@email.cz</vt:lpstr>
      <vt:lpstr>Prezentace aplikace PowerPoint</vt:lpstr>
      <vt:lpstr>Prezentace aplikace PowerPoint</vt:lpstr>
      <vt:lpstr>Prezentace aplikace PowerPoint</vt:lpstr>
      <vt:lpstr>Lípa srdčitá</vt:lpstr>
      <vt:lpstr>Lípa srdčitá </vt:lpstr>
      <vt:lpstr>Dub  </vt:lpstr>
      <vt:lpstr>Dub zimní</vt:lpstr>
      <vt:lpstr>Prezentace aplikace PowerPoint</vt:lpstr>
      <vt:lpstr>Prezentace aplikace PowerPoint</vt:lpstr>
      <vt:lpstr>Javor</vt:lpstr>
      <vt:lpstr>Prezentace aplikace PowerPoint</vt:lpstr>
      <vt:lpstr>Jírovec maďal</vt:lpstr>
      <vt:lpstr>Prezentace aplikace PowerPoint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 a keře</dc:title>
  <dc:creator>Zdeňka Bauerová</dc:creator>
  <cp:lastModifiedBy>Mária Bradnová</cp:lastModifiedBy>
  <cp:revision>69</cp:revision>
  <dcterms:created xsi:type="dcterms:W3CDTF">2013-01-17T12:52:47Z</dcterms:created>
  <dcterms:modified xsi:type="dcterms:W3CDTF">2013-06-23T09:42:01Z</dcterms:modified>
</cp:coreProperties>
</file>