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4" r:id="rId3"/>
    <p:sldId id="277" r:id="rId4"/>
    <p:sldId id="278" r:id="rId5"/>
    <p:sldId id="279" r:id="rId6"/>
    <p:sldId id="280" r:id="rId7"/>
    <p:sldId id="281" r:id="rId8"/>
    <p:sldId id="276" r:id="rId9"/>
    <p:sldId id="282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36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725239"/>
              </p:ext>
            </p:extLst>
          </p:nvPr>
        </p:nvGraphicFramePr>
        <p:xfrm>
          <a:off x="750310" y="1772816"/>
          <a:ext cx="7926145" cy="4218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</a:rPr>
                        <a:t>Projekt MŠMT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</a:rPr>
                        <a:t>Název projektu školy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</a:rPr>
                        <a:t>Registrační číslo projektu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</a:rPr>
                        <a:t>Šablona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Historický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vývoj ekonomických teorií sahá do 17. století a zakládá se původně na liberální funkci trhu. Během staletí se teorie dle potřeb společnosti přizpůsobovaly a došlo k potřebě regulace trhu ze strany státu. Prezentace vysvětluje hlavní myšlenky ekonomických teorií v čele s jejími představiteli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Škola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klasická, rakouská, neoklasická, socialismus, keynesiánství, monetarismus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</a:rPr>
                        <a:t>Předmět</a:t>
                      </a:r>
                      <a:endParaRPr lang="cs-CZ" sz="1200" b="1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Ekonomika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</a:rPr>
                        <a:t>Autor, spoluautor  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Vavřincová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PowerPoint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21 let, obor Podnikání</a:t>
                      </a: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Historický vývoj ekonomických teorií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340768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VY_32_INOVACE_44_876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691680" y="2132856"/>
            <a:ext cx="51663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HISTORICKÝ VÝVOJ EKONOMICKÝCH TEORIÍ</a:t>
            </a:r>
          </a:p>
          <a:p>
            <a:pPr marL="457200" indent="-457200">
              <a:buFont typeface="+mj-lt"/>
              <a:buAutoNum type="arabicPeriod"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Klasická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škola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Utopický socialismus a marxismus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Rakouska škola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Neoklasická škola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Keynesiánství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Monetarismus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67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331640" y="1988840"/>
            <a:ext cx="55263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KLASICKÁ ŠKOLA:</a:t>
            </a:r>
          </a:p>
          <a:p>
            <a:pPr marL="342900" indent="-342900">
              <a:buAutoNum type="arabicPeriod"/>
            </a:pPr>
            <a:endParaRPr lang="cs-CZ" dirty="0"/>
          </a:p>
          <a:p>
            <a:r>
              <a:rPr lang="cs-CZ" dirty="0" smtClean="0"/>
              <a:t>Od </a:t>
            </a:r>
            <a:r>
              <a:rPr lang="cs-CZ" dirty="0"/>
              <a:t>poloviny 17. století do druhé třetiny 19. století v Anglii a Francii,</a:t>
            </a:r>
          </a:p>
          <a:p>
            <a:endParaRPr lang="cs-CZ" dirty="0" smtClean="0"/>
          </a:p>
          <a:p>
            <a:r>
              <a:rPr lang="cs-CZ" dirty="0" smtClean="0"/>
              <a:t>Zabývala </a:t>
            </a:r>
            <a:r>
              <a:rPr lang="cs-CZ" dirty="0"/>
              <a:t>se především makroekonomií a prosazovala hospodářský </a:t>
            </a:r>
            <a:r>
              <a:rPr lang="cs-CZ" u="sng" dirty="0"/>
              <a:t>liberalismus</a:t>
            </a:r>
            <a:r>
              <a:rPr lang="cs-CZ" dirty="0"/>
              <a:t> a </a:t>
            </a:r>
            <a:r>
              <a:rPr lang="cs-CZ" u="sng" dirty="0"/>
              <a:t>nezasahování</a:t>
            </a:r>
            <a:r>
              <a:rPr lang="cs-CZ" dirty="0"/>
              <a:t> ze strany státu,</a:t>
            </a:r>
          </a:p>
          <a:p>
            <a:endParaRPr lang="cs-CZ" dirty="0" smtClean="0"/>
          </a:p>
          <a:p>
            <a:r>
              <a:rPr lang="cs-CZ" dirty="0" smtClean="0"/>
              <a:t>Hlavní </a:t>
            </a:r>
            <a:r>
              <a:rPr lang="cs-CZ" dirty="0"/>
              <a:t>představitelé Adam Smith a David Ricardo,</a:t>
            </a:r>
          </a:p>
          <a:p>
            <a:r>
              <a:rPr lang="cs-CZ" dirty="0"/>
              <a:t>Poprvé použit pojem  </a:t>
            </a:r>
            <a:r>
              <a:rPr lang="cs-CZ" u="sng" dirty="0"/>
              <a:t>„neviditelná ruka trhu“.</a:t>
            </a:r>
          </a:p>
        </p:txBody>
      </p:sp>
    </p:spTree>
    <p:extLst>
      <p:ext uri="{BB962C8B-B14F-4D97-AF65-F5344CB8AC3E}">
        <p14:creationId xmlns:p14="http://schemas.microsoft.com/office/powerpoint/2010/main" val="309572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259632" y="1916832"/>
            <a:ext cx="55983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UTOPICKÝ SOCIALISMUS A MARXISMUS:</a:t>
            </a:r>
          </a:p>
          <a:p>
            <a:pPr marL="68580" indent="0">
              <a:buNone/>
            </a:pPr>
            <a:endParaRPr lang="cs-CZ" dirty="0"/>
          </a:p>
          <a:p>
            <a:r>
              <a:rPr lang="cs-CZ" dirty="0"/>
              <a:t>Utopičtí socialisté očekávali </a:t>
            </a:r>
            <a:r>
              <a:rPr lang="cs-CZ" u="sng" dirty="0"/>
              <a:t>přeměnu společnosti </a:t>
            </a:r>
            <a:r>
              <a:rPr lang="cs-CZ" dirty="0"/>
              <a:t>„shora“ díky osvícené </a:t>
            </a:r>
            <a:r>
              <a:rPr lang="cs-CZ" u="sng" dirty="0"/>
              <a:t>vládě mocných a </a:t>
            </a:r>
            <a:r>
              <a:rPr lang="cs-CZ" u="sng" dirty="0" smtClean="0"/>
              <a:t>bohatých.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myšlenky utopických socialistů navázal </a:t>
            </a:r>
            <a:r>
              <a:rPr lang="cs-CZ" u="sng" dirty="0"/>
              <a:t>Karel Marx </a:t>
            </a:r>
            <a:r>
              <a:rPr lang="cs-CZ" dirty="0"/>
              <a:t>s </a:t>
            </a:r>
            <a:r>
              <a:rPr lang="cs-CZ" u="sng" dirty="0"/>
              <a:t>teorií nadhodnoty </a:t>
            </a:r>
            <a:r>
              <a:rPr lang="cs-CZ" dirty="0"/>
              <a:t>vytvářenou dělnickou třídou, kterou si bez zásluh přivlastňují </a:t>
            </a:r>
            <a:r>
              <a:rPr lang="cs-CZ" u="sng" dirty="0"/>
              <a:t>vykořisťovatelé = vlastníci </a:t>
            </a:r>
            <a:r>
              <a:rPr lang="cs-CZ" dirty="0"/>
              <a:t>kapitálu a pozemkoví </a:t>
            </a:r>
            <a:r>
              <a:rPr lang="cs-CZ" dirty="0" smtClean="0"/>
              <a:t>vlastníci.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Z </a:t>
            </a:r>
            <a:r>
              <a:rPr lang="cs-CZ" dirty="0"/>
              <a:t>Marxovy teorie vycházela i teorie revolučního dělnického hnutí Lenina.</a:t>
            </a:r>
          </a:p>
        </p:txBody>
      </p:sp>
    </p:spTree>
    <p:extLst>
      <p:ext uri="{BB962C8B-B14F-4D97-AF65-F5344CB8AC3E}">
        <p14:creationId xmlns:p14="http://schemas.microsoft.com/office/powerpoint/2010/main" val="217063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331640" y="1844824"/>
            <a:ext cx="55263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3. RAKOUSKÁ ŠKOLA:</a:t>
            </a:r>
          </a:p>
          <a:p>
            <a:endParaRPr lang="cs-CZ" dirty="0"/>
          </a:p>
          <a:p>
            <a:r>
              <a:rPr lang="cs-CZ" dirty="0" smtClean="0"/>
              <a:t>Poslední </a:t>
            </a:r>
            <a:r>
              <a:rPr lang="cs-CZ" dirty="0"/>
              <a:t>třetina 19. </a:t>
            </a:r>
            <a:r>
              <a:rPr lang="cs-CZ" dirty="0" smtClean="0"/>
              <a:t>století.</a:t>
            </a:r>
            <a:endParaRPr lang="cs-CZ" dirty="0"/>
          </a:p>
          <a:p>
            <a:endParaRPr lang="cs-CZ" dirty="0"/>
          </a:p>
          <a:p>
            <a:r>
              <a:rPr lang="cs-CZ" dirty="0"/>
              <a:t>Zaměřena především na mikroekonomii, psychologii jednotlivce v hospodářství, </a:t>
            </a:r>
            <a:r>
              <a:rPr lang="cs-CZ" u="sng" dirty="0"/>
              <a:t>teorie mezního </a:t>
            </a:r>
            <a:r>
              <a:rPr lang="cs-CZ" u="sng" dirty="0" smtClean="0"/>
              <a:t>užitku.</a:t>
            </a:r>
            <a:endParaRPr lang="cs-CZ" u="sng" dirty="0"/>
          </a:p>
          <a:p>
            <a:endParaRPr lang="cs-CZ" dirty="0"/>
          </a:p>
          <a:p>
            <a:r>
              <a:rPr lang="cs-CZ" dirty="0"/>
              <a:t>Představitelé Carl </a:t>
            </a:r>
            <a:r>
              <a:rPr lang="cs-CZ" dirty="0" err="1"/>
              <a:t>Menger</a:t>
            </a:r>
            <a:r>
              <a:rPr lang="cs-CZ" dirty="0"/>
              <a:t> a Wilhelm H. </a:t>
            </a:r>
            <a:r>
              <a:rPr lang="cs-CZ" dirty="0" err="1" smtClean="0"/>
              <a:t>Gossen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  <a:p>
            <a:r>
              <a:rPr lang="cs-CZ" dirty="0"/>
              <a:t>Navázal F. A. von Hayek.</a:t>
            </a:r>
          </a:p>
        </p:txBody>
      </p:sp>
    </p:spTree>
    <p:extLst>
      <p:ext uri="{BB962C8B-B14F-4D97-AF65-F5344CB8AC3E}">
        <p14:creationId xmlns:p14="http://schemas.microsoft.com/office/powerpoint/2010/main" val="24155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700808"/>
            <a:ext cx="56703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4. NEOKLASICKÁ ŠKOLA:</a:t>
            </a:r>
          </a:p>
          <a:p>
            <a:endParaRPr lang="cs-CZ" dirty="0"/>
          </a:p>
          <a:p>
            <a:r>
              <a:rPr lang="cs-CZ" dirty="0"/>
              <a:t>Konec 19. století až 30. léta 20. století,</a:t>
            </a:r>
          </a:p>
          <a:p>
            <a:endParaRPr lang="cs-CZ" dirty="0"/>
          </a:p>
          <a:p>
            <a:r>
              <a:rPr lang="cs-CZ" dirty="0"/>
              <a:t>I ona se zaměřila na mikro sféru, snažila se o matematizaci ekonomických věd, které byly do té to doby pouze slovně dedukovány.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Přinesla </a:t>
            </a:r>
            <a:r>
              <a:rPr lang="cs-CZ" dirty="0"/>
              <a:t>teorii mezní produktivity a mezních nákladů, teorii celkové rovnováhy.</a:t>
            </a:r>
          </a:p>
        </p:txBody>
      </p:sp>
    </p:spTree>
    <p:extLst>
      <p:ext uri="{BB962C8B-B14F-4D97-AF65-F5344CB8AC3E}">
        <p14:creationId xmlns:p14="http://schemas.microsoft.com/office/powerpoint/2010/main" val="537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15616" y="1628801"/>
            <a:ext cx="57423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5. KEYNESIÁNSTVÍ:</a:t>
            </a:r>
          </a:p>
          <a:p>
            <a:endParaRPr lang="cs-CZ" dirty="0" smtClean="0"/>
          </a:p>
          <a:p>
            <a:r>
              <a:rPr lang="cs-CZ" dirty="0" smtClean="0"/>
              <a:t>30</a:t>
            </a:r>
            <a:r>
              <a:rPr lang="cs-CZ" dirty="0"/>
              <a:t>. a následující léta 20. století,</a:t>
            </a:r>
          </a:p>
          <a:p>
            <a:endParaRPr lang="cs-CZ" dirty="0"/>
          </a:p>
          <a:p>
            <a:r>
              <a:rPr lang="cs-CZ" dirty="0"/>
              <a:t>Zabývá se především úlohou státu v ekonomice a hospodářskou politikou,</a:t>
            </a:r>
          </a:p>
          <a:p>
            <a:endParaRPr lang="cs-CZ" dirty="0"/>
          </a:p>
          <a:p>
            <a:r>
              <a:rPr lang="cs-CZ" dirty="0"/>
              <a:t>Jeho dílo Obecná teorie zaměstnanosti, úroku a peněz z roku 1936 teoreticky zdůvodňuje </a:t>
            </a:r>
            <a:r>
              <a:rPr lang="cs-CZ" u="sng" dirty="0"/>
              <a:t>potřebu aktivního působení státu na straně poptávky.</a:t>
            </a:r>
          </a:p>
        </p:txBody>
      </p:sp>
    </p:spTree>
    <p:extLst>
      <p:ext uri="{BB962C8B-B14F-4D97-AF65-F5344CB8AC3E}">
        <p14:creationId xmlns:p14="http://schemas.microsoft.com/office/powerpoint/2010/main" val="119964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259632" y="1556793"/>
            <a:ext cx="55983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6. MONETARISMUS:</a:t>
            </a:r>
          </a:p>
          <a:p>
            <a:endParaRPr lang="cs-CZ" dirty="0"/>
          </a:p>
          <a:p>
            <a:r>
              <a:rPr lang="cs-CZ" dirty="0"/>
              <a:t>50. a následující léta 20. </a:t>
            </a:r>
            <a:r>
              <a:rPr lang="cs-CZ" dirty="0" smtClean="0"/>
              <a:t>století.</a:t>
            </a:r>
            <a:endParaRPr lang="cs-CZ" dirty="0"/>
          </a:p>
          <a:p>
            <a:endParaRPr lang="cs-CZ" dirty="0"/>
          </a:p>
          <a:p>
            <a:r>
              <a:rPr lang="cs-CZ" dirty="0"/>
              <a:t>Tato teorie je určitým protipólem keynesiánských státních zásahu do ekonomiky. Klade důraz na </a:t>
            </a:r>
            <a:r>
              <a:rPr lang="cs-CZ" u="sng" dirty="0"/>
              <a:t>samoregulační funkce peněz v ekonomice</a:t>
            </a:r>
            <a:r>
              <a:rPr lang="cs-CZ" dirty="0"/>
              <a:t>. Jde o soudobou podobu neoklasické </a:t>
            </a:r>
            <a:r>
              <a:rPr lang="cs-CZ" dirty="0" smtClean="0"/>
              <a:t>ekonomie.</a:t>
            </a:r>
            <a:endParaRPr lang="cs-CZ" dirty="0"/>
          </a:p>
          <a:p>
            <a:endParaRPr lang="cs-CZ" dirty="0"/>
          </a:p>
          <a:p>
            <a:r>
              <a:rPr lang="cs-CZ" dirty="0"/>
              <a:t>M. </a:t>
            </a:r>
            <a:r>
              <a:rPr lang="cs-CZ" dirty="0" err="1"/>
              <a:t>Fiedman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65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971600" y="1484785"/>
            <a:ext cx="58864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OTÁZKY A ÚKOLY NA ZOPAKOVÁNÍ:</a:t>
            </a:r>
          </a:p>
          <a:p>
            <a:pPr marL="6858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) Seřaďte školy chronologicky za sebou:</a:t>
            </a:r>
          </a:p>
          <a:p>
            <a:pPr marL="68580" indent="0">
              <a:buNone/>
            </a:pPr>
            <a:endParaRPr lang="cs-CZ" dirty="0"/>
          </a:p>
          <a:p>
            <a:pPr marL="68580" indent="0">
              <a:buNone/>
            </a:pPr>
            <a:r>
              <a:rPr lang="cs-CZ" dirty="0"/>
              <a:t>     Rakouská, Klasická, Monetarismus, Neoklasická, Utopický         </a:t>
            </a:r>
          </a:p>
          <a:p>
            <a:pPr marL="68580" indent="0">
              <a:buNone/>
            </a:pPr>
            <a:r>
              <a:rPr lang="cs-CZ" dirty="0"/>
              <a:t>     socialismus a marxismus, Keynesiánství</a:t>
            </a:r>
          </a:p>
          <a:p>
            <a:pPr marL="525780" indent="-457200">
              <a:buAutoNum type="arabicParenR"/>
            </a:pPr>
            <a:endParaRPr lang="cs-CZ" dirty="0"/>
          </a:p>
          <a:p>
            <a:pPr marL="6858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2) Jaká škola zdůvodňovala potřebu aktivního působení státu na straně poptávky?</a:t>
            </a:r>
          </a:p>
          <a:p>
            <a:pPr marL="68580" indent="0">
              <a:buNone/>
            </a:pP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pPr marL="6858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3) Do jakých škol zařadíte tato jména?</a:t>
            </a:r>
          </a:p>
          <a:p>
            <a:pPr marL="68580" indent="0">
              <a:buNone/>
            </a:pPr>
            <a:r>
              <a:rPr lang="cs-CZ" dirty="0"/>
              <a:t>   </a:t>
            </a:r>
          </a:p>
          <a:p>
            <a:pPr marL="68580" indent="0">
              <a:buNone/>
            </a:pPr>
            <a:r>
              <a:rPr lang="cs-CZ" dirty="0"/>
              <a:t>C. </a:t>
            </a:r>
            <a:r>
              <a:rPr lang="cs-CZ" dirty="0" err="1"/>
              <a:t>Menger</a:t>
            </a:r>
            <a:r>
              <a:rPr lang="cs-CZ" dirty="0"/>
              <a:t>, M. </a:t>
            </a:r>
            <a:r>
              <a:rPr lang="cs-CZ" dirty="0" err="1"/>
              <a:t>Friedman</a:t>
            </a:r>
            <a:r>
              <a:rPr lang="cs-CZ" dirty="0"/>
              <a:t>, D. Ricardo, V. </a:t>
            </a:r>
            <a:r>
              <a:rPr lang="cs-CZ" dirty="0" err="1"/>
              <a:t>Pareto</a:t>
            </a:r>
            <a:r>
              <a:rPr lang="cs-CZ" dirty="0"/>
              <a:t>, J. M. </a:t>
            </a:r>
            <a:r>
              <a:rPr lang="cs-CZ" dirty="0" err="1"/>
              <a:t>Keynes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44728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700808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JENA, Švarcová a kol. </a:t>
            </a:r>
            <a:r>
              <a:rPr lang="cs-CZ" sz="2000" i="1" dirty="0"/>
              <a:t>Ekonomie - stručný přehled</a:t>
            </a:r>
            <a:r>
              <a:rPr lang="cs-CZ" sz="2000" dirty="0"/>
              <a:t>. Zlín: CEED, 2009, ISBN 978-80-903433-8-2.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606</Words>
  <Application>Microsoft Office PowerPoint</Application>
  <PresentationFormat>Předvádění na obrazovce (4:3)</PresentationFormat>
  <Paragraphs>123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82</cp:revision>
  <dcterms:created xsi:type="dcterms:W3CDTF">2010-11-01T23:40:31Z</dcterms:created>
  <dcterms:modified xsi:type="dcterms:W3CDTF">2013-06-25T18:23:44Z</dcterms:modified>
</cp:coreProperties>
</file>