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4" r:id="rId3"/>
    <p:sldId id="276" r:id="rId4"/>
    <p:sldId id="283" r:id="rId5"/>
    <p:sldId id="278" r:id="rId6"/>
    <p:sldId id="279" r:id="rId7"/>
    <p:sldId id="280" r:id="rId8"/>
    <p:sldId id="282" r:id="rId9"/>
    <p:sldId id="281" r:id="rId10"/>
    <p:sldId id="275" r:id="rId11"/>
    <p:sldId id="284" r:id="rId12"/>
    <p:sldId id="287" r:id="rId13"/>
    <p:sldId id="286" r:id="rId14"/>
    <p:sldId id="285" r:id="rId15"/>
    <p:sldId id="288" r:id="rId16"/>
    <p:sldId id="289" r:id="rId17"/>
    <p:sldId id="290" r:id="rId18"/>
    <p:sldId id="291" r:id="rId19"/>
    <p:sldId id="25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00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5. 6. 2013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5. 6. 2013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5. 6. 2013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5. 6. 2013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5. 6. 2013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5. 6. 2013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5. 6. 2013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445024"/>
              </p:ext>
            </p:extLst>
          </p:nvPr>
        </p:nvGraphicFramePr>
        <p:xfrm>
          <a:off x="750310" y="2060848"/>
          <a:ext cx="7926145" cy="3837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Projekt MŠMT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Název projektu školy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Registrační číslo projektu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Šablona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Formou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testu si žáci ověří základní pojmy v oblasti konkurence, se kterými budou pracovat během celého studia ekonomie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Dokonalá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konkurence, monopol, oligopol, kartel, syndikát, koncern, trust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Ekonomika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Autor, spoluautor  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Jitka Vavřincová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Test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Test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– 21 let, obor Podnikání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Konkurence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VY_32_INOVACE_44_877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627784" y="3244334"/>
            <a:ext cx="3672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Konkurence - test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9675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559592" y="1772816"/>
            <a:ext cx="64687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>
                <a:solidFill>
                  <a:srgbClr val="002060"/>
                </a:solidFill>
              </a:rPr>
              <a:t>Uveďte </a:t>
            </a:r>
            <a:r>
              <a:rPr lang="cs-CZ" b="1" dirty="0">
                <a:solidFill>
                  <a:srgbClr val="002060"/>
                </a:solidFill>
              </a:rPr>
              <a:t>typické odvětví pro dokonalou konkurenci v </a:t>
            </a:r>
            <a:r>
              <a:rPr lang="cs-CZ" b="1" dirty="0" smtClean="0">
                <a:solidFill>
                  <a:srgbClr val="002060"/>
                </a:solidFill>
              </a:rPr>
              <a:t>ČR </a:t>
            </a:r>
            <a:r>
              <a:rPr lang="cs-CZ" b="1" dirty="0">
                <a:solidFill>
                  <a:srgbClr val="002060"/>
                </a:solidFill>
              </a:rPr>
              <a:t/>
            </a:r>
            <a:br>
              <a:rPr lang="cs-CZ" b="1" dirty="0">
                <a:solidFill>
                  <a:srgbClr val="002060"/>
                </a:solidFill>
              </a:rPr>
            </a:br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b="1" dirty="0" smtClean="0"/>
              <a:t>a</a:t>
            </a:r>
            <a:r>
              <a:rPr lang="cs-CZ" b="1" dirty="0"/>
              <a:t>)</a:t>
            </a:r>
            <a:r>
              <a:rPr lang="cs-CZ" dirty="0"/>
              <a:t> výroba oceli, automobilů, spotřebního zboží, maloobchod, výroba 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b)</a:t>
            </a:r>
            <a:r>
              <a:rPr lang="cs-CZ" dirty="0"/>
              <a:t> maloobchod, výroba, 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c)</a:t>
            </a:r>
            <a:r>
              <a:rPr lang="cs-CZ" dirty="0"/>
              <a:t> rozvody energii, vody, </a:t>
            </a:r>
            <a:r>
              <a:rPr lang="cs-CZ" dirty="0" smtClean="0"/>
              <a:t>spoje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d)</a:t>
            </a:r>
            <a:r>
              <a:rPr lang="cs-CZ" dirty="0"/>
              <a:t> zemědělství</a:t>
            </a:r>
          </a:p>
        </p:txBody>
      </p:sp>
    </p:spTree>
    <p:extLst>
      <p:ext uri="{BB962C8B-B14F-4D97-AF65-F5344CB8AC3E}">
        <p14:creationId xmlns:p14="http://schemas.microsoft.com/office/powerpoint/2010/main" val="17822310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559592" y="1916832"/>
            <a:ext cx="60709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2. </a:t>
            </a:r>
            <a:r>
              <a:rPr lang="cs-CZ" b="1" dirty="0">
                <a:solidFill>
                  <a:srgbClr val="002060"/>
                </a:solidFill>
              </a:rPr>
              <a:t>Uveďte typické odvětví pro monopol v ČR 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/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výroba oceli, automobilů, spotřebního </a:t>
            </a:r>
            <a:endParaRPr lang="cs-CZ" dirty="0" smtClean="0"/>
          </a:p>
          <a:p>
            <a:r>
              <a:rPr lang="cs-CZ" dirty="0" smtClean="0"/>
              <a:t>zboží, maloobchod</a:t>
            </a:r>
            <a:r>
              <a:rPr lang="cs-CZ" dirty="0"/>
              <a:t>, výroba 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maloobchod, výroba 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rozvody zdroje, vody, </a:t>
            </a:r>
            <a:r>
              <a:rPr lang="cs-CZ" dirty="0" smtClean="0"/>
              <a:t>spoje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zemědělství</a:t>
            </a:r>
          </a:p>
        </p:txBody>
      </p:sp>
    </p:spTree>
    <p:extLst>
      <p:ext uri="{BB962C8B-B14F-4D97-AF65-F5344CB8AC3E}">
        <p14:creationId xmlns:p14="http://schemas.microsoft.com/office/powerpoint/2010/main" val="144557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475656" y="1772816"/>
            <a:ext cx="61548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3. </a:t>
            </a:r>
            <a:r>
              <a:rPr lang="cs-CZ" b="1" dirty="0">
                <a:solidFill>
                  <a:srgbClr val="002060"/>
                </a:solidFill>
              </a:rPr>
              <a:t>Uveďte typické odvětví pro oligopol v ČR 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výroba oceli, automobilů, spotřebního </a:t>
            </a:r>
            <a:r>
              <a:rPr lang="cs-CZ" dirty="0" smtClean="0"/>
              <a:t>zboží, maloobchod</a:t>
            </a:r>
            <a:r>
              <a:rPr lang="cs-CZ" dirty="0"/>
              <a:t>, výroba 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maloobchod, výroba 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rozvody energií, vody, </a:t>
            </a:r>
            <a:r>
              <a:rPr lang="cs-CZ" dirty="0" smtClean="0"/>
              <a:t>spoje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zemědělství</a:t>
            </a:r>
          </a:p>
        </p:txBody>
      </p:sp>
    </p:spTree>
    <p:extLst>
      <p:ext uri="{BB962C8B-B14F-4D97-AF65-F5344CB8AC3E}">
        <p14:creationId xmlns:p14="http://schemas.microsoft.com/office/powerpoint/2010/main" val="40431083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19672" y="1556792"/>
            <a:ext cx="61206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4. </a:t>
            </a:r>
            <a:r>
              <a:rPr lang="cs-CZ" b="1" dirty="0">
                <a:solidFill>
                  <a:srgbClr val="002060"/>
                </a:solidFill>
              </a:rPr>
              <a:t>Uveďte typické odvětví pro monopolistickou konkurenci </a:t>
            </a:r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                                              v </a:t>
            </a:r>
            <a:r>
              <a:rPr lang="cs-CZ" b="1" dirty="0">
                <a:solidFill>
                  <a:srgbClr val="002060"/>
                </a:solidFill>
              </a:rPr>
              <a:t>ČR 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výroba oceli, automobilů, spotřebního </a:t>
            </a:r>
            <a:r>
              <a:rPr lang="cs-CZ" dirty="0" smtClean="0"/>
              <a:t>zboží, výroba </a:t>
            </a:r>
            <a:r>
              <a:rPr lang="cs-CZ" dirty="0"/>
              <a:t>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maloobchod, výroba textilu a </a:t>
            </a:r>
            <a:r>
              <a:rPr lang="cs-CZ" dirty="0" smtClean="0"/>
              <a:t>obuvi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rozvody energií, vody, </a:t>
            </a:r>
            <a:r>
              <a:rPr lang="cs-CZ" dirty="0" smtClean="0"/>
              <a:t>spoje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zemědělství</a:t>
            </a:r>
          </a:p>
        </p:txBody>
      </p:sp>
    </p:spTree>
    <p:extLst>
      <p:ext uri="{BB962C8B-B14F-4D97-AF65-F5344CB8AC3E}">
        <p14:creationId xmlns:p14="http://schemas.microsoft.com/office/powerpoint/2010/main" val="620108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484784"/>
            <a:ext cx="633670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5</a:t>
            </a:r>
            <a:r>
              <a:rPr lang="cs-CZ" sz="2000" dirty="0"/>
              <a:t>. </a:t>
            </a:r>
            <a:r>
              <a:rPr lang="cs-CZ" sz="2000" b="1" dirty="0">
                <a:solidFill>
                  <a:srgbClr val="002060"/>
                </a:solidFill>
              </a:rPr>
              <a:t>I</a:t>
            </a:r>
            <a:r>
              <a:rPr lang="cs-CZ" sz="2000" b="1" dirty="0" smtClean="0">
                <a:solidFill>
                  <a:srgbClr val="002060"/>
                </a:solidFill>
              </a:rPr>
              <a:t>nstitucionální</a:t>
            </a:r>
            <a:r>
              <a:rPr lang="cs-CZ" sz="2000" b="1" dirty="0">
                <a:solidFill>
                  <a:srgbClr val="002060"/>
                </a:solidFill>
              </a:rPr>
              <a:t>, resp. státního monopolu </a:t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000" b="1" dirty="0">
                <a:solidFill>
                  <a:srgbClr val="002060"/>
                </a:solidFill>
              </a:rPr>
              <a:t/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000" dirty="0"/>
              <a:t> </a:t>
            </a:r>
            <a:r>
              <a:rPr lang="cs-CZ" b="1" dirty="0"/>
              <a:t>a)</a:t>
            </a:r>
            <a:r>
              <a:rPr lang="cs-CZ" dirty="0"/>
              <a:t> vznikají většinou na základě rozhodnutí </a:t>
            </a:r>
            <a:r>
              <a:rPr lang="cs-CZ" dirty="0" smtClean="0"/>
              <a:t>vlády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vznikají postupně v důsledku koncentrace a centralizaci kapitálu a rovněž využíváním  </a:t>
            </a:r>
            <a:r>
              <a:rPr lang="cs-CZ" dirty="0" smtClean="0"/>
              <a:t>úspor </a:t>
            </a:r>
            <a:r>
              <a:rPr lang="cs-CZ" dirty="0"/>
              <a:t>z </a:t>
            </a:r>
            <a:r>
              <a:rPr lang="cs-CZ" dirty="0" smtClean="0"/>
              <a:t>rozsahu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vznikají na základě tajných dohod výrobců ve snaze obejít protimonopolní </a:t>
            </a:r>
            <a:r>
              <a:rPr lang="cs-CZ" dirty="0" smtClean="0"/>
              <a:t>zákony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jsou typickým znakem demokratického státu</a:t>
            </a:r>
          </a:p>
        </p:txBody>
      </p:sp>
    </p:spTree>
    <p:extLst>
      <p:ext uri="{BB962C8B-B14F-4D97-AF65-F5344CB8AC3E}">
        <p14:creationId xmlns:p14="http://schemas.microsoft.com/office/powerpoint/2010/main" val="206206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556792"/>
            <a:ext cx="655272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6</a:t>
            </a:r>
            <a:r>
              <a:rPr lang="cs-CZ" sz="2000" dirty="0"/>
              <a:t>. </a:t>
            </a:r>
            <a:r>
              <a:rPr lang="cs-CZ" sz="2000" b="1" dirty="0">
                <a:solidFill>
                  <a:srgbClr val="002060"/>
                </a:solidFill>
              </a:rPr>
              <a:t>Monopoly ekonomické síly </a:t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 </a:t>
            </a:r>
            <a:r>
              <a:rPr lang="cs-CZ" b="1" dirty="0"/>
              <a:t>a)</a:t>
            </a:r>
            <a:r>
              <a:rPr lang="cs-CZ" dirty="0"/>
              <a:t>vznikají většinou na základě rozhodnutí </a:t>
            </a:r>
            <a:r>
              <a:rPr lang="cs-CZ" dirty="0" smtClean="0"/>
              <a:t>vlády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 b)</a:t>
            </a:r>
            <a:r>
              <a:rPr lang="cs-CZ" dirty="0"/>
              <a:t> vznikají postupně v důsledku koncentrace a centralizaci kapitálu a rovněž využíváním </a:t>
            </a:r>
            <a:r>
              <a:rPr lang="cs-CZ" dirty="0" smtClean="0"/>
              <a:t> úspor </a:t>
            </a:r>
            <a:r>
              <a:rPr lang="cs-CZ" dirty="0"/>
              <a:t>z </a:t>
            </a:r>
            <a:r>
              <a:rPr lang="cs-CZ" dirty="0" smtClean="0"/>
              <a:t>rozsahu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vznikají na základě tajných dohod výrobců ve snaze obejít protimonopolní </a:t>
            </a:r>
            <a:r>
              <a:rPr lang="cs-CZ" dirty="0" smtClean="0"/>
              <a:t>zákony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jsou typickým znakem demokratického státu</a:t>
            </a:r>
          </a:p>
        </p:txBody>
      </p:sp>
    </p:spTree>
    <p:extLst>
      <p:ext uri="{BB962C8B-B14F-4D97-AF65-F5344CB8AC3E}">
        <p14:creationId xmlns:p14="http://schemas.microsoft.com/office/powerpoint/2010/main" val="239440951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259632" y="1556792"/>
            <a:ext cx="662473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7</a:t>
            </a:r>
            <a:r>
              <a:rPr lang="cs-CZ" sz="2000" dirty="0"/>
              <a:t>. </a:t>
            </a:r>
            <a:r>
              <a:rPr lang="cs-CZ" sz="2000" b="1" dirty="0">
                <a:solidFill>
                  <a:srgbClr val="002060"/>
                </a:solidFill>
              </a:rPr>
              <a:t>Tajné monopoly </a:t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 </a:t>
            </a:r>
            <a:r>
              <a:rPr lang="cs-CZ" b="1" dirty="0"/>
              <a:t>a)</a:t>
            </a:r>
            <a:r>
              <a:rPr lang="cs-CZ" dirty="0"/>
              <a:t>vznikají většinou na základě rozhodnutí </a:t>
            </a:r>
            <a:r>
              <a:rPr lang="cs-CZ" dirty="0" smtClean="0"/>
              <a:t>vlády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vznikají postupně v důsledku koncentrace a centralizaci kapitálu a rovněž využíváním </a:t>
            </a:r>
            <a:r>
              <a:rPr lang="cs-CZ" dirty="0" smtClean="0"/>
              <a:t> úspor </a:t>
            </a:r>
            <a:r>
              <a:rPr lang="cs-CZ" dirty="0"/>
              <a:t>z </a:t>
            </a:r>
            <a:r>
              <a:rPr lang="cs-CZ" dirty="0" smtClean="0"/>
              <a:t>rozsahu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vznikají na základě tajných dohod výrobců ve snaze obejít protimonopolní </a:t>
            </a:r>
            <a:r>
              <a:rPr lang="cs-CZ" dirty="0" smtClean="0"/>
              <a:t>zákony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jsou typickým znakem demokratického státu</a:t>
            </a:r>
          </a:p>
        </p:txBody>
      </p:sp>
    </p:spTree>
    <p:extLst>
      <p:ext uri="{BB962C8B-B14F-4D97-AF65-F5344CB8AC3E}">
        <p14:creationId xmlns:p14="http://schemas.microsoft.com/office/powerpoint/2010/main" val="379088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556792"/>
            <a:ext cx="65527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8. </a:t>
            </a:r>
            <a:r>
              <a:rPr lang="cs-CZ" b="1" dirty="0">
                <a:solidFill>
                  <a:srgbClr val="002060"/>
                </a:solidFill>
              </a:rPr>
              <a:t>Absolutní monopoly  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nastanou v případě, že na daném trhu existuje jediný </a:t>
            </a:r>
            <a:r>
              <a:rPr lang="cs-CZ" dirty="0" smtClean="0"/>
              <a:t>spotřebitel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nastanou, když na daném trhu sice existuje několik málo výrobců nabízejících rozhodující objem </a:t>
            </a:r>
            <a:r>
              <a:rPr lang="cs-CZ" dirty="0" smtClean="0"/>
              <a:t>zboží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nastanou, když na trhu existuje jediný </a:t>
            </a:r>
            <a:r>
              <a:rPr lang="cs-CZ" dirty="0" smtClean="0"/>
              <a:t>výrobce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nastanou, když na daném trhu sice existuje vysoký počet výrobců, ale díky vysoké </a:t>
            </a:r>
            <a:r>
              <a:rPr lang="cs-CZ" dirty="0" smtClean="0"/>
              <a:t>diferenciaci </a:t>
            </a:r>
            <a:r>
              <a:rPr lang="cs-CZ" dirty="0"/>
              <a:t>výrobků si výrobců vzájemně fakticky nekonkurují</a:t>
            </a:r>
          </a:p>
        </p:txBody>
      </p:sp>
    </p:spTree>
    <p:extLst>
      <p:ext uri="{BB962C8B-B14F-4D97-AF65-F5344CB8AC3E}">
        <p14:creationId xmlns:p14="http://schemas.microsoft.com/office/powerpoint/2010/main" val="154733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628800"/>
            <a:ext cx="61206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9. </a:t>
            </a:r>
            <a:r>
              <a:rPr lang="cs-CZ" b="1" dirty="0" err="1">
                <a:solidFill>
                  <a:srgbClr val="002060"/>
                </a:solidFill>
              </a:rPr>
              <a:t>Monopsony</a:t>
            </a:r>
            <a:r>
              <a:rPr lang="cs-CZ" b="1" dirty="0">
                <a:solidFill>
                  <a:srgbClr val="002060"/>
                </a:solidFill>
              </a:rPr>
              <a:t/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  </a:t>
            </a:r>
            <a:r>
              <a:rPr lang="cs-CZ" b="1" dirty="0"/>
              <a:t>a)</a:t>
            </a:r>
            <a:r>
              <a:rPr lang="cs-CZ" dirty="0"/>
              <a:t> nastanou v případě, že na daném trhu existuje jediný </a:t>
            </a:r>
            <a:r>
              <a:rPr lang="cs-CZ" dirty="0" smtClean="0"/>
              <a:t>spotřebitel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nastanou, když na daném trhu sice existuje několik málo výrobců nabízejících rozhodující objem </a:t>
            </a:r>
            <a:r>
              <a:rPr lang="cs-CZ" dirty="0" smtClean="0"/>
              <a:t>zboží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nastanou, když na trhu existuje jediný </a:t>
            </a:r>
            <a:r>
              <a:rPr lang="cs-CZ" dirty="0" smtClean="0"/>
              <a:t>výrobce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nastanou, když na daném trhu sice existuje vysoký počet výrobců, ale díky vysoké </a:t>
            </a:r>
            <a:r>
              <a:rPr lang="cs-CZ" dirty="0" smtClean="0"/>
              <a:t>diferenciaci </a:t>
            </a:r>
            <a:r>
              <a:rPr lang="cs-CZ" dirty="0"/>
              <a:t>výrobků si výrobců vzájemně fakticky nekonkurují</a:t>
            </a:r>
          </a:p>
        </p:txBody>
      </p:sp>
    </p:spTree>
    <p:extLst>
      <p:ext uri="{BB962C8B-B14F-4D97-AF65-F5344CB8AC3E}">
        <p14:creationId xmlns:p14="http://schemas.microsoft.com/office/powerpoint/2010/main" val="142068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259632" y="1582340"/>
            <a:ext cx="626469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10. </a:t>
            </a:r>
            <a:r>
              <a:rPr lang="cs-CZ" b="1" dirty="0" smtClean="0">
                <a:solidFill>
                  <a:srgbClr val="002060"/>
                </a:solidFill>
              </a:rPr>
              <a:t>Oligopoly </a:t>
            </a:r>
            <a:r>
              <a:rPr lang="cs-CZ" b="1" dirty="0">
                <a:solidFill>
                  <a:srgbClr val="002060"/>
                </a:solidFill>
              </a:rPr>
              <a:t/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  </a:t>
            </a:r>
            <a:r>
              <a:rPr lang="cs-CZ" b="1" dirty="0"/>
              <a:t>a) </a:t>
            </a:r>
            <a:r>
              <a:rPr lang="cs-CZ" dirty="0"/>
              <a:t>nastanou v případě, že na daném trhu existuje jediný </a:t>
            </a:r>
            <a:r>
              <a:rPr lang="cs-CZ" dirty="0" smtClean="0"/>
              <a:t>spotřebitel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nastanou, když na daném trhu sice existuje několik málo výrobců nabízejících rozhodující objem </a:t>
            </a:r>
            <a:r>
              <a:rPr lang="cs-CZ" dirty="0" smtClean="0"/>
              <a:t>zboží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nastanou, když na trhu existuje jediný </a:t>
            </a:r>
            <a:r>
              <a:rPr lang="cs-CZ" dirty="0" smtClean="0"/>
              <a:t>výrobce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nastanou, když na daném trhu sice existuje vysoký počet výrobců, ale díky vysoké </a:t>
            </a:r>
            <a:r>
              <a:rPr lang="cs-CZ" dirty="0" smtClean="0"/>
              <a:t>diferenciaci </a:t>
            </a:r>
            <a:r>
              <a:rPr lang="cs-CZ" dirty="0"/>
              <a:t>výrobků si výrobců vzájemně fakticky nekonkurují</a:t>
            </a:r>
          </a:p>
        </p:txBody>
      </p:sp>
    </p:spTree>
    <p:extLst>
      <p:ext uri="{BB962C8B-B14F-4D97-AF65-F5344CB8AC3E}">
        <p14:creationId xmlns:p14="http://schemas.microsoft.com/office/powerpoint/2010/main" val="2992216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484782"/>
            <a:ext cx="644289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 </a:t>
            </a:r>
            <a:r>
              <a:rPr lang="cs-CZ" dirty="0"/>
              <a:t>11</a:t>
            </a:r>
            <a:r>
              <a:rPr lang="cs-CZ" sz="2000" dirty="0"/>
              <a:t>. </a:t>
            </a:r>
            <a:r>
              <a:rPr lang="cs-CZ" sz="2000" b="1" dirty="0">
                <a:solidFill>
                  <a:srgbClr val="002060"/>
                </a:solidFill>
              </a:rPr>
              <a:t>Monopolistická konkurence</a:t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000" b="1" dirty="0">
                <a:solidFill>
                  <a:srgbClr val="002060"/>
                </a:solidFill>
              </a:rPr>
              <a:t/>
            </a:r>
            <a:br>
              <a:rPr lang="cs-CZ" sz="2000" b="1" dirty="0">
                <a:solidFill>
                  <a:srgbClr val="002060"/>
                </a:solidFill>
              </a:rPr>
            </a:br>
            <a:r>
              <a:rPr lang="cs-CZ" sz="2000" dirty="0"/>
              <a:t> </a:t>
            </a:r>
            <a:r>
              <a:rPr lang="cs-CZ" b="1" dirty="0"/>
              <a:t>a)</a:t>
            </a:r>
            <a:r>
              <a:rPr lang="cs-CZ" dirty="0"/>
              <a:t> nastane v případě, že na daném trhu existuje jediný </a:t>
            </a:r>
            <a:r>
              <a:rPr lang="cs-CZ" dirty="0" smtClean="0"/>
              <a:t>spotřebitel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 b)</a:t>
            </a:r>
            <a:r>
              <a:rPr lang="cs-CZ" dirty="0"/>
              <a:t> nastane , když na daném trhu sice existuje několik málo výrobců nabízejících rozhodující objem </a:t>
            </a:r>
            <a:r>
              <a:rPr lang="cs-CZ" dirty="0" smtClean="0"/>
              <a:t>zboží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nastane když na trhu existuje jediný </a:t>
            </a:r>
            <a:r>
              <a:rPr lang="cs-CZ" dirty="0" smtClean="0"/>
              <a:t>výrobce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nastane , když na daném trhu sice existuje vysoký počet výrobců, ale díky vysoké </a:t>
            </a:r>
            <a:r>
              <a:rPr lang="cs-CZ" dirty="0" smtClean="0"/>
              <a:t>diferenciaci </a:t>
            </a:r>
            <a:r>
              <a:rPr lang="cs-CZ" dirty="0"/>
              <a:t>výrobků si výrobců vzájemně fakticky nekonkurují 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872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15616" y="1582340"/>
            <a:ext cx="64087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12. </a:t>
            </a:r>
            <a:r>
              <a:rPr lang="cs-CZ" b="1" dirty="0">
                <a:solidFill>
                  <a:srgbClr val="002060"/>
                </a:solidFill>
              </a:rPr>
              <a:t>Kartel je organizační forma monopolu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/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kdy nákupy a prodeje účastníků jsou zajišťovány prostřednictvím společného obchodního </a:t>
            </a:r>
            <a:r>
              <a:rPr lang="cs-CZ" dirty="0" smtClean="0"/>
              <a:t>subjektu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představují spojení podniků bez výrobní </a:t>
            </a:r>
            <a:r>
              <a:rPr lang="cs-CZ" dirty="0" smtClean="0"/>
              <a:t>suverenity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představují seskupení samostatných podniků kontrolovaných prostřednictvím kapitálové </a:t>
            </a:r>
            <a:r>
              <a:rPr lang="cs-CZ" dirty="0" smtClean="0"/>
              <a:t>účasti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má formu dohody výrobců o cenách, výrobních kvótách a geografickém rozdělení trhu</a:t>
            </a:r>
          </a:p>
        </p:txBody>
      </p:sp>
    </p:spTree>
    <p:extLst>
      <p:ext uri="{BB962C8B-B14F-4D97-AF65-F5344CB8AC3E}">
        <p14:creationId xmlns:p14="http://schemas.microsoft.com/office/powerpoint/2010/main" val="180041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15616" y="1700808"/>
            <a:ext cx="64087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13. </a:t>
            </a:r>
            <a:r>
              <a:rPr lang="cs-CZ" b="1" dirty="0">
                <a:solidFill>
                  <a:srgbClr val="002060"/>
                </a:solidFill>
              </a:rPr>
              <a:t>Syndikát je organizační forma monopolu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/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kdy nákupy a prodeje účastníků jsou zajišťovány </a:t>
            </a:r>
            <a:r>
              <a:rPr lang="cs-CZ" dirty="0" smtClean="0"/>
              <a:t>prostřednictvím </a:t>
            </a:r>
            <a:r>
              <a:rPr lang="cs-CZ" dirty="0"/>
              <a:t>společenského obchodního </a:t>
            </a:r>
            <a:r>
              <a:rPr lang="cs-CZ" dirty="0" smtClean="0"/>
              <a:t>subjektu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</a:t>
            </a:r>
            <a:r>
              <a:rPr lang="cs-CZ" dirty="0"/>
              <a:t>) představují spojení podniků bez výrobní </a:t>
            </a:r>
            <a:r>
              <a:rPr lang="cs-CZ" dirty="0" smtClean="0"/>
              <a:t>suverenity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představují seskupení samostatných podniků kontrolovaných prostřednictvím kapitálové </a:t>
            </a:r>
            <a:r>
              <a:rPr lang="cs-CZ" dirty="0" smtClean="0"/>
              <a:t>účasti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má formu dohody výrobců o cenách, výrobních kvótách a geografickém rozdělení na trhu</a:t>
            </a:r>
          </a:p>
        </p:txBody>
      </p:sp>
    </p:spTree>
    <p:extLst>
      <p:ext uri="{BB962C8B-B14F-4D97-AF65-F5344CB8AC3E}">
        <p14:creationId xmlns:p14="http://schemas.microsoft.com/office/powerpoint/2010/main" val="261604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15616" y="1700808"/>
            <a:ext cx="66247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14. </a:t>
            </a:r>
            <a:r>
              <a:rPr lang="cs-CZ" b="1" dirty="0">
                <a:solidFill>
                  <a:srgbClr val="002060"/>
                </a:solidFill>
              </a:rPr>
              <a:t>Trust je organizační forma monopolu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kdy nákupy a prodeje účastníků jsou zajišťovány prostřednictvím společného obchodního </a:t>
            </a:r>
            <a:r>
              <a:rPr lang="cs-CZ" dirty="0" smtClean="0"/>
              <a:t>subjektu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představují spojení podniků bez výrobní </a:t>
            </a:r>
            <a:r>
              <a:rPr lang="cs-CZ" dirty="0" smtClean="0"/>
              <a:t>suverenity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představují seskupení samostatných podniků kontrolovaných prostřednictvím kapitálové </a:t>
            </a:r>
            <a:r>
              <a:rPr lang="cs-CZ" dirty="0" smtClean="0"/>
              <a:t>účasti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má formu dohody výrobců o cenách, výrobních kvótách a geografickém rozdělení trhu</a:t>
            </a:r>
          </a:p>
        </p:txBody>
      </p:sp>
    </p:spTree>
    <p:extLst>
      <p:ext uri="{BB962C8B-B14F-4D97-AF65-F5344CB8AC3E}">
        <p14:creationId xmlns:p14="http://schemas.microsoft.com/office/powerpoint/2010/main" val="226812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700808"/>
            <a:ext cx="60486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15. </a:t>
            </a:r>
            <a:r>
              <a:rPr lang="cs-CZ" b="1" dirty="0">
                <a:solidFill>
                  <a:srgbClr val="002060"/>
                </a:solidFill>
              </a:rPr>
              <a:t>Koncern je organizační forma monopolu</a:t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/>
            </a:r>
            <a:br>
              <a:rPr lang="cs-CZ" b="1" dirty="0">
                <a:solidFill>
                  <a:srgbClr val="002060"/>
                </a:solidFill>
              </a:rPr>
            </a:br>
            <a:r>
              <a:rPr lang="cs-CZ" dirty="0"/>
              <a:t> </a:t>
            </a:r>
            <a:r>
              <a:rPr lang="cs-CZ" b="1" dirty="0"/>
              <a:t>a)</a:t>
            </a:r>
            <a:r>
              <a:rPr lang="cs-CZ" dirty="0"/>
              <a:t> kdy nákupy a prodeje účastníků jsou zajišťovány prostřednictvím společenského obchodního </a:t>
            </a:r>
            <a:r>
              <a:rPr lang="cs-CZ" dirty="0" smtClean="0"/>
              <a:t>subjektu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b)</a:t>
            </a:r>
            <a:r>
              <a:rPr lang="cs-CZ" dirty="0"/>
              <a:t> představují spojení podniků bez výrobní </a:t>
            </a:r>
            <a:r>
              <a:rPr lang="cs-CZ" dirty="0" smtClean="0"/>
              <a:t>suverenity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c)</a:t>
            </a:r>
            <a:r>
              <a:rPr lang="cs-CZ" dirty="0"/>
              <a:t> představují seskupení samostatných podniků kontrolovaných prostřednictvím kapitálové </a:t>
            </a:r>
            <a:r>
              <a:rPr lang="cs-CZ" dirty="0" smtClean="0"/>
              <a:t>části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r>
              <a:rPr lang="cs-CZ" b="1" dirty="0"/>
              <a:t>d)</a:t>
            </a:r>
            <a:r>
              <a:rPr lang="cs-CZ" dirty="0"/>
              <a:t> má formu dohody výrobců o cenách , výrobních kvótách a geografickém rozdělení na trhu</a:t>
            </a:r>
          </a:p>
        </p:txBody>
      </p:sp>
    </p:spTree>
    <p:extLst>
      <p:ext uri="{BB962C8B-B14F-4D97-AF65-F5344CB8AC3E}">
        <p14:creationId xmlns:p14="http://schemas.microsoft.com/office/powerpoint/2010/main" val="94880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1009443" y="1484784"/>
            <a:ext cx="680291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Výsledky: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/>
              <a:t>1 – d			6 – b			11 - d</a:t>
            </a:r>
            <a:br>
              <a:rPr lang="cs-CZ" sz="2000" dirty="0" smtClean="0"/>
            </a:br>
            <a:r>
              <a:rPr lang="cs-CZ" sz="2000" dirty="0" smtClean="0"/>
              <a:t>2 – c			7 – c			12 - d</a:t>
            </a:r>
            <a:br>
              <a:rPr lang="cs-CZ" sz="2000" dirty="0" smtClean="0"/>
            </a:br>
            <a:r>
              <a:rPr lang="cs-CZ" sz="2000" dirty="0" smtClean="0"/>
              <a:t>3 – a			8 – c			13 - a</a:t>
            </a:r>
            <a:br>
              <a:rPr lang="cs-CZ" sz="2000" dirty="0" smtClean="0"/>
            </a:br>
            <a:r>
              <a:rPr lang="cs-CZ" sz="2000" dirty="0" smtClean="0"/>
              <a:t>4 – b			9 – a			14 – b</a:t>
            </a:r>
          </a:p>
          <a:p>
            <a:pPr algn="l"/>
            <a:r>
              <a:rPr lang="cs-CZ" sz="2000" dirty="0"/>
              <a:t> </a:t>
            </a:r>
            <a:r>
              <a:rPr lang="cs-CZ" sz="2000" dirty="0" smtClean="0"/>
              <a:t>    5 – a      	                    10 – b		                     15 - c</a:t>
            </a:r>
            <a:br>
              <a:rPr lang="cs-CZ" sz="2000" dirty="0" smtClean="0"/>
            </a:br>
            <a:r>
              <a:rPr lang="cs-CZ" sz="2400" dirty="0" smtClean="0"/>
              <a:t>							</a:t>
            </a:r>
            <a:r>
              <a:rPr lang="cs-CZ" sz="3100" dirty="0" smtClean="0"/>
              <a:t>			</a:t>
            </a:r>
            <a:endParaRPr lang="cs-CZ" sz="3100" dirty="0"/>
          </a:p>
        </p:txBody>
      </p:sp>
    </p:spTree>
    <p:extLst>
      <p:ext uri="{BB962C8B-B14F-4D97-AF65-F5344CB8AC3E}">
        <p14:creationId xmlns:p14="http://schemas.microsoft.com/office/powerpoint/2010/main" val="10584574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700808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HOLUBOVÁ, Pavla. </a:t>
            </a:r>
            <a:r>
              <a:rPr lang="cs-CZ" sz="2000" i="1" dirty="0"/>
              <a:t>Chci se dostat na ekonomii ! a podnikatelskou fakultu</a:t>
            </a:r>
            <a:r>
              <a:rPr lang="cs-CZ" sz="2000" dirty="0"/>
              <a:t>. Brno: </a:t>
            </a:r>
            <a:r>
              <a:rPr lang="cs-CZ" sz="2000" dirty="0" err="1"/>
              <a:t>Barrister</a:t>
            </a:r>
            <a:r>
              <a:rPr lang="cs-CZ" sz="2000" dirty="0"/>
              <a:t> a </a:t>
            </a:r>
            <a:r>
              <a:rPr lang="cs-CZ" sz="2000" dirty="0" err="1"/>
              <a:t>Principal</a:t>
            </a:r>
            <a:r>
              <a:rPr lang="cs-CZ" sz="2000" dirty="0"/>
              <a:t>, 2002, ISBN 80-86598-11-X.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</TotalTime>
  <Words>351</Words>
  <Application>Microsoft Office PowerPoint</Application>
  <PresentationFormat>Předvádění na obrazovce (4:3)</PresentationFormat>
  <Paragraphs>142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Muf</cp:lastModifiedBy>
  <cp:revision>79</cp:revision>
  <dcterms:created xsi:type="dcterms:W3CDTF">2010-11-01T23:40:31Z</dcterms:created>
  <dcterms:modified xsi:type="dcterms:W3CDTF">2013-06-05T20:43:38Z</dcterms:modified>
</cp:coreProperties>
</file>