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74" r:id="rId3"/>
    <p:sldId id="275" r:id="rId4"/>
    <p:sldId id="277" r:id="rId5"/>
    <p:sldId id="278" r:id="rId6"/>
    <p:sldId id="279" r:id="rId7"/>
    <p:sldId id="280" r:id="rId8"/>
    <p:sldId id="281" r:id="rId9"/>
    <p:sldId id="276" r:id="rId10"/>
    <p:sldId id="282" r:id="rId11"/>
    <p:sldId id="283" r:id="rId12"/>
    <p:sldId id="284" r:id="rId13"/>
    <p:sldId id="286" r:id="rId14"/>
    <p:sldId id="287" r:id="rId15"/>
    <p:sldId id="288" r:id="rId16"/>
    <p:sldId id="289" r:id="rId17"/>
    <p:sldId id="285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300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12. 6. 2013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0308759"/>
              </p:ext>
            </p:extLst>
          </p:nvPr>
        </p:nvGraphicFramePr>
        <p:xfrm>
          <a:off x="750310" y="2060848"/>
          <a:ext cx="7926145" cy="3837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Žáci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si pomocí testu ověří své úvodní znalosti z účetnictví. S těmito základními pojmy budou pracovat i dále, proto je důležité jejich pochopení.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Obchodní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zákoník, jednoduché účetnictví, účetní knihy, archivace, inventura a inventarizace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Účetnictví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Jitka Vavřincová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Test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Test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18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21 let, obor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Podvojné účetnictví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VY_32_INOVACE_44_878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140968"/>
            <a:ext cx="379191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Podvojné účetnictví </a:t>
            </a:r>
          </a:p>
        </p:txBody>
      </p:sp>
    </p:spTree>
    <p:extLst>
      <p:ext uri="{BB962C8B-B14F-4D97-AF65-F5344CB8AC3E}">
        <p14:creationId xmlns:p14="http://schemas.microsoft.com/office/powerpoint/2010/main" val="10967541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03648" y="2060848"/>
            <a:ext cx="6984776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Jaký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právní předpis určuje povinnost 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vést účetnictví?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Občanský zákoník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Obchodní zákoník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Zákon o účetnictví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Zákon o živnostenském podnikání</a:t>
            </a:r>
          </a:p>
        </p:txBody>
      </p:sp>
    </p:spTree>
    <p:extLst>
      <p:ext uri="{BB962C8B-B14F-4D97-AF65-F5344CB8AC3E}">
        <p14:creationId xmlns:p14="http://schemas.microsoft.com/office/powerpoint/2010/main" val="3508076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2128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03648" y="1988840"/>
            <a:ext cx="6552728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2. Jaký právní předmět stanovuje rozsah  </a:t>
            </a:r>
            <a:b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           a způsob vedení účetnictví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Zákon o účetnictví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Obchodní zákoník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Zákon o účetnictví a obchodního zákoníku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Občanský a Obchodní zákoník</a:t>
            </a:r>
          </a:p>
        </p:txBody>
      </p:sp>
    </p:spTree>
    <p:extLst>
      <p:ext uri="{BB962C8B-B14F-4D97-AF65-F5344CB8AC3E}">
        <p14:creationId xmlns:p14="http://schemas.microsoft.com/office/powerpoint/2010/main" val="3095729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1988840"/>
            <a:ext cx="5892728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3. Co Zákon o účetnictví neobsahuje? 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Přílohy k účetní závěrce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Ustanovení o účetní závěrce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Sankční ustanovení proti těm, kteří nevedou účetnictví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Účtovou osnovu</a:t>
            </a:r>
          </a:p>
          <a:p>
            <a:pPr marL="514350" indent="-514350">
              <a:buFont typeface="+mj-lt"/>
              <a:buAutoNum type="alphaLcParenR"/>
            </a:pP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639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1988840"/>
            <a:ext cx="625276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4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. Úkolem účetnictví je?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514350" indent="-514350">
              <a:buFont typeface="+mj-lt"/>
              <a:buAutoNum type="alphaLcParenR"/>
            </a:pPr>
            <a:endParaRPr lang="cs-CZ" dirty="0">
              <a:solidFill>
                <a:srgbClr val="7030A0"/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7030A0"/>
                </a:solidFill>
              </a:rPr>
              <a:t>Používání </a:t>
            </a:r>
            <a:r>
              <a:rPr lang="cs-CZ" sz="2000" dirty="0">
                <a:solidFill>
                  <a:srgbClr val="7030A0"/>
                </a:solidFill>
              </a:rPr>
              <a:t>softwarové verze podle právní formy společnosti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Přesné zobrazení ekonomické reality podniku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Pořídit podklady pro výrobu nových výrobků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Zajistit evidenci strojů, zařízení a budov používaných ve společnosti</a:t>
            </a:r>
          </a:p>
        </p:txBody>
      </p:sp>
    </p:spTree>
    <p:extLst>
      <p:ext uri="{BB962C8B-B14F-4D97-AF65-F5344CB8AC3E}">
        <p14:creationId xmlns:p14="http://schemas.microsoft.com/office/powerpoint/2010/main" val="241557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2132856"/>
            <a:ext cx="5748712" cy="19697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5. Mezi účetní dokumentaci nepatří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endParaRPr lang="cs-CZ" dirty="0"/>
          </a:p>
          <a:p>
            <a:pPr marL="514350" indent="-514350"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Účetní knihy</a:t>
            </a:r>
          </a:p>
          <a:p>
            <a:pPr marL="514350" indent="-514350"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Předvaha dle analytika</a:t>
            </a:r>
          </a:p>
          <a:p>
            <a:pPr marL="514350" indent="-514350"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Inventarizační protokoly</a:t>
            </a:r>
          </a:p>
          <a:p>
            <a:pPr marL="514350" indent="-514350"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Seznam zaměstnanců</a:t>
            </a:r>
          </a:p>
        </p:txBody>
      </p:sp>
    </p:spTree>
    <p:extLst>
      <p:ext uri="{BB962C8B-B14F-4D97-AF65-F5344CB8AC3E}">
        <p14:creationId xmlns:p14="http://schemas.microsoft.com/office/powerpoint/2010/main" val="537012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1988840"/>
            <a:ext cx="5892728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6. Kdo nemůže účtovat v soustavě </a:t>
            </a:r>
            <a:b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       jednoduchého účetnictví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Fyzické osoby, které jsou plátci DPH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Fyzické osoby, které zaměstnávají alespoň jednoho zaměstnance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Nadace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Fyzické osoby, které přesáhly obrat 10mil. Kč</a:t>
            </a:r>
          </a:p>
        </p:txBody>
      </p:sp>
    </p:spTree>
    <p:extLst>
      <p:ext uri="{BB962C8B-B14F-4D97-AF65-F5344CB8AC3E}">
        <p14:creationId xmlns:p14="http://schemas.microsoft.com/office/powerpoint/2010/main" val="1199645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75656" y="1988840"/>
            <a:ext cx="6480720" cy="32624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7. Jaké účetní knihy se vedou v soustavě </a:t>
            </a:r>
            <a:b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           jednoduchého účetnictví?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514350" indent="-514350">
              <a:buFont typeface="+mj-lt"/>
              <a:buAutoNum type="alphaLcParenR"/>
            </a:pPr>
            <a:endParaRPr lang="cs-CZ" dirty="0">
              <a:solidFill>
                <a:srgbClr val="7030A0"/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7030A0"/>
                </a:solidFill>
              </a:rPr>
              <a:t>Deník</a:t>
            </a:r>
            <a:r>
              <a:rPr lang="cs-CZ" sz="2000" dirty="0">
                <a:solidFill>
                  <a:srgbClr val="7030A0"/>
                </a:solidFill>
              </a:rPr>
              <a:t>, hlavní kniha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Peněžní deník, pokladní kniha, inventární karty dlouhodobého majetku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Kniha pohledávek a závazků, evidenční listy zaměstnanců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Peněžní deník, kniha pohledávek a závazků, pomocné knihy</a:t>
            </a:r>
          </a:p>
        </p:txBody>
      </p:sp>
    </p:spTree>
    <p:extLst>
      <p:ext uri="{BB962C8B-B14F-4D97-AF65-F5344CB8AC3E}">
        <p14:creationId xmlns:p14="http://schemas.microsoft.com/office/powerpoint/2010/main" val="1036586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2060848"/>
            <a:ext cx="6070926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8. Jak dlouho se uchovávají mzdové listy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nebo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účetní písemnosti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10 let po roce účetní závěrky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15 let po roce ukončení závěrky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20 let po ukončení závěrky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3roky od konce roku, kdy vznikla povinnost podání daňového přiznání</a:t>
            </a:r>
          </a:p>
        </p:txBody>
      </p:sp>
    </p:spTree>
    <p:extLst>
      <p:ext uri="{BB962C8B-B14F-4D97-AF65-F5344CB8AC3E}">
        <p14:creationId xmlns:p14="http://schemas.microsoft.com/office/powerpoint/2010/main" val="1844728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75656" y="2132857"/>
            <a:ext cx="6480720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9. Jak dlouho se uchovávají inventární karty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hmotného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majetku po jeho vyřazení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1 rok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2 roky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3 roky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5 let</a:t>
            </a:r>
          </a:p>
        </p:txBody>
      </p:sp>
    </p:spTree>
    <p:extLst>
      <p:ext uri="{BB962C8B-B14F-4D97-AF65-F5344CB8AC3E}">
        <p14:creationId xmlns:p14="http://schemas.microsoft.com/office/powerpoint/2010/main" val="313675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75656" y="2348880"/>
            <a:ext cx="6264696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10. Mezi obecně uznávané účetní zásady </a:t>
            </a:r>
            <a:b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     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nepatří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zásada?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514350" indent="-514350">
              <a:buFont typeface="+mj-lt"/>
              <a:buAutoNum type="alphaLcParenR"/>
            </a:pPr>
            <a:endParaRPr lang="cs-CZ" dirty="0">
              <a:solidFill>
                <a:srgbClr val="7030A0"/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7030A0"/>
                </a:solidFill>
              </a:rPr>
              <a:t>Historické </a:t>
            </a:r>
            <a:r>
              <a:rPr lang="cs-CZ" sz="2000" dirty="0">
                <a:solidFill>
                  <a:srgbClr val="7030A0"/>
                </a:solidFill>
              </a:rPr>
              <a:t>ceny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Kompenzace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Opatrnosti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Zákazu kompenzace</a:t>
            </a:r>
          </a:p>
        </p:txBody>
      </p:sp>
    </p:spTree>
    <p:extLst>
      <p:ext uri="{BB962C8B-B14F-4D97-AF65-F5344CB8AC3E}">
        <p14:creationId xmlns:p14="http://schemas.microsoft.com/office/powerpoint/2010/main" val="302396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2204864"/>
            <a:ext cx="529840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11. K čemu slouží inventarizace?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514350" indent="-514350">
              <a:buFont typeface="+mj-lt"/>
              <a:buAutoNum type="alphaLcParenR"/>
            </a:pPr>
            <a:endParaRPr lang="cs-CZ" dirty="0">
              <a:solidFill>
                <a:srgbClr val="7030A0"/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7030A0"/>
                </a:solidFill>
              </a:rPr>
              <a:t>Ke </a:t>
            </a:r>
            <a:r>
              <a:rPr lang="cs-CZ" sz="2000" dirty="0">
                <a:solidFill>
                  <a:srgbClr val="7030A0"/>
                </a:solidFill>
              </a:rPr>
              <a:t>zjištění skutečného stavu majetku a závazků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Ke zjištění účetního stavu majetku a závazků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K porovnání účetního stavu majetku a závazků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K odstranění nepřesných údajů v účetnictví</a:t>
            </a:r>
          </a:p>
        </p:txBody>
      </p:sp>
    </p:spTree>
    <p:extLst>
      <p:ext uri="{BB962C8B-B14F-4D97-AF65-F5344CB8AC3E}">
        <p14:creationId xmlns:p14="http://schemas.microsoft.com/office/powerpoint/2010/main" val="1141902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91680" y="2348880"/>
            <a:ext cx="5760640" cy="19697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12. Jaké existují inventarizační rozdíly?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Přírůstek a úbytek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Spotřeba a aktivace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Kladný, záporný, nulový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Manko a přebytek</a:t>
            </a:r>
          </a:p>
        </p:txBody>
      </p:sp>
    </p:spTree>
    <p:extLst>
      <p:ext uri="{BB962C8B-B14F-4D97-AF65-F5344CB8AC3E}">
        <p14:creationId xmlns:p14="http://schemas.microsoft.com/office/powerpoint/2010/main" val="1156959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2276872"/>
            <a:ext cx="6324776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13. Rozlišujeme dva způsoby provádění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inventury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. Jaké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Fyzickou a dokladovou inventuru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Přepočtení a převážení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Ohledání a přeměření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Odhad a technický výpočet</a:t>
            </a:r>
          </a:p>
        </p:txBody>
      </p:sp>
    </p:spTree>
    <p:extLst>
      <p:ext uri="{BB962C8B-B14F-4D97-AF65-F5344CB8AC3E}">
        <p14:creationId xmlns:p14="http://schemas.microsoft.com/office/powerpoint/2010/main" val="744167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03648" y="2204864"/>
            <a:ext cx="6408712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14. Jak často a kdy se provádí inventarizace  </a:t>
            </a:r>
            <a:b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        peněžních prostředků v hotovosti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Dvakrát do roka – každé pololetí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Třikrát do roka – 2x neplánovaně a 1x k </a:t>
            </a:r>
            <a:r>
              <a:rPr lang="cs-CZ" sz="2000" dirty="0" smtClean="0">
                <a:solidFill>
                  <a:srgbClr val="7030A0"/>
                </a:solidFill>
              </a:rPr>
              <a:t>31</a:t>
            </a:r>
            <a:r>
              <a:rPr lang="cs-CZ" sz="2000" dirty="0">
                <a:solidFill>
                  <a:srgbClr val="7030A0"/>
                </a:solidFill>
              </a:rPr>
              <a:t>. 12.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Čtyřikrát do roka – jednou vždy k 31. 12.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Na konci každého měsíce</a:t>
            </a:r>
          </a:p>
        </p:txBody>
      </p:sp>
    </p:spTree>
    <p:extLst>
      <p:ext uri="{BB962C8B-B14F-4D97-AF65-F5344CB8AC3E}">
        <p14:creationId xmlns:p14="http://schemas.microsoft.com/office/powerpoint/2010/main" val="4130207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331640" y="1720840"/>
            <a:ext cx="655272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8872" indent="0" algn="ctr">
              <a:buNone/>
            </a:pPr>
            <a:r>
              <a:rPr lang="cs-CZ" dirty="0"/>
              <a:t>	Správné </a:t>
            </a:r>
            <a:r>
              <a:rPr lang="cs-CZ" dirty="0" smtClean="0"/>
              <a:t>odpovědi:</a:t>
            </a:r>
            <a:endParaRPr lang="cs-CZ" dirty="0"/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/>
              <a:t>	</a:t>
            </a:r>
            <a:r>
              <a:rPr lang="cs-CZ" dirty="0">
                <a:solidFill>
                  <a:srgbClr val="7030A0"/>
                </a:solidFill>
              </a:rPr>
              <a:t>1 – b		6 – c		11 – c	</a:t>
            </a:r>
          </a:p>
          <a:p>
            <a:pPr marL="118872" indent="0">
              <a:buNone/>
            </a:pPr>
            <a:r>
              <a:rPr lang="cs-CZ" dirty="0">
                <a:solidFill>
                  <a:srgbClr val="7030A0"/>
                </a:solidFill>
              </a:rPr>
              <a:t>	</a:t>
            </a:r>
            <a:endParaRPr lang="cs-CZ" dirty="0" smtClean="0">
              <a:solidFill>
                <a:srgbClr val="7030A0"/>
              </a:solidFill>
            </a:endParaRPr>
          </a:p>
          <a:p>
            <a:pPr marL="118872" indent="0">
              <a:buNone/>
            </a:pP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              2 </a:t>
            </a:r>
            <a:r>
              <a:rPr lang="cs-CZ" dirty="0">
                <a:solidFill>
                  <a:srgbClr val="7030A0"/>
                </a:solidFill>
              </a:rPr>
              <a:t>– a		7 – d		12 – d		</a:t>
            </a:r>
          </a:p>
          <a:p>
            <a:pPr marL="118872" indent="0">
              <a:buNone/>
            </a:pPr>
            <a:r>
              <a:rPr lang="cs-CZ" dirty="0">
                <a:solidFill>
                  <a:srgbClr val="7030A0"/>
                </a:solidFill>
              </a:rPr>
              <a:t>	3 – c		8 – a		13 – a		</a:t>
            </a:r>
          </a:p>
          <a:p>
            <a:pPr marL="118872" indent="0">
              <a:buNone/>
            </a:pPr>
            <a:r>
              <a:rPr lang="cs-CZ" dirty="0">
                <a:solidFill>
                  <a:srgbClr val="7030A0"/>
                </a:solidFill>
              </a:rPr>
              <a:t>	4 – b		9 – c		14 – c		</a:t>
            </a:r>
          </a:p>
          <a:p>
            <a:pPr marL="118872" indent="0">
              <a:buNone/>
            </a:pPr>
            <a:r>
              <a:rPr lang="cs-CZ" dirty="0">
                <a:solidFill>
                  <a:srgbClr val="7030A0"/>
                </a:solidFill>
              </a:rPr>
              <a:t>	5 – </a:t>
            </a:r>
            <a:r>
              <a:rPr lang="cs-CZ" dirty="0" smtClean="0">
                <a:solidFill>
                  <a:srgbClr val="7030A0"/>
                </a:solidFill>
              </a:rPr>
              <a:t>b</a:t>
            </a:r>
            <a:r>
              <a:rPr lang="cs-CZ" dirty="0">
                <a:solidFill>
                  <a:srgbClr val="7030A0"/>
                </a:solidFill>
              </a:rPr>
              <a:t>		10 – b	</a:t>
            </a:r>
            <a:r>
              <a:rPr lang="cs-CZ" dirty="0" smtClean="0">
                <a:solidFill>
                  <a:srgbClr val="7030A0"/>
                </a:solidFill>
              </a:rPr>
              <a:t>                 </a:t>
            </a:r>
            <a:r>
              <a:rPr lang="cs-CZ" dirty="0">
                <a:solidFill>
                  <a:srgbClr val="7030A0"/>
                </a:solidFill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46057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700808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HOLUBOVÁ, Pavla. </a:t>
            </a:r>
            <a:r>
              <a:rPr lang="cs-CZ" sz="2000" i="1" dirty="0"/>
              <a:t>Chci se dostat na ekonomii ! a podnikatelskou fakultu</a:t>
            </a:r>
            <a:r>
              <a:rPr lang="cs-CZ" sz="2000" dirty="0"/>
              <a:t>. Brno: </a:t>
            </a:r>
            <a:r>
              <a:rPr lang="cs-CZ" sz="2000" dirty="0" err="1"/>
              <a:t>Barrister</a:t>
            </a:r>
            <a:r>
              <a:rPr lang="cs-CZ" sz="2000" dirty="0"/>
              <a:t> a </a:t>
            </a:r>
            <a:r>
              <a:rPr lang="cs-CZ" sz="2000" dirty="0" err="1"/>
              <a:t>Principal</a:t>
            </a:r>
            <a:r>
              <a:rPr lang="cs-CZ" sz="2000" dirty="0"/>
              <a:t>, 2002, ISBN 80-86598-11-X.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1186</TotalTime>
  <Words>530</Words>
  <Application>Microsoft Office PowerPoint</Application>
  <PresentationFormat>Předvádění na obrazovce (4:3)</PresentationFormat>
  <Paragraphs>168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Muf</cp:lastModifiedBy>
  <cp:revision>81</cp:revision>
  <dcterms:created xsi:type="dcterms:W3CDTF">2010-11-01T23:40:31Z</dcterms:created>
  <dcterms:modified xsi:type="dcterms:W3CDTF">2013-06-12T18:07:37Z</dcterms:modified>
</cp:coreProperties>
</file>