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4" r:id="rId3"/>
    <p:sldId id="276" r:id="rId4"/>
    <p:sldId id="283" r:id="rId5"/>
    <p:sldId id="278" r:id="rId6"/>
    <p:sldId id="279" r:id="rId7"/>
    <p:sldId id="280" r:id="rId8"/>
    <p:sldId id="282" r:id="rId9"/>
    <p:sldId id="281" r:id="rId10"/>
    <p:sldId id="275" r:id="rId11"/>
    <p:sldId id="284" r:id="rId12"/>
    <p:sldId id="287" r:id="rId13"/>
    <p:sldId id="286" r:id="rId14"/>
    <p:sldId id="285" r:id="rId15"/>
    <p:sldId id="259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6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1424807"/>
              </p:ext>
            </p:extLst>
          </p:nvPr>
        </p:nvGraphicFramePr>
        <p:xfrm>
          <a:off x="750310" y="2060848"/>
          <a:ext cx="7926145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žáky seznamuje s vedením a různými typy manažerů. Jednotlivá vedení porovnává a vysvětluje je také z pohledu nadřízeného a pracovníka. 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Management,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manažer, typy autokratický, demokratický, liberální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Management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PowerPoint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Vedení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VY_32_INOVACE_44_879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95736" y="2996952"/>
            <a:ext cx="38164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ln w="50800"/>
                <a:solidFill>
                  <a:schemeClr val="bg1">
                    <a:shade val="50000"/>
                  </a:schemeClr>
                </a:solidFill>
              </a:rPr>
              <a:t> </a:t>
            </a:r>
            <a:r>
              <a:rPr lang="cs-CZ" sz="2800" b="1" dirty="0">
                <a:ln w="50800"/>
              </a:rPr>
              <a:t>VEDENÍ</a:t>
            </a:r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763688" y="2367171"/>
            <a:ext cx="5616624" cy="2000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VEDENÍ:</a:t>
            </a:r>
          </a:p>
          <a:p>
            <a:pPr algn="ctr"/>
            <a:endParaRPr lang="cs-CZ" dirty="0" smtClean="0"/>
          </a:p>
          <a:p>
            <a:r>
              <a:rPr lang="cs-CZ" dirty="0" smtClean="0"/>
              <a:t>=</a:t>
            </a:r>
            <a:r>
              <a:rPr lang="cs-CZ" sz="2400" dirty="0" smtClean="0"/>
              <a:t> </a:t>
            </a:r>
            <a:r>
              <a:rPr lang="cs-CZ" dirty="0"/>
              <a:t>určitý druh jednání vedoucího se </a:t>
            </a:r>
            <a:r>
              <a:rPr lang="cs-CZ" dirty="0" smtClean="0"/>
              <a:t>zaměstnanci</a:t>
            </a:r>
            <a:r>
              <a:rPr lang="cs-CZ" dirty="0"/>
              <a:t>. 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= výběr různých stimulů </a:t>
            </a:r>
            <a:r>
              <a:rPr lang="cs-CZ" dirty="0" smtClean="0"/>
              <a:t>provádí vedoucí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8223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286000" y="2690336"/>
            <a:ext cx="4572000" cy="150810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000" b="1" dirty="0" smtClean="0"/>
              <a:t>Typy managementu a manažerů</a:t>
            </a:r>
            <a:endParaRPr lang="cs-CZ" sz="2000" b="1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Autokratický, autoritativní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Demokratický, kooperativní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Liberální, pasivní</a:t>
            </a:r>
          </a:p>
        </p:txBody>
      </p:sp>
    </p:spTree>
    <p:extLst>
      <p:ext uri="{BB962C8B-B14F-4D97-AF65-F5344CB8AC3E}">
        <p14:creationId xmlns:p14="http://schemas.microsoft.com/office/powerpoint/2010/main" val="144557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19672" y="2060849"/>
            <a:ext cx="547260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1. AUTOKRATICKÝ TYP    </a:t>
            </a:r>
          </a:p>
          <a:p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Preferuje </a:t>
            </a:r>
            <a:r>
              <a:rPr lang="cs-CZ" dirty="0"/>
              <a:t>využívaní pravomoci bez </a:t>
            </a:r>
            <a:r>
              <a:rPr lang="cs-CZ" dirty="0" smtClean="0"/>
              <a:t>konzultace ostatními</a:t>
            </a:r>
            <a:r>
              <a:rPr lang="cs-CZ" dirty="0"/>
              <a:t>,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Odpovídá </a:t>
            </a:r>
            <a:r>
              <a:rPr lang="cs-CZ" dirty="0"/>
              <a:t>sám za všechna rozhodnutí,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  <a:p>
            <a:r>
              <a:rPr lang="cs-CZ" dirty="0" smtClean="0"/>
              <a:t>-    Je </a:t>
            </a:r>
            <a:r>
              <a:rPr lang="cs-CZ" dirty="0"/>
              <a:t>efektivní v tom případě, když jsou nutná rychlá rozhodnutí a pokud má moc k prosazování svých rozhodnutí.</a:t>
            </a:r>
          </a:p>
        </p:txBody>
      </p:sp>
    </p:spTree>
    <p:extLst>
      <p:ext uri="{BB962C8B-B14F-4D97-AF65-F5344CB8AC3E}">
        <p14:creationId xmlns:p14="http://schemas.microsoft.com/office/powerpoint/2010/main" val="404310836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07704" y="1988840"/>
            <a:ext cx="495029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NADŘÍZENÝ: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Odpovídá </a:t>
            </a:r>
            <a:r>
              <a:rPr lang="cs-CZ" dirty="0"/>
              <a:t>sám ze všechna rozhodnutí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Očekává </a:t>
            </a:r>
            <a:r>
              <a:rPr lang="cs-CZ" dirty="0"/>
              <a:t>bezpodmínečné splnění svých rozhodnutí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Nadřízený </a:t>
            </a:r>
            <a:r>
              <a:rPr lang="cs-CZ" dirty="0"/>
              <a:t>má většinou odstup os svých podřízených</a:t>
            </a:r>
          </a:p>
        </p:txBody>
      </p:sp>
    </p:spTree>
    <p:extLst>
      <p:ext uri="{BB962C8B-B14F-4D97-AF65-F5344CB8AC3E}">
        <p14:creationId xmlns:p14="http://schemas.microsoft.com/office/powerpoint/2010/main" val="620108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2060849"/>
            <a:ext cx="502230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PRACOVNÍK:</a:t>
            </a:r>
          </a:p>
          <a:p>
            <a:pPr algn="ctr"/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Má </a:t>
            </a:r>
            <a:r>
              <a:rPr lang="cs-CZ" dirty="0"/>
              <a:t>omezenou pracovní motivaci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Má </a:t>
            </a:r>
            <a:r>
              <a:rPr lang="cs-CZ" dirty="0"/>
              <a:t>nedostatečné možnosti rozvoje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Má </a:t>
            </a:r>
            <a:r>
              <a:rPr lang="cs-CZ" dirty="0"/>
              <a:t>často negativní vztah k nadřízenému</a:t>
            </a:r>
          </a:p>
        </p:txBody>
      </p:sp>
    </p:spTree>
    <p:extLst>
      <p:ext uri="{BB962C8B-B14F-4D97-AF65-F5344CB8AC3E}">
        <p14:creationId xmlns:p14="http://schemas.microsoft.com/office/powerpoint/2010/main" val="2062060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628800"/>
            <a:ext cx="589272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2. DEMOKRATICKÝ TYP  </a:t>
            </a:r>
          </a:p>
          <a:p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Kooperativní </a:t>
            </a:r>
            <a:r>
              <a:rPr lang="cs-CZ" dirty="0"/>
              <a:t>styl vedení,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Prosazuje </a:t>
            </a:r>
            <a:r>
              <a:rPr lang="cs-CZ" dirty="0"/>
              <a:t>možnost volně se vyjadřovat k úkolům, přičemž řídící pracovník má konečné slovo,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Je </a:t>
            </a:r>
            <a:r>
              <a:rPr lang="cs-CZ" dirty="0"/>
              <a:t>užitečný, pokud jsou spolupracovníci odborníci, profesionálové, </a:t>
            </a: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Nedostatkem </a:t>
            </a:r>
            <a:r>
              <a:rPr lang="cs-CZ" dirty="0"/>
              <a:t>je, že vedoucí může ztrácet kontrolu nad </a:t>
            </a:r>
            <a:endParaRPr lang="cs-CZ" dirty="0" smtClean="0"/>
          </a:p>
          <a:p>
            <a:r>
              <a:rPr lang="cs-CZ" dirty="0" smtClean="0"/>
              <a:t>     podřízenými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944095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03648" y="1844824"/>
            <a:ext cx="622687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NADŘÍZENÝ: </a:t>
            </a:r>
          </a:p>
          <a:p>
            <a:pPr algn="ctr"/>
            <a:endParaRPr lang="cs-CZ" b="1" dirty="0"/>
          </a:p>
          <a:p>
            <a:pPr>
              <a:buFontTx/>
              <a:buChar char="-"/>
            </a:pPr>
            <a:r>
              <a:rPr lang="cs-CZ" dirty="0" smtClean="0"/>
              <a:t> Akceptuje </a:t>
            </a:r>
            <a:r>
              <a:rPr lang="cs-CZ" dirty="0"/>
              <a:t>své pracovníky jako </a:t>
            </a:r>
            <a:r>
              <a:rPr lang="cs-CZ" dirty="0" smtClean="0"/>
              <a:t>partnery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Zapojuje </a:t>
            </a:r>
            <a:r>
              <a:rPr lang="cs-CZ" dirty="0"/>
              <a:t>se do </a:t>
            </a:r>
            <a:r>
              <a:rPr lang="cs-CZ" dirty="0" smtClean="0"/>
              <a:t>rozhodování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Nařizuje </a:t>
            </a:r>
            <a:r>
              <a:rPr lang="cs-CZ" dirty="0"/>
              <a:t>co možná nejvíce </a:t>
            </a:r>
            <a:r>
              <a:rPr lang="cs-CZ" dirty="0" smtClean="0"/>
              <a:t>pravomocí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Průběžné </a:t>
            </a:r>
            <a:r>
              <a:rPr lang="cs-CZ" dirty="0"/>
              <a:t>své pracovníky </a:t>
            </a:r>
            <a:r>
              <a:rPr lang="cs-CZ" dirty="0" smtClean="0"/>
              <a:t>informuje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Vytváří </a:t>
            </a:r>
            <a:r>
              <a:rPr lang="cs-CZ" dirty="0"/>
              <a:t>pracovní klima, kde je vzájemná důvěra</a:t>
            </a:r>
          </a:p>
        </p:txBody>
      </p:sp>
    </p:spTree>
    <p:extLst>
      <p:ext uri="{BB962C8B-B14F-4D97-AF65-F5344CB8AC3E}">
        <p14:creationId xmlns:p14="http://schemas.microsoft.com/office/powerpoint/2010/main" val="37908812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051720" y="1988841"/>
            <a:ext cx="480628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PRACOVNÍK:</a:t>
            </a:r>
          </a:p>
          <a:p>
            <a:pPr algn="ctr"/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Akceptuje </a:t>
            </a:r>
            <a:r>
              <a:rPr lang="cs-CZ" dirty="0"/>
              <a:t>předložené cíle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Má </a:t>
            </a:r>
            <a:r>
              <a:rPr lang="cs-CZ" dirty="0"/>
              <a:t>vlastní zodpovědnost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Je </a:t>
            </a:r>
            <a:r>
              <a:rPr lang="cs-CZ" dirty="0"/>
              <a:t>podporován ve svém vývoji</a:t>
            </a:r>
          </a:p>
        </p:txBody>
      </p:sp>
    </p:spTree>
    <p:extLst>
      <p:ext uri="{BB962C8B-B14F-4D97-AF65-F5344CB8AC3E}">
        <p14:creationId xmlns:p14="http://schemas.microsoft.com/office/powerpoint/2010/main" val="1547339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259632" y="1859340"/>
            <a:ext cx="559836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POROVNÁNÍ OBOU STYLŮ VEDENÍ</a:t>
            </a:r>
          </a:p>
          <a:p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Zaměstnanci </a:t>
            </a:r>
            <a:r>
              <a:rPr lang="cs-CZ" dirty="0"/>
              <a:t>jsou v prvním stylu brání jako podřízení, v druhém jako spolupracovníci</a:t>
            </a:r>
            <a:r>
              <a:rPr lang="cs-CZ" dirty="0" smtClean="0"/>
              <a:t>,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Rozhodnutí </a:t>
            </a:r>
            <a:r>
              <a:rPr lang="cs-CZ" dirty="0"/>
              <a:t>jsou prováděna v prvním stylu příkazy, ve druhém stylu se přesvědčuje, je vyslechnut názor pracovníků, atd</a:t>
            </a:r>
            <a:r>
              <a:rPr lang="cs-CZ" dirty="0" smtClean="0"/>
              <a:t>.,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V </a:t>
            </a:r>
            <a:r>
              <a:rPr lang="cs-CZ" dirty="0"/>
              <a:t>první stylu se kontrola provádí důsledně, je perfektní, ve druhém typu se kontrola provádí pouze občas</a:t>
            </a:r>
            <a:r>
              <a:rPr lang="cs-CZ" dirty="0" smtClean="0"/>
              <a:t>,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Motivace </a:t>
            </a:r>
            <a:r>
              <a:rPr lang="cs-CZ" dirty="0"/>
              <a:t>v prvním stylu je strach, nejistota, ne druhém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je </a:t>
            </a:r>
            <a:r>
              <a:rPr lang="cs-CZ" dirty="0"/>
              <a:t>to odměna, možnost seberealizace, jistota.</a:t>
            </a:r>
          </a:p>
        </p:txBody>
      </p:sp>
    </p:spTree>
    <p:extLst>
      <p:ext uri="{BB962C8B-B14F-4D97-AF65-F5344CB8AC3E}">
        <p14:creationId xmlns:p14="http://schemas.microsoft.com/office/powerpoint/2010/main" val="14206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93296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07704" y="1556792"/>
            <a:ext cx="5810967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b="1" dirty="0" smtClean="0"/>
          </a:p>
          <a:p>
            <a:pPr algn="ctr"/>
            <a:endParaRPr lang="cs-CZ" b="1" dirty="0"/>
          </a:p>
          <a:p>
            <a:pPr algn="ctr"/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3. LIBERÁLNÍ TYP</a:t>
            </a:r>
          </a:p>
          <a:p>
            <a:endParaRPr lang="cs-CZ" dirty="0"/>
          </a:p>
          <a:p>
            <a:r>
              <a:rPr lang="cs-CZ" dirty="0" smtClean="0"/>
              <a:t>- Manažer </a:t>
            </a:r>
            <a:r>
              <a:rPr lang="cs-CZ" dirty="0"/>
              <a:t>přebírá funkci konzultanta, vytváří </a:t>
            </a:r>
            <a:r>
              <a:rPr lang="cs-CZ" dirty="0" smtClean="0"/>
              <a:t>              </a:t>
            </a:r>
            <a:r>
              <a:rPr lang="cs-CZ" sz="1200" i="1" dirty="0" smtClean="0"/>
              <a:t> </a:t>
            </a:r>
            <a:r>
              <a:rPr lang="cs-CZ" dirty="0" smtClean="0"/>
              <a:t>podmínky </a:t>
            </a:r>
            <a:r>
              <a:rPr lang="cs-CZ" dirty="0"/>
              <a:t>pro nápady pracovníků, umožňuje tvořivou realizaci pracovníků,</a:t>
            </a:r>
          </a:p>
          <a:p>
            <a:endParaRPr lang="cs-CZ" dirty="0"/>
          </a:p>
          <a:p>
            <a:r>
              <a:rPr lang="cs-CZ" dirty="0" smtClean="0"/>
              <a:t>- Pro </a:t>
            </a:r>
            <a:r>
              <a:rPr lang="cs-CZ" dirty="0"/>
              <a:t>tento způsob je po podřízených vyžadován vysoký stupeň sebekázně – řízení kolektivu se snadno může změnit v anarchii a zmatek.</a:t>
            </a:r>
          </a:p>
        </p:txBody>
      </p:sp>
    </p:spTree>
    <p:extLst>
      <p:ext uri="{BB962C8B-B14F-4D97-AF65-F5344CB8AC3E}">
        <p14:creationId xmlns:p14="http://schemas.microsoft.com/office/powerpoint/2010/main" val="29922165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123728" y="1988840"/>
            <a:ext cx="47342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NADŘÍZENÝ:</a:t>
            </a:r>
          </a:p>
          <a:p>
            <a:pPr algn="ctr"/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Nechá </a:t>
            </a:r>
            <a:r>
              <a:rPr lang="cs-CZ" dirty="0"/>
              <a:t>dělat pracovníky to, co podkládají za </a:t>
            </a:r>
            <a:r>
              <a:rPr lang="cs-CZ" dirty="0" smtClean="0"/>
              <a:t>správné</a:t>
            </a:r>
            <a:endParaRPr lang="cs-CZ" dirty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Informuje </a:t>
            </a:r>
            <a:r>
              <a:rPr lang="cs-CZ" dirty="0"/>
              <a:t>své pracovníky jen </a:t>
            </a:r>
            <a:r>
              <a:rPr lang="cs-CZ" dirty="0" smtClean="0"/>
              <a:t>příležitostně</a:t>
            </a:r>
            <a:endParaRPr lang="cs-CZ" dirty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Neprovádí </a:t>
            </a:r>
            <a:r>
              <a:rPr lang="cs-CZ" dirty="0"/>
              <a:t>žádné </a:t>
            </a:r>
            <a:r>
              <a:rPr lang="cs-CZ" dirty="0" smtClean="0"/>
              <a:t>kontroly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8724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051720" y="2132856"/>
            <a:ext cx="480628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PRACOVNÍK:</a:t>
            </a:r>
          </a:p>
          <a:p>
            <a:pPr algn="ctr"/>
            <a:endParaRPr lang="cs-CZ" dirty="0"/>
          </a:p>
          <a:p>
            <a:r>
              <a:rPr lang="cs-CZ" dirty="0"/>
              <a:t>- Má plnou volnost</a:t>
            </a:r>
          </a:p>
          <a:p>
            <a:endParaRPr lang="cs-CZ" dirty="0"/>
          </a:p>
          <a:p>
            <a:r>
              <a:rPr lang="cs-CZ" dirty="0"/>
              <a:t>- Může získat motivaci k práci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 Provádí </a:t>
            </a:r>
            <a:r>
              <a:rPr lang="cs-CZ" dirty="0"/>
              <a:t>vlastní kontrolu</a:t>
            </a:r>
          </a:p>
        </p:txBody>
      </p:sp>
    </p:spTree>
    <p:extLst>
      <p:ext uri="{BB962C8B-B14F-4D97-AF65-F5344CB8AC3E}">
        <p14:creationId xmlns:p14="http://schemas.microsoft.com/office/powerpoint/2010/main" val="1800417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101261" y="679890"/>
            <a:ext cx="2987741" cy="138499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endParaRPr lang="cs-CZ" sz="2800" b="1" dirty="0" smtClean="0"/>
          </a:p>
          <a:p>
            <a:pPr algn="ctr"/>
            <a:endParaRPr lang="cs-CZ" sz="2800" b="1" dirty="0"/>
          </a:p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OTÁZKY K DISKUZI: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86000" y="2413338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 smtClean="0"/>
              <a:t>Kdybyste </a:t>
            </a:r>
            <a:r>
              <a:rPr lang="cs-CZ" i="1" dirty="0"/>
              <a:t>byli v podniku nadřízenými-šéfy, jaký styl vedení byste chtěli uplatňovat?</a:t>
            </a:r>
          </a:p>
          <a:p>
            <a:endParaRPr lang="cs-CZ" i="1" dirty="0"/>
          </a:p>
          <a:p>
            <a:r>
              <a:rPr lang="cs-CZ" i="1" dirty="0"/>
              <a:t>Kdybyste byli v podniku řadovými zaměstnancem, jaký styl vedení byste chtěli, aby byl na vás uplatňován?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4240" y="5338677"/>
            <a:ext cx="184731" cy="40011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endParaRPr lang="cs-CZ" sz="20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787479" y="3861048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187624" y="1916832"/>
            <a:ext cx="6768752" cy="1046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KOZLER, Josef; MATĚJKA, Jan. </a:t>
            </a:r>
            <a:r>
              <a:rPr lang="cs-CZ" i="1" dirty="0"/>
              <a:t>Ekonomika, management, marketing v kostce pro střední školy</a:t>
            </a:r>
            <a:r>
              <a:rPr lang="cs-CZ" dirty="0"/>
              <a:t>. Praha 4: Fragment, 1998, ISBN 80-7200253-8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endParaRPr lang="cs-CZ" sz="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1190</TotalTime>
  <Words>633</Words>
  <Application>Microsoft Office PowerPoint</Application>
  <PresentationFormat>Předvádění na obrazovce (4:3)</PresentationFormat>
  <Paragraphs>165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Jitka Vavřincová, Mgr.</cp:lastModifiedBy>
  <cp:revision>82</cp:revision>
  <dcterms:created xsi:type="dcterms:W3CDTF">2010-11-01T23:40:31Z</dcterms:created>
  <dcterms:modified xsi:type="dcterms:W3CDTF">2013-06-19T10:29:29Z</dcterms:modified>
</cp:coreProperties>
</file>