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4" r:id="rId3"/>
    <p:sldId id="275" r:id="rId4"/>
    <p:sldId id="277" r:id="rId5"/>
    <p:sldId id="278" r:id="rId6"/>
    <p:sldId id="279" r:id="rId7"/>
    <p:sldId id="280" r:id="rId8"/>
    <p:sldId id="281" r:id="rId9"/>
    <p:sldId id="276" r:id="rId10"/>
    <p:sldId id="282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300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5. 6. 2013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5. 6. 2013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5. 6. 2013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4704331"/>
              </p:ext>
            </p:extLst>
          </p:nvPr>
        </p:nvGraphicFramePr>
        <p:xfrm>
          <a:off x="750310" y="2060848"/>
          <a:ext cx="7926145" cy="40201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 každém základním ekonomickém systému musí být zodpovězeny otázky: co,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jak a komu vyrábět. Ve zvykovém, příkazovém i tržním systému se tyto otázky konkretizují a prezentace vysvětluje, proč tomu tak je.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Tři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základní otázky, ekonomický s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ystém -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zvykový, příkazový, tržní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Ekonomika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PowerPoint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Základní ekonomické systémy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VY_32_INOVACE_44_880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79712" y="2204864"/>
            <a:ext cx="565080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EA851B"/>
                </a:solidFill>
              </a:rPr>
              <a:t>Základní </a:t>
            </a:r>
            <a:r>
              <a:rPr lang="cs-CZ" sz="2400" b="1" dirty="0">
                <a:solidFill>
                  <a:srgbClr val="EA851B"/>
                </a:solidFill>
              </a:rPr>
              <a:t>ekonomické </a:t>
            </a:r>
            <a:r>
              <a:rPr lang="cs-CZ" sz="2400" b="1" dirty="0" smtClean="0">
                <a:solidFill>
                  <a:srgbClr val="EA851B"/>
                </a:solidFill>
              </a:rPr>
              <a:t>systémy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Zvykový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systém</a:t>
            </a:r>
          </a:p>
          <a:p>
            <a:pPr marL="514350" indent="-514350">
              <a:buAutoNum type="arabicPeriod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Příkazový systém</a:t>
            </a:r>
          </a:p>
          <a:p>
            <a:pPr marL="514350" indent="-514350">
              <a:buAutoNum type="arabicPeriod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Tržní systém</a:t>
            </a:r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1556792"/>
            <a:ext cx="51663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Odpovědi na tří základní otázky: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Co </a:t>
            </a:r>
            <a:r>
              <a:rPr lang="cs-CZ" b="1" dirty="0"/>
              <a:t>a kolik se má ve společnosti vyrábět,</a:t>
            </a:r>
          </a:p>
          <a:p>
            <a:endParaRPr lang="cs-CZ" dirty="0"/>
          </a:p>
          <a:p>
            <a:r>
              <a:rPr lang="cs-CZ" b="1" dirty="0"/>
              <a:t>Jak vyrábět, jakou technologii a s jakými výrobními </a:t>
            </a:r>
            <a:r>
              <a:rPr lang="cs-CZ" b="1" dirty="0" smtClean="0"/>
              <a:t>faktory (</a:t>
            </a:r>
            <a:r>
              <a:rPr lang="cs-CZ" b="1" dirty="0"/>
              <a:t>práce, přírodní zdroje, …),</a:t>
            </a:r>
          </a:p>
          <a:p>
            <a:endParaRPr lang="cs-CZ" dirty="0"/>
          </a:p>
          <a:p>
            <a:r>
              <a:rPr lang="cs-CZ" b="1" dirty="0"/>
              <a:t>Jak se rozdělí to, co bylo vyrobeno.  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1170080" y="2250879"/>
            <a:ext cx="389512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170080" y="2852936"/>
            <a:ext cx="389512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170080" y="3645024"/>
            <a:ext cx="389512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07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1484784"/>
            <a:ext cx="5166320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1. Zvykový systém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Historicky </a:t>
            </a:r>
            <a:r>
              <a:rPr lang="cs-CZ" dirty="0"/>
              <a:t>nejstarší ekonomický systém,</a:t>
            </a:r>
          </a:p>
          <a:p>
            <a:endParaRPr lang="cs-CZ" dirty="0" smtClean="0"/>
          </a:p>
          <a:p>
            <a:r>
              <a:rPr lang="cs-CZ" dirty="0" smtClean="0"/>
              <a:t>Založen</a:t>
            </a:r>
            <a:r>
              <a:rPr lang="cs-CZ" dirty="0"/>
              <a:t>: na kmenových vztazích a dělbě práce,</a:t>
            </a:r>
          </a:p>
          <a:p>
            <a:endParaRPr lang="cs-CZ" dirty="0" smtClean="0"/>
          </a:p>
          <a:p>
            <a:r>
              <a:rPr lang="cs-CZ" dirty="0" smtClean="0"/>
              <a:t>Co </a:t>
            </a:r>
            <a:r>
              <a:rPr lang="cs-CZ" dirty="0"/>
              <a:t>a kolik se bude vyrábět rozhodují náčelník a rada starších na základě zkušeností,</a:t>
            </a:r>
          </a:p>
          <a:p>
            <a:endParaRPr lang="cs-CZ" dirty="0" smtClean="0"/>
          </a:p>
          <a:p>
            <a:r>
              <a:rPr lang="cs-CZ" dirty="0" smtClean="0"/>
              <a:t>Členové </a:t>
            </a:r>
            <a:r>
              <a:rPr lang="cs-CZ" dirty="0"/>
              <a:t>kmene pracují podle svých schopností ve prospěch všech a podíl statcích podle potřeb jednotlivých lidí.</a:t>
            </a:r>
          </a:p>
        </p:txBody>
      </p:sp>
      <p:sp>
        <p:nvSpPr>
          <p:cNvPr id="3" name="Pětiúhelník 2"/>
          <p:cNvSpPr/>
          <p:nvPr/>
        </p:nvSpPr>
        <p:spPr>
          <a:xfrm>
            <a:off x="1246757" y="2305246"/>
            <a:ext cx="333260" cy="7200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úhelník 9"/>
          <p:cNvSpPr/>
          <p:nvPr/>
        </p:nvSpPr>
        <p:spPr>
          <a:xfrm>
            <a:off x="1284928" y="3429000"/>
            <a:ext cx="333260" cy="7200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úhelník 10"/>
          <p:cNvSpPr/>
          <p:nvPr/>
        </p:nvSpPr>
        <p:spPr>
          <a:xfrm>
            <a:off x="1267675" y="2852936"/>
            <a:ext cx="333260" cy="7200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úhelník 13"/>
          <p:cNvSpPr/>
          <p:nvPr/>
        </p:nvSpPr>
        <p:spPr>
          <a:xfrm>
            <a:off x="1300836" y="4185084"/>
            <a:ext cx="333260" cy="7200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293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763688" y="2060848"/>
            <a:ext cx="5544616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sz="2000" dirty="0" smtClean="0"/>
              <a:t>Tento </a:t>
            </a:r>
            <a:r>
              <a:rPr lang="cs-CZ" sz="2000" dirty="0"/>
              <a:t>zvykový sytém není jen otázkou šerého 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dávnověku, i </a:t>
            </a:r>
            <a:r>
              <a:rPr lang="cs-CZ" sz="2000" dirty="0"/>
              <a:t>dnes se setkáme s primitivními kmeny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Např. v oblasti centrální Afriky, Jižní Ameriky, …</a:t>
            </a:r>
          </a:p>
        </p:txBody>
      </p:sp>
    </p:spTree>
    <p:extLst>
      <p:ext uri="{BB962C8B-B14F-4D97-AF65-F5344CB8AC3E}">
        <p14:creationId xmlns:p14="http://schemas.microsoft.com/office/powerpoint/2010/main" val="21706398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1700808"/>
            <a:ext cx="5832648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2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. Zvykový systém</a:t>
            </a:r>
            <a:endParaRPr lang="cs-CZ" sz="24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i="1" dirty="0"/>
          </a:p>
          <a:p>
            <a:r>
              <a:rPr lang="cs-CZ" sz="2000" dirty="0" smtClean="0"/>
              <a:t>Založený </a:t>
            </a:r>
            <a:r>
              <a:rPr lang="cs-CZ" sz="2000" dirty="0"/>
              <a:t>na moci relativně úzké skupiny lidí ve společnosti</a:t>
            </a:r>
            <a:r>
              <a:rPr lang="cs-CZ" sz="2000" dirty="0" smtClean="0"/>
              <a:t>,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000" dirty="0"/>
          </a:p>
          <a:p>
            <a:r>
              <a:rPr lang="cs-CZ" sz="2000" dirty="0"/>
              <a:t>Rozhoduje o tom, co se bude ve společnosti vyrábět, jak se to bude vyrábět(jak se rozdělí příslušné zdroje) a také jak se výsledný produkt rozdělí mezi členy skupiny</a:t>
            </a:r>
            <a:r>
              <a:rPr lang="cs-CZ" sz="2000" dirty="0" smtClean="0"/>
              <a:t>,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000" dirty="0"/>
          </a:p>
          <a:p>
            <a:r>
              <a:rPr lang="cs-CZ" sz="2000" dirty="0"/>
              <a:t>Systém je založený na představách, jak nejlépe zhodnotit odpovědi na tři základní otázky.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" name="Pětiúhelník 2"/>
          <p:cNvSpPr/>
          <p:nvPr/>
        </p:nvSpPr>
        <p:spPr>
          <a:xfrm>
            <a:off x="1028800" y="2492896"/>
            <a:ext cx="403828" cy="12115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úhelník 11"/>
          <p:cNvSpPr/>
          <p:nvPr/>
        </p:nvSpPr>
        <p:spPr>
          <a:xfrm>
            <a:off x="979286" y="3356992"/>
            <a:ext cx="403828" cy="12115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úhelník 12"/>
          <p:cNvSpPr/>
          <p:nvPr/>
        </p:nvSpPr>
        <p:spPr>
          <a:xfrm>
            <a:off x="1028800" y="4939788"/>
            <a:ext cx="403828" cy="12115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5703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259632" y="2060848"/>
            <a:ext cx="669674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Své představě řešení pak dávají podobu závazného plánu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(</a:t>
            </a:r>
            <a:r>
              <a:rPr lang="cs-CZ" dirty="0"/>
              <a:t>odkud název příkazová nebo pánovaná ekonomika).</a:t>
            </a:r>
            <a:br>
              <a:rPr lang="cs-CZ" dirty="0"/>
            </a:br>
            <a:endParaRPr lang="cs-CZ" dirty="0" smtClean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Výhodou příkazového systému je </a:t>
            </a:r>
            <a:r>
              <a:rPr lang="cs-CZ" dirty="0" smtClean="0"/>
              <a:t>schopnost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rychle mobilizovat zdroje v případě přírodních katastrofám či válkám.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70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844824"/>
            <a:ext cx="625276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3. Tržní systém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Arial" charset="0"/>
              <a:buChar char="•"/>
            </a:pPr>
            <a:endParaRPr lang="cs-CZ" dirty="0"/>
          </a:p>
          <a:p>
            <a:r>
              <a:rPr lang="cs-CZ" dirty="0" smtClean="0"/>
              <a:t>Jednotliví </a:t>
            </a:r>
            <a:r>
              <a:rPr lang="cs-CZ" dirty="0"/>
              <a:t>výrobci a spotřebitelé jsou propojeni výhradně trhem a tržními zákony jsou řešeny všechny tři základní otázky, včetně otázky dělení výsledného produktu,</a:t>
            </a:r>
          </a:p>
          <a:p>
            <a:endParaRPr lang="cs-CZ" dirty="0"/>
          </a:p>
          <a:p>
            <a:r>
              <a:rPr lang="cs-CZ" dirty="0"/>
              <a:t>Výhodou tržního systému je fungovaní zákonů trhu bez ohledu na subjektivní lidská rozhodnutí.</a:t>
            </a:r>
          </a:p>
          <a:p>
            <a:endParaRPr lang="cs-CZ" dirty="0"/>
          </a:p>
        </p:txBody>
      </p:sp>
      <p:sp>
        <p:nvSpPr>
          <p:cNvPr id="11" name="Pětiúhelník 10"/>
          <p:cNvSpPr/>
          <p:nvPr/>
        </p:nvSpPr>
        <p:spPr>
          <a:xfrm>
            <a:off x="1131686" y="2651103"/>
            <a:ext cx="403828" cy="12115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úhelník 11"/>
          <p:cNvSpPr/>
          <p:nvPr/>
        </p:nvSpPr>
        <p:spPr>
          <a:xfrm>
            <a:off x="1131686" y="3717032"/>
            <a:ext cx="403828" cy="12115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64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2204864"/>
            <a:ext cx="593883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Nevýhodou </a:t>
            </a:r>
            <a:r>
              <a:rPr lang="cs-CZ" dirty="0"/>
              <a:t>je, že tímto způsobem nejsme schopni řešit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procesy </a:t>
            </a:r>
            <a:r>
              <a:rPr lang="cs-CZ" dirty="0"/>
              <a:t>přerozdělování ani případy selhání trhu.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658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19672" y="1700808"/>
            <a:ext cx="648072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Otázky k diskuzi:</a:t>
            </a:r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marL="342900" indent="-342900">
              <a:buAutoNum type="arabicParenR"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Který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z ekonomických systémů je ten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nejlepší?</a:t>
            </a:r>
          </a:p>
          <a:p>
            <a:pPr marL="342900" indent="-342900">
              <a:buAutoNum type="arabicParenR"/>
            </a:pP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2) Jaký systém je asi uplatňován v: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   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        Barmě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, Japonsku, Kongu a ČR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?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b="1" dirty="0"/>
          </a:p>
          <a:p>
            <a:pPr algn="ctr"/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72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70080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JENA, Švarcová a kol. </a:t>
            </a:r>
            <a:r>
              <a:rPr lang="cs-CZ" sz="2000" i="1" dirty="0"/>
              <a:t>Ekonomie - stručný přehled</a:t>
            </a:r>
            <a:r>
              <a:rPr lang="cs-CZ" sz="2000" dirty="0"/>
              <a:t>. Zlín: CEED, 2009, ISBN 978-80-903433-8-2.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1163</TotalTime>
  <Words>501</Words>
  <Application>Microsoft Office PowerPoint</Application>
  <PresentationFormat>Předvádění na obrazovce (4:3)</PresentationFormat>
  <Paragraphs>117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Muf</cp:lastModifiedBy>
  <cp:revision>79</cp:revision>
  <dcterms:created xsi:type="dcterms:W3CDTF">2010-11-01T23:40:31Z</dcterms:created>
  <dcterms:modified xsi:type="dcterms:W3CDTF">2013-06-05T20:25:19Z</dcterms:modified>
</cp:coreProperties>
</file>