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82" r:id="rId3"/>
    <p:sldId id="274" r:id="rId4"/>
    <p:sldId id="276" r:id="rId5"/>
    <p:sldId id="283" r:id="rId6"/>
    <p:sldId id="278" r:id="rId7"/>
    <p:sldId id="279" r:id="rId8"/>
    <p:sldId id="280" r:id="rId9"/>
    <p:sldId id="281" r:id="rId10"/>
    <p:sldId id="275" r:id="rId11"/>
    <p:sldId id="284" r:id="rId12"/>
    <p:sldId id="287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5. 6. 2013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5. 6. 2013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5. 6. 2013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8072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7473480"/>
              </p:ext>
            </p:extLst>
          </p:nvPr>
        </p:nvGraphicFramePr>
        <p:xfrm>
          <a:off x="750310" y="2060848"/>
          <a:ext cx="7926145" cy="40201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Každý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výrobek má svůj životní cyklus – životnost a dá se graficky znázornit. V každé fázi jsou jiné tržby, zisky, zákazníci a konkurence. Aby byl výrobek konkurenceschopný, je třeba ho ve všech fázích sledovat a případně i inovovat.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Cyklus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výrobku, zavedení, růst, zralost, pokles, tabulka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Marketing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-3920" y="61092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smtClean="0"/>
              <a:t>Životní cyklus výrobku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VY_32_INOVACE_44_882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411760" y="2852936"/>
            <a:ext cx="43204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</a:rPr>
              <a:t>Životní cyklus výrobku</a:t>
            </a:r>
          </a:p>
        </p:txBody>
      </p:sp>
    </p:spTree>
    <p:extLst>
      <p:ext uri="{BB962C8B-B14F-4D97-AF65-F5344CB8AC3E}">
        <p14:creationId xmlns:p14="http://schemas.microsoft.com/office/powerpoint/2010/main" val="239440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051720" y="1988840"/>
            <a:ext cx="504056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Výrobek</a:t>
            </a:r>
          </a:p>
          <a:p>
            <a:endParaRPr lang="cs-CZ" dirty="0" smtClean="0"/>
          </a:p>
          <a:p>
            <a:r>
              <a:rPr lang="cs-CZ" dirty="0" smtClean="0"/>
              <a:t>Podle </a:t>
            </a:r>
            <a:r>
              <a:rPr lang="cs-CZ" dirty="0"/>
              <a:t>zájmu zákazníků rozeznáváme </a:t>
            </a:r>
          </a:p>
          <a:p>
            <a:r>
              <a:rPr lang="cs-CZ" dirty="0"/>
              <a:t>čtyři fáze životního cyklu výrobků či služeb: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Zavedení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Růst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Zralost</a:t>
            </a:r>
          </a:p>
          <a:p>
            <a:pPr marL="457200" indent="-457200">
              <a:buAutoNum type="arabicPeriod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Pokles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43608" y="2551837"/>
            <a:ext cx="61926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     1. Zavedení výrobku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pPr algn="ctr"/>
            <a:r>
              <a:rPr lang="cs-CZ" dirty="0" smtClean="0"/>
              <a:t>Nový </a:t>
            </a:r>
            <a:r>
              <a:rPr lang="cs-CZ" dirty="0"/>
              <a:t>výrobek je prvně distribuován do prodejní sítě.</a:t>
            </a:r>
          </a:p>
        </p:txBody>
      </p:sp>
    </p:spTree>
    <p:extLst>
      <p:ext uri="{BB962C8B-B14F-4D97-AF65-F5344CB8AC3E}">
        <p14:creationId xmlns:p14="http://schemas.microsoft.com/office/powerpoint/2010/main" val="178223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87624" y="2204864"/>
            <a:ext cx="604867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2. Růst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endParaRPr lang="cs-CZ" dirty="0"/>
          </a:p>
          <a:p>
            <a:pPr algn="ctr"/>
            <a:r>
              <a:rPr lang="cs-CZ" dirty="0"/>
              <a:t>Na trh již vstupují konkurenti s obdobným, částečně 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zdokonaleným výrobkem, což nutí firmu k zavádění 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technických novinek.</a:t>
            </a:r>
          </a:p>
        </p:txBody>
      </p:sp>
    </p:spTree>
    <p:extLst>
      <p:ext uri="{BB962C8B-B14F-4D97-AF65-F5344CB8AC3E}">
        <p14:creationId xmlns:p14="http://schemas.microsoft.com/office/powerpoint/2010/main" val="144557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971600" y="2276872"/>
            <a:ext cx="69847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3. Zralost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endParaRPr lang="cs-CZ" dirty="0"/>
          </a:p>
          <a:p>
            <a:pPr algn="ctr"/>
            <a:r>
              <a:rPr lang="cs-CZ" dirty="0"/>
              <a:t>Výroba je plně standardizována, vyrábějí se velké 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série výrobků, snižují se ceny a roste vliv propagace.</a:t>
            </a:r>
          </a:p>
        </p:txBody>
      </p:sp>
    </p:spTree>
    <p:extLst>
      <p:ext uri="{BB962C8B-B14F-4D97-AF65-F5344CB8AC3E}">
        <p14:creationId xmlns:p14="http://schemas.microsoft.com/office/powerpoint/2010/main" val="404310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2204863"/>
            <a:ext cx="56886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4. Pokles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/>
              <a:t>Snížení poptávky po výrobku vede ke snížení nabídky, 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někdy i k opuštění trhu. Technicky progresivní firmy 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zavádějí nové výrobky a celý proces se opakuje.</a:t>
            </a:r>
          </a:p>
        </p:txBody>
      </p:sp>
    </p:spTree>
    <p:extLst>
      <p:ext uri="{BB962C8B-B14F-4D97-AF65-F5344CB8AC3E}">
        <p14:creationId xmlns:p14="http://schemas.microsoft.com/office/powerpoint/2010/main" val="62010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2690336"/>
            <a:ext cx="53823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pPr algn="ctr"/>
            <a:r>
              <a:rPr lang="cs-CZ" dirty="0" smtClean="0"/>
              <a:t>Úkol:</a:t>
            </a:r>
            <a:endParaRPr lang="cs-CZ" dirty="0"/>
          </a:p>
          <a:p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            Znázorněte graficky životní cyklus výrobku.</a:t>
            </a:r>
          </a:p>
        </p:txBody>
      </p:sp>
    </p:spTree>
    <p:extLst>
      <p:ext uri="{BB962C8B-B14F-4D97-AF65-F5344CB8AC3E}">
        <p14:creationId xmlns:p14="http://schemas.microsoft.com/office/powerpoint/2010/main" val="206206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116720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57200" y="908720"/>
            <a:ext cx="8229600" cy="1008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Úkol:</a:t>
            </a:r>
            <a:br>
              <a:rPr lang="cs-CZ" sz="2000" dirty="0" smtClean="0"/>
            </a:b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Nakreslete si tuto tabulku a </a:t>
            </a:r>
            <a:b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doplňte do ní slova z následujícího snímku.</a:t>
            </a:r>
            <a:endParaRPr lang="cs-CZ" sz="2000" i="1" dirty="0"/>
          </a:p>
        </p:txBody>
      </p:sp>
      <p:graphicFrame>
        <p:nvGraphicFramePr>
          <p:cNvPr id="10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7560113"/>
              </p:ext>
            </p:extLst>
          </p:nvPr>
        </p:nvGraphicFramePr>
        <p:xfrm>
          <a:off x="457200" y="2636910"/>
          <a:ext cx="8229600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Zavádění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Zralost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Pokles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tržby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zisk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zákazníci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konkurence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088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19673" y="1063405"/>
            <a:ext cx="648072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Slova do tabulky:</a:t>
            </a:r>
          </a:p>
          <a:p>
            <a:endParaRPr lang="cs-CZ" dirty="0"/>
          </a:p>
          <a:p>
            <a:r>
              <a:rPr lang="cs-CZ" dirty="0" smtClean="0"/>
              <a:t>Příznivci </a:t>
            </a:r>
            <a:r>
              <a:rPr lang="cs-CZ" dirty="0"/>
              <a:t>novinek	    nízké						</a:t>
            </a:r>
            <a:r>
              <a:rPr lang="cs-CZ" dirty="0" smtClean="0"/>
              <a:t>             rychle </a:t>
            </a:r>
            <a:r>
              <a:rPr lang="cs-CZ" dirty="0"/>
              <a:t>se přizpůsobující		klesají											počet soupeřů se snižuje  	produkt roste									dosahující maxima	záporný	klesá		opozdilci								vysoký			zvyšuje se			           počet soupeřů											většina	počet soupeřů je </a:t>
            </a:r>
            <a:r>
              <a:rPr lang="cs-CZ" dirty="0" smtClean="0"/>
              <a:t>stabilizován</a:t>
            </a:r>
          </a:p>
          <a:p>
            <a:endParaRPr lang="cs-CZ" dirty="0"/>
          </a:p>
          <a:p>
            <a:pPr algn="ctr"/>
            <a:r>
              <a:rPr lang="cs-CZ" sz="1200" i="1" dirty="0" smtClean="0">
                <a:solidFill>
                  <a:schemeClr val="accent6">
                    <a:lumMod val="50000"/>
                  </a:schemeClr>
                </a:solidFill>
              </a:rPr>
              <a:t>(</a:t>
            </a:r>
            <a:r>
              <a:rPr lang="cs-CZ" sz="1200" i="1" dirty="0" err="1" smtClean="0">
                <a:solidFill>
                  <a:schemeClr val="accent6">
                    <a:lumMod val="50000"/>
                  </a:schemeClr>
                </a:solidFill>
              </a:rPr>
              <a:t>Pozn</a:t>
            </a:r>
            <a:r>
              <a:rPr lang="cs-CZ" sz="1200" i="1" dirty="0" smtClean="0">
                <a:solidFill>
                  <a:schemeClr val="accent6">
                    <a:lumMod val="50000"/>
                  </a:schemeClr>
                </a:solidFill>
              </a:rPr>
              <a:t>: na následujícím snímku je řešení)</a:t>
            </a:r>
            <a:endParaRPr lang="cs-CZ" sz="12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33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8566025"/>
              </p:ext>
            </p:extLst>
          </p:nvPr>
        </p:nvGraphicFramePr>
        <p:xfrm>
          <a:off x="457200" y="2059424"/>
          <a:ext cx="8229600" cy="2862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Zavádění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Zralost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Pokles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tržby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prudce rostou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dosahují maxima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klesají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zisk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záporný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zvyšuje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vysoký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klesá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zákazníci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příznivci novinek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rychle se přizpůsobují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většina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opozdilci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konkurence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nepodstatná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zvyšuje se počet soupeřů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soupeřů je stabilizován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soupeřů se snižuje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0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86000" y="241333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000000"/>
                </a:solidFill>
              </a:rPr>
              <a:t>Závěrečná otázka:</a:t>
            </a:r>
            <a:endParaRPr lang="cs-CZ" b="1" dirty="0">
              <a:solidFill>
                <a:srgbClr val="000000"/>
              </a:solidFill>
            </a:endParaRP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dirty="0"/>
              <a:t>Znáte nějaký výrobek, který již prošel celý svůj životní </a:t>
            </a:r>
            <a:r>
              <a:rPr lang="cs-CZ" dirty="0" smtClean="0"/>
              <a:t> cyklus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9221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132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MLČOCH, Jan. </a:t>
            </a:r>
            <a:r>
              <a:rPr lang="cs-CZ" sz="2000" i="1" dirty="0"/>
              <a:t>Ekonomika pro SOU a SOŠ</a:t>
            </a:r>
            <a:r>
              <a:rPr lang="cs-CZ" sz="2000" dirty="0"/>
              <a:t>. Praha 4: Informatorium, 2000, ISBN 80-86073-61-0.</a:t>
            </a:r>
          </a:p>
        </p:txBody>
      </p:sp>
    </p:spTree>
    <p:extLst>
      <p:ext uri="{BB962C8B-B14F-4D97-AF65-F5344CB8AC3E}">
        <p14:creationId xmlns:p14="http://schemas.microsoft.com/office/powerpoint/2010/main" val="3834489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1151</TotalTime>
  <Words>422</Words>
  <Application>Microsoft Office PowerPoint</Application>
  <PresentationFormat>Předvádění na obrazovce (4:3)</PresentationFormat>
  <Paragraphs>145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Muf</cp:lastModifiedBy>
  <cp:revision>78</cp:revision>
  <dcterms:created xsi:type="dcterms:W3CDTF">2010-11-01T23:40:31Z</dcterms:created>
  <dcterms:modified xsi:type="dcterms:W3CDTF">2013-06-05T19:26:27Z</dcterms:modified>
</cp:coreProperties>
</file>