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74" r:id="rId3"/>
    <p:sldId id="276" r:id="rId4"/>
    <p:sldId id="283" r:id="rId5"/>
    <p:sldId id="278" r:id="rId6"/>
    <p:sldId id="279" r:id="rId7"/>
    <p:sldId id="280" r:id="rId8"/>
    <p:sldId id="282" r:id="rId9"/>
    <p:sldId id="281" r:id="rId10"/>
    <p:sldId id="275" r:id="rId11"/>
    <p:sldId id="284" r:id="rId12"/>
    <p:sldId id="287" r:id="rId13"/>
    <p:sldId id="286" r:id="rId14"/>
    <p:sldId id="285" r:id="rId15"/>
    <p:sldId id="288" r:id="rId16"/>
    <p:sldId id="289" r:id="rId17"/>
    <p:sldId id="290" r:id="rId18"/>
    <p:sldId id="291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novinky.cz/ekonomika/298199-skoda-zahajila-seriovou-vyrobu-nove-octavie-comb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989219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Formou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testu si žáci ověří znalost jednotlivých typů výroby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Výroba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kusová, průběžná, hromadná, sériová, projekt, strategie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Ekonomika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Test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Test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-21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Řízení výroby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VY_32_INOVACE_44_884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411760" y="2348880"/>
            <a:ext cx="3384377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n w="11430"/>
                <a:solidFill>
                  <a:schemeClr val="accent6">
                    <a:lumMod val="75000"/>
                  </a:schemeClr>
                </a:solidFill>
              </a:rPr>
              <a:t>Řízení </a:t>
            </a:r>
            <a:r>
              <a:rPr lang="cs-CZ" sz="2800" b="1" dirty="0" smtClean="0">
                <a:ln w="11430"/>
                <a:solidFill>
                  <a:schemeClr val="accent6">
                    <a:lumMod val="75000"/>
                  </a:schemeClr>
                </a:solidFill>
              </a:rPr>
              <a:t>výroby</a:t>
            </a:r>
          </a:p>
          <a:p>
            <a:pPr algn="ctr"/>
            <a:endParaRPr lang="cs-CZ" sz="2800" b="1" dirty="0">
              <a:ln w="11430"/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2800" b="1" dirty="0" smtClean="0">
              <a:ln w="11430"/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2800" b="1" dirty="0">
              <a:ln w="11430"/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2800" b="1" dirty="0" smtClean="0">
              <a:ln w="11430"/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2800" b="1" dirty="0">
              <a:ln w="11430"/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1000" b="1" dirty="0" smtClean="0">
              <a:ln w="11430"/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000" b="1" dirty="0" smtClean="0">
                <a:ln w="11430"/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Obrázek: 1</a:t>
            </a:r>
          </a:p>
          <a:p>
            <a:pPr algn="ctr"/>
            <a:endParaRPr lang="cs-CZ" sz="2800" b="1" dirty="0">
              <a:ln w="11430"/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2800" b="1" dirty="0">
              <a:ln w="11430"/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Muff\Plocha\367055-top_foto1-2s8hv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284984"/>
            <a:ext cx="3001255" cy="1690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03648" y="1859340"/>
            <a:ext cx="54543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Výrobu lze definovat:</a:t>
            </a:r>
          </a:p>
          <a:p>
            <a:pPr marL="342900" indent="-342900">
              <a:buAutoNum type="arabicPeriod"/>
            </a:pPr>
            <a:endParaRPr lang="cs-CZ" b="1" dirty="0"/>
          </a:p>
          <a:p>
            <a:r>
              <a:rPr lang="cs-CZ" b="1" dirty="0"/>
              <a:t>a) </a:t>
            </a:r>
            <a:r>
              <a:rPr lang="cs-CZ" dirty="0"/>
              <a:t>Jako transformaci výrobních faktorů do ekonomických statků a služeb, které pak procházejí spotřebou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Jako proces, ve kterém dochází k vyskladnění výrobků a jejich odbytu</a:t>
            </a:r>
          </a:p>
          <a:p>
            <a:endParaRPr lang="cs-CZ" dirty="0"/>
          </a:p>
          <a:p>
            <a:r>
              <a:rPr lang="cs-CZ" b="1" dirty="0"/>
              <a:t>c)</a:t>
            </a:r>
            <a:r>
              <a:rPr lang="cs-CZ" dirty="0"/>
              <a:t> Jako mimopodnikovou činnost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Ani jedna z odpovědí není správná</a:t>
            </a:r>
          </a:p>
        </p:txBody>
      </p:sp>
    </p:spTree>
    <p:extLst>
      <p:ext uri="{BB962C8B-B14F-4D97-AF65-F5344CB8AC3E}">
        <p14:creationId xmlns:p14="http://schemas.microsoft.com/office/powerpoint/2010/main" val="178223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1988840"/>
            <a:ext cx="538234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2. Hlavní skupiny výrobních faktorů jsou:</a:t>
            </a:r>
          </a:p>
          <a:p>
            <a:endParaRPr lang="cs-CZ" dirty="0"/>
          </a:p>
          <a:p>
            <a:r>
              <a:rPr lang="cs-CZ" b="1" dirty="0"/>
              <a:t>a) </a:t>
            </a:r>
            <a:r>
              <a:rPr lang="cs-CZ" dirty="0"/>
              <a:t>Práce, půda, kapitál, informace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Práce, půda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Zboží, výrobky, služby, nedokončená výroba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Výrobky, služby</a:t>
            </a:r>
          </a:p>
        </p:txBody>
      </p:sp>
    </p:spTree>
    <p:extLst>
      <p:ext uri="{BB962C8B-B14F-4D97-AF65-F5344CB8AC3E}">
        <p14:creationId xmlns:p14="http://schemas.microsoft.com/office/powerpoint/2010/main" val="144557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03648" y="1720840"/>
            <a:ext cx="54543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3. Průběžná doba výroby je:</a:t>
            </a:r>
          </a:p>
          <a:p>
            <a:endParaRPr lang="cs-CZ" b="1" dirty="0"/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Čas, který uplyne od okamžiku zahájení práce na výrobě zboží či služby objednaného zákazníkem do okamžiku dokončená jeho výroby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Čas, kdy je výrobek uložen ve skladě a čeká na rozvezení zákazníkovi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Doba od nákupu materiálu na výrobky až po jeho úplnou spotřebu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Ani jedna z odpovědí není správná</a:t>
            </a:r>
          </a:p>
        </p:txBody>
      </p:sp>
    </p:spTree>
    <p:extLst>
      <p:ext uri="{BB962C8B-B14F-4D97-AF65-F5344CB8AC3E}">
        <p14:creationId xmlns:p14="http://schemas.microsoft.com/office/powerpoint/2010/main" val="4043108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03648" y="1772816"/>
            <a:ext cx="640871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4. Výroba kusová, resp. malosériová:</a:t>
            </a:r>
          </a:p>
          <a:p>
            <a:endParaRPr lang="cs-CZ" dirty="0" smtClean="0"/>
          </a:p>
          <a:p>
            <a:r>
              <a:rPr lang="cs-CZ" b="1" dirty="0" smtClean="0"/>
              <a:t>a</a:t>
            </a:r>
            <a:r>
              <a:rPr lang="cs-CZ" dirty="0"/>
              <a:t>) Se vyznačuje výrobou druhu výrobku ve velkém množství</a:t>
            </a:r>
          </a:p>
          <a:p>
            <a:pPr marL="457200" indent="-457200">
              <a:buAutoNum type="alphaLcParenR"/>
            </a:pPr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Je takzvaná proudová výroba, jejímž znakem je plynulý optimalizovaný tok rozpracovaných výrobků mezi pracovišti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Se vyznačuje výrobou výrobků v dávkách, kdy po dokončení jedné části jednoho výrobku se přechází na výrobu dalšího výrobku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Je uskutečňována ve velmi malých množstvích pomocí univerzálních strojů a zařízení</a:t>
            </a:r>
          </a:p>
        </p:txBody>
      </p:sp>
    </p:spTree>
    <p:extLst>
      <p:ext uri="{BB962C8B-B14F-4D97-AF65-F5344CB8AC3E}">
        <p14:creationId xmlns:p14="http://schemas.microsoft.com/office/powerpoint/2010/main" val="620108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259632" y="1556792"/>
            <a:ext cx="559836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5. Hromadný výroba:</a:t>
            </a:r>
          </a:p>
          <a:p>
            <a:endParaRPr lang="cs-CZ" b="1" dirty="0"/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Se vyznačuje výrobou jednoho druhu výrobku ve velkém množství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Jedná se o zakázkovou výrobu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Se vyznačuje výrobou výrobků v dávkách, kdy po dokončení jedné části jednoho výrobku se přechází na výrobu dalšího výrobku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Je uskutečňována ve velmi malých množstvích pomocí univerzálních strojů a zařízení</a:t>
            </a:r>
          </a:p>
        </p:txBody>
      </p:sp>
    </p:spTree>
    <p:extLst>
      <p:ext uri="{BB962C8B-B14F-4D97-AF65-F5344CB8AC3E}">
        <p14:creationId xmlns:p14="http://schemas.microsoft.com/office/powerpoint/2010/main" val="2062060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259632" y="1700808"/>
            <a:ext cx="559836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6. Sériová výroba:</a:t>
            </a:r>
          </a:p>
          <a:p>
            <a:endParaRPr lang="cs-CZ" b="1" dirty="0"/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Se vyznačuje výrobou jednoho druhu výrobky ve velkém množství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Je takzvaná proudová výroba, jejímž znakem je plynulý optimalizovaný tok rozpracovaných výrobků mezi pracovišti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Se vyznačuje výrobou výrobků v dávkách, kdy po dokončení jedné části jednoho výrobku se přechází na výrobu dalšího výrobku</a:t>
            </a:r>
          </a:p>
          <a:p>
            <a:endParaRPr lang="cs-CZ" dirty="0"/>
          </a:p>
          <a:p>
            <a:r>
              <a:rPr lang="cs-CZ" dirty="0"/>
              <a:t>d) Je uskutečňována ve velmi malých množstvích pomocí univerzálních strojů a zařízení</a:t>
            </a:r>
          </a:p>
        </p:txBody>
      </p:sp>
    </p:spTree>
    <p:extLst>
      <p:ext uri="{BB962C8B-B14F-4D97-AF65-F5344CB8AC3E}">
        <p14:creationId xmlns:p14="http://schemas.microsoft.com/office/powerpoint/2010/main" val="239440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1859340"/>
            <a:ext cx="552636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7. Projekt – jako druh kusové výroby:</a:t>
            </a:r>
          </a:p>
          <a:p>
            <a:endParaRPr lang="cs-CZ" b="1" dirty="0" smtClean="0"/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Se vyznačuje několika současně vyráběními různými výrobky, které sdílí výrobní zdroje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Se vyznačuje výrobou stejných výrobků v dávkách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Se vyznačuje tím, že výrobek má stanoven stůj termín zahájení a ukončení a vyčleněny svoje výrobní zdroje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Nejedná se o kosovou výrobu</a:t>
            </a:r>
          </a:p>
        </p:txBody>
      </p:sp>
    </p:spTree>
    <p:extLst>
      <p:ext uri="{BB962C8B-B14F-4D97-AF65-F5344CB8AC3E}">
        <p14:creationId xmlns:p14="http://schemas.microsoft.com/office/powerpoint/2010/main" val="379088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87624" y="1859340"/>
            <a:ext cx="567037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8.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Jobbing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– jako druh kusové výroby:</a:t>
            </a:r>
          </a:p>
          <a:p>
            <a:endParaRPr lang="cs-CZ" b="1" dirty="0"/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Se vyznačuje několika současně vyráběními různými výrobky, které sdílí výrobní zdroje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Se vyznačuje výrobou stejných výrobků v dávkách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Se vyznačuje tím, že výrobek má stanoven svůj termín zahájení  a ukončení a vyčleněny svoje výrobní zdroje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Nejedná se vůbec o kusovou výrobu</a:t>
            </a:r>
          </a:p>
        </p:txBody>
      </p:sp>
    </p:spTree>
    <p:extLst>
      <p:ext uri="{BB962C8B-B14F-4D97-AF65-F5344CB8AC3E}">
        <p14:creationId xmlns:p14="http://schemas.microsoft.com/office/powerpoint/2010/main" val="1547339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259632" y="1859340"/>
            <a:ext cx="559836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9.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Batch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– jako druh kusové výroby:</a:t>
            </a:r>
          </a:p>
          <a:p>
            <a:endParaRPr lang="cs-CZ" b="1" dirty="0" smtClean="0"/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Se vyznačuje několika současně vyráběnými různými výrobky, které sdílí výrobní zdroje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Se vyznačuje výrobou stejných výrobků v dávkách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Se vyznačuje tím, že výrobek má stanoven svůj termín zahájení a ukončení a vyčleněny svoje výrobní zdroje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Nejedná se o kusovou výrobu </a:t>
            </a:r>
          </a:p>
        </p:txBody>
      </p:sp>
    </p:spTree>
    <p:extLst>
      <p:ext uri="{BB962C8B-B14F-4D97-AF65-F5344CB8AC3E}">
        <p14:creationId xmlns:p14="http://schemas.microsoft.com/office/powerpoint/2010/main" val="14206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15616" y="1859340"/>
            <a:ext cx="574238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10. Technologický proces:</a:t>
            </a:r>
          </a:p>
          <a:p>
            <a:endParaRPr lang="cs-CZ" b="1" dirty="0"/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Lze charakterizovat jako pomocné či obslužné procesy, např. kontrola kvality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Je proces jako například doprava rozpracovaných výrobků mezi jednotlivými technologickými procesy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Se neřídí technologickým postupem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Je výrobní proces přímo spojený s výrobou výrobku, např. frézování</a:t>
            </a:r>
          </a:p>
        </p:txBody>
      </p:sp>
    </p:spTree>
    <p:extLst>
      <p:ext uri="{BB962C8B-B14F-4D97-AF65-F5344CB8AC3E}">
        <p14:creationId xmlns:p14="http://schemas.microsoft.com/office/powerpoint/2010/main" val="2992216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87624" y="1859340"/>
            <a:ext cx="567037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11. Netechnologický proces:</a:t>
            </a:r>
          </a:p>
          <a:p>
            <a:endParaRPr lang="cs-CZ" dirty="0"/>
          </a:p>
          <a:p>
            <a:r>
              <a:rPr lang="cs-CZ" dirty="0"/>
              <a:t>a) Lze charakterizovat jako pomocné či obslužné procesy, např. kontrola kvality</a:t>
            </a:r>
          </a:p>
          <a:p>
            <a:endParaRPr lang="cs-CZ" dirty="0"/>
          </a:p>
          <a:p>
            <a:r>
              <a:rPr lang="cs-CZ" dirty="0"/>
              <a:t>b) Je proces jako například frézování, tepelné zpracování</a:t>
            </a:r>
          </a:p>
          <a:p>
            <a:endParaRPr lang="cs-CZ" dirty="0"/>
          </a:p>
          <a:p>
            <a:r>
              <a:rPr lang="cs-CZ" dirty="0"/>
              <a:t>c) Se neřídí technologickým postupem</a:t>
            </a:r>
          </a:p>
          <a:p>
            <a:endParaRPr lang="cs-CZ" dirty="0"/>
          </a:p>
          <a:p>
            <a:r>
              <a:rPr lang="cs-CZ" dirty="0"/>
              <a:t>d) Je výrobní proces přímo spojený s výrobou výrobku, např. frézování </a:t>
            </a:r>
          </a:p>
        </p:txBody>
      </p:sp>
    </p:spTree>
    <p:extLst>
      <p:ext uri="{BB962C8B-B14F-4D97-AF65-F5344CB8AC3E}">
        <p14:creationId xmlns:p14="http://schemas.microsoft.com/office/powerpoint/2010/main" val="3668724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259632" y="1916832"/>
            <a:ext cx="559836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12. Strategie je:</a:t>
            </a:r>
          </a:p>
          <a:p>
            <a:endParaRPr lang="cs-CZ" b="1" dirty="0" smtClean="0"/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Množina dlouhodobých cílů a způsobů jejich realizace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Jakási představa zakladatelů firmy o tom, co bude předmětem podnikání, kdo budou zákazníci, jaké potřeby bude firma uspokojovat svými výrobky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Postoj firmy k určitému problému, který firmě nastane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Ani jedna z odpovědí není správná</a:t>
            </a:r>
          </a:p>
        </p:txBody>
      </p:sp>
    </p:spTree>
    <p:extLst>
      <p:ext uri="{BB962C8B-B14F-4D97-AF65-F5344CB8AC3E}">
        <p14:creationId xmlns:p14="http://schemas.microsoft.com/office/powerpoint/2010/main" val="180041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259632" y="1772816"/>
            <a:ext cx="559836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13. Strategické řízení výroby:</a:t>
            </a:r>
          </a:p>
          <a:p>
            <a:endParaRPr lang="cs-CZ" b="1" dirty="0" smtClean="0"/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Týká se pouze zaměstnanců firmy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Jedná se hlavně o střednědobé plánování výroby v souladu s přijatou výrobní strategií a koordinaci činnosti orgánů operativního řízení výroby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Bývá zajišťováno speciálními útvary odpovědnými za plánování a řízení výroby na dílnách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Jedná se zejména o formulaci výrobní strategie, a to vrcholovým vedením firmy</a:t>
            </a:r>
          </a:p>
        </p:txBody>
      </p:sp>
    </p:spTree>
    <p:extLst>
      <p:ext uri="{BB962C8B-B14F-4D97-AF65-F5344CB8AC3E}">
        <p14:creationId xmlns:p14="http://schemas.microsoft.com/office/powerpoint/2010/main" val="259647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259632" y="1700808"/>
            <a:ext cx="559836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14. Operativní řízení výroby:</a:t>
            </a:r>
          </a:p>
          <a:p>
            <a:endParaRPr lang="cs-CZ" b="1" dirty="0" smtClean="0"/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Týká se pouze zaměstnanců firmy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Jedná se hlavně o střednědobé plánování výroby v souladu s přijatou výrobní strategií a koordinaci činnosti orgánů operativního řízení výroby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Bývá zajišťováno speciálními útvary odpovědnými za plánování a řízení výroby na dílnách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Jedná se zejména o formulaci výrobní strategie, a to vrcholovým vedením firmy</a:t>
            </a:r>
          </a:p>
        </p:txBody>
      </p:sp>
    </p:spTree>
    <p:extLst>
      <p:ext uri="{BB962C8B-B14F-4D97-AF65-F5344CB8AC3E}">
        <p14:creationId xmlns:p14="http://schemas.microsoft.com/office/powerpoint/2010/main" val="1311184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15616" y="1772816"/>
            <a:ext cx="574238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15. Taktické řízení výroby:</a:t>
            </a: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dirty="0"/>
              <a:t>Týká se pouze zaměstnanců</a:t>
            </a:r>
          </a:p>
          <a:p>
            <a:endParaRPr lang="cs-CZ" dirty="0"/>
          </a:p>
          <a:p>
            <a:r>
              <a:rPr lang="cs-CZ" b="1" dirty="0"/>
              <a:t>b) </a:t>
            </a:r>
            <a:r>
              <a:rPr lang="cs-CZ" dirty="0"/>
              <a:t>Jedná se hlavně o střednědobé plánování výroby v souladu s přijatou výrobní strategií a koordinaci činnosti orgánů operativního řízení výroby</a:t>
            </a:r>
          </a:p>
          <a:p>
            <a:endParaRPr lang="cs-CZ" dirty="0"/>
          </a:p>
          <a:p>
            <a:r>
              <a:rPr lang="cs-CZ" b="1" dirty="0"/>
              <a:t>c) </a:t>
            </a:r>
            <a:r>
              <a:rPr lang="cs-CZ" dirty="0"/>
              <a:t>Bývá zajišťovány speciálními útvary odpovědným za plánování a řízení výroby na dílnách</a:t>
            </a:r>
          </a:p>
          <a:p>
            <a:endParaRPr lang="cs-CZ" dirty="0"/>
          </a:p>
          <a:p>
            <a:r>
              <a:rPr lang="cs-CZ" b="1" dirty="0"/>
              <a:t>d) </a:t>
            </a:r>
            <a:r>
              <a:rPr lang="cs-CZ" dirty="0"/>
              <a:t>Jedná se zejména o formulaci výrobní strategie, a to vrcholovým vedením firmy</a:t>
            </a:r>
          </a:p>
        </p:txBody>
      </p:sp>
    </p:spTree>
    <p:extLst>
      <p:ext uri="{BB962C8B-B14F-4D97-AF65-F5344CB8AC3E}">
        <p14:creationId xmlns:p14="http://schemas.microsoft.com/office/powerpoint/2010/main" val="418278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899592" y="1628800"/>
            <a:ext cx="70567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Řešení: 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lvl="1"/>
            <a:endParaRPr lang="cs-CZ" dirty="0"/>
          </a:p>
          <a:p>
            <a:pPr lvl="1"/>
            <a:r>
              <a:rPr lang="cs-CZ" dirty="0"/>
              <a:t>1 – a		6 – a	</a:t>
            </a:r>
            <a:r>
              <a:rPr lang="cs-CZ" dirty="0" smtClean="0"/>
              <a:t>                  11 </a:t>
            </a:r>
            <a:r>
              <a:rPr lang="cs-CZ" dirty="0"/>
              <a:t>– a	</a:t>
            </a:r>
          </a:p>
          <a:p>
            <a:pPr lvl="1"/>
            <a:r>
              <a:rPr lang="cs-CZ" dirty="0"/>
              <a:t>2 – a		7 – c		</a:t>
            </a:r>
            <a:r>
              <a:rPr lang="cs-CZ" dirty="0" smtClean="0"/>
              <a:t>12 </a:t>
            </a:r>
            <a:r>
              <a:rPr lang="cs-CZ" dirty="0"/>
              <a:t>– a	</a:t>
            </a:r>
          </a:p>
          <a:p>
            <a:pPr lvl="1"/>
            <a:r>
              <a:rPr lang="cs-CZ" dirty="0"/>
              <a:t>3 – a		8 – a		</a:t>
            </a:r>
            <a:r>
              <a:rPr lang="cs-CZ" dirty="0" smtClean="0"/>
              <a:t>13 </a:t>
            </a:r>
            <a:r>
              <a:rPr lang="cs-CZ" dirty="0"/>
              <a:t>– d	</a:t>
            </a:r>
          </a:p>
          <a:p>
            <a:pPr lvl="1"/>
            <a:r>
              <a:rPr lang="cs-CZ" dirty="0"/>
              <a:t>4 – d		9 – b		</a:t>
            </a:r>
            <a:r>
              <a:rPr lang="cs-CZ" dirty="0" smtClean="0"/>
              <a:t>14 </a:t>
            </a:r>
            <a:r>
              <a:rPr lang="cs-CZ" dirty="0"/>
              <a:t>– c	</a:t>
            </a:r>
          </a:p>
          <a:p>
            <a:pPr lvl="1"/>
            <a:r>
              <a:rPr lang="cs-CZ" dirty="0"/>
              <a:t>5 – a		10 – </a:t>
            </a:r>
            <a:r>
              <a:rPr lang="cs-CZ" dirty="0" smtClean="0"/>
              <a:t>d</a:t>
            </a:r>
            <a:r>
              <a:rPr lang="cs-CZ" dirty="0"/>
              <a:t>		</a:t>
            </a:r>
            <a:r>
              <a:rPr lang="cs-CZ" dirty="0" smtClean="0"/>
              <a:t>15 </a:t>
            </a:r>
            <a:r>
              <a:rPr lang="cs-CZ" dirty="0"/>
              <a:t>– b	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530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700808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HOLUBOVÁ, Pavla. </a:t>
            </a:r>
            <a:r>
              <a:rPr lang="cs-CZ" sz="2000" i="1" dirty="0"/>
              <a:t>Chci se dostat na ekonomii ! a podnikatelskou fakultu</a:t>
            </a:r>
            <a:r>
              <a:rPr lang="cs-CZ" sz="2000" dirty="0"/>
              <a:t>. Brno: </a:t>
            </a:r>
            <a:r>
              <a:rPr lang="cs-CZ" sz="2000" dirty="0" err="1"/>
              <a:t>Barrister</a:t>
            </a:r>
            <a:r>
              <a:rPr lang="cs-CZ" sz="2000" dirty="0"/>
              <a:t> a </a:t>
            </a:r>
            <a:r>
              <a:rPr lang="cs-CZ" sz="2000" dirty="0" err="1"/>
              <a:t>Principal</a:t>
            </a:r>
            <a:r>
              <a:rPr lang="cs-CZ" sz="2000" dirty="0"/>
              <a:t>, 2002, ISBN 80-86598-11-X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pPr marL="228600" indent="-228600">
              <a:buAutoNum type="arabicParenR"/>
            </a:pPr>
            <a:r>
              <a:rPr lang="cs-CZ" sz="1200" dirty="0" smtClean="0"/>
              <a:t>ŠKODA </a:t>
            </a:r>
            <a:r>
              <a:rPr lang="cs-CZ" sz="1200" dirty="0"/>
              <a:t>AUTO. </a:t>
            </a:r>
            <a:r>
              <a:rPr lang="cs-CZ" sz="1200" i="1" dirty="0"/>
              <a:t>Škoda zahájila sériovou výrobu nové Octavie </a:t>
            </a:r>
            <a:r>
              <a:rPr lang="cs-CZ" sz="1200" i="1" dirty="0" err="1"/>
              <a:t>Combi</a:t>
            </a:r>
            <a:r>
              <a:rPr lang="cs-CZ" sz="1200" dirty="0"/>
              <a:t> [online]. [cit. </a:t>
            </a:r>
            <a:r>
              <a:rPr lang="cs-CZ" sz="1200" dirty="0"/>
              <a:t>4</a:t>
            </a:r>
            <a:r>
              <a:rPr lang="cs-CZ" sz="1200" dirty="0" smtClean="0"/>
              <a:t>.6.2013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www.novinky.cz/ekonomika/298199-skoda-zahajila-seriovou-vyrobu-nove-octavie-combi.html</a:t>
            </a:r>
            <a:endParaRPr lang="cs-CZ" sz="1200" dirty="0" smtClean="0"/>
          </a:p>
          <a:p>
            <a:pPr marL="228600" indent="-228600">
              <a:buAutoNum type="arabicParenR"/>
            </a:pPr>
            <a:endParaRPr lang="cs-CZ" sz="1200" dirty="0"/>
          </a:p>
          <a:p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1167</TotalTime>
  <Words>1148</Words>
  <Application>Microsoft Office PowerPoint</Application>
  <PresentationFormat>Předvádění na obrazovce (4:3)</PresentationFormat>
  <Paragraphs>230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Jitka Vavřincová, Mgr.</cp:lastModifiedBy>
  <cp:revision>79</cp:revision>
  <dcterms:created xsi:type="dcterms:W3CDTF">2010-11-01T23:40:31Z</dcterms:created>
  <dcterms:modified xsi:type="dcterms:W3CDTF">2013-06-24T07:41:25Z</dcterms:modified>
</cp:coreProperties>
</file>