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74" r:id="rId3"/>
    <p:sldId id="276" r:id="rId4"/>
    <p:sldId id="283" r:id="rId5"/>
    <p:sldId id="278" r:id="rId6"/>
    <p:sldId id="279" r:id="rId7"/>
    <p:sldId id="280" r:id="rId8"/>
    <p:sldId id="282" r:id="rId9"/>
    <p:sldId id="281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456" y="-6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generace20.cz/publicistika/neschopni-ministri-nebo-slaby-premier" TargetMode="External"/><Relationship Id="rId4" Type="http://schemas.openxmlformats.org/officeDocument/2006/relationships/hyperlink" Target="http://www.cestovatel.cz/clanky/soutez-templarsky-poklad-je-ukryty-na-uzemi-ceska/galerie/templar-pokla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6340607"/>
              </p:ext>
            </p:extLst>
          </p:nvPr>
        </p:nvGraphicFramePr>
        <p:xfrm>
          <a:off x="750310" y="2060848"/>
          <a:ext cx="7926145" cy="40275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Projekt MŠMT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Název projektu školy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Registrační číslo projektu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Šablona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Státní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rozpočet patří mezi základní vědomosti ekonomicky vzdělaného člověka. Je důležité, aby věděl, jaké jsou příjmy a výdaje. Porovnáním příjmů a výdajů rozpočtu vláda pak může volit svou politiku a tím ovlivňovat ekonomii a politiku celého státu.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Příjmy, výdaje, rozpočet schodkový,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vyrovnaný, přebytkový.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200" b="1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Ekonomika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Autor, spoluautor  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Jitka Vavřincová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PowerPoint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18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– 21 let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Státní rozpočet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VY_32_INOVACE_44_885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195736" y="1340768"/>
            <a:ext cx="391789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2800" b="1" dirty="0" smtClean="0">
              <a:ln w="11430"/>
              <a:solidFill>
                <a:srgbClr val="002060"/>
              </a:solidFill>
            </a:endParaRPr>
          </a:p>
          <a:p>
            <a:pPr algn="ctr"/>
            <a:endParaRPr lang="cs-CZ" sz="2800" b="1" dirty="0" smtClean="0">
              <a:ln w="11430"/>
              <a:solidFill>
                <a:srgbClr val="002060"/>
              </a:solidFill>
            </a:endParaRPr>
          </a:p>
          <a:p>
            <a:pPr algn="ctr"/>
            <a:endParaRPr lang="cs-CZ" sz="2800" b="1" dirty="0">
              <a:ln w="11430"/>
              <a:solidFill>
                <a:srgbClr val="002060"/>
              </a:solidFill>
            </a:endParaRPr>
          </a:p>
          <a:p>
            <a:pPr algn="ctr"/>
            <a:endParaRPr lang="cs-CZ" sz="2800" b="1" dirty="0" smtClean="0">
              <a:ln w="11430"/>
              <a:solidFill>
                <a:srgbClr val="002060"/>
              </a:solidFill>
            </a:endParaRPr>
          </a:p>
          <a:p>
            <a:pPr algn="ctr"/>
            <a:endParaRPr lang="cs-CZ" sz="2800" b="1" dirty="0">
              <a:ln w="11430"/>
              <a:solidFill>
                <a:srgbClr val="002060"/>
              </a:solidFill>
            </a:endParaRPr>
          </a:p>
          <a:p>
            <a:pPr algn="ctr"/>
            <a:endParaRPr lang="cs-CZ" sz="2800" b="1" dirty="0" smtClean="0">
              <a:ln w="11430"/>
              <a:solidFill>
                <a:srgbClr val="002060"/>
              </a:solidFill>
            </a:endParaRPr>
          </a:p>
          <a:p>
            <a:pPr algn="ctr"/>
            <a:endParaRPr lang="cs-CZ" sz="2800" b="1" dirty="0">
              <a:ln w="11430"/>
              <a:solidFill>
                <a:srgbClr val="002060"/>
              </a:solidFill>
            </a:endParaRPr>
          </a:p>
        </p:txBody>
      </p:sp>
      <p:pic>
        <p:nvPicPr>
          <p:cNvPr id="1026" name="Picture 2" descr="C:\Users\Vavrincova\Desktop\templar-poklad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673841"/>
            <a:ext cx="2371811" cy="1775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914886" y="1484784"/>
            <a:ext cx="2737234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>
                <a:ln w="11430"/>
                <a:solidFill>
                  <a:srgbClr val="002060"/>
                </a:solidFill>
              </a:rPr>
              <a:t>Státní </a:t>
            </a:r>
            <a:r>
              <a:rPr lang="cs-CZ" sz="2800" b="1" dirty="0" smtClean="0">
                <a:ln w="11430"/>
                <a:solidFill>
                  <a:srgbClr val="002060"/>
                </a:solidFill>
              </a:rPr>
              <a:t>rozpočet</a:t>
            </a:r>
          </a:p>
          <a:p>
            <a:pPr algn="ctr"/>
            <a:endParaRPr lang="cs-CZ" sz="2800" b="1" dirty="0">
              <a:ln w="11430"/>
              <a:solidFill>
                <a:srgbClr val="002060"/>
              </a:solidFill>
            </a:endParaRPr>
          </a:p>
          <a:p>
            <a:pPr algn="ctr"/>
            <a:endParaRPr lang="cs-CZ" sz="2800" b="1" dirty="0" smtClean="0">
              <a:ln w="11430"/>
              <a:solidFill>
                <a:srgbClr val="002060"/>
              </a:solidFill>
            </a:endParaRPr>
          </a:p>
          <a:p>
            <a:pPr algn="ctr"/>
            <a:endParaRPr lang="cs-CZ" sz="2800" b="1" dirty="0">
              <a:ln w="11430"/>
              <a:solidFill>
                <a:srgbClr val="002060"/>
              </a:solidFill>
            </a:endParaRPr>
          </a:p>
          <a:p>
            <a:pPr algn="ctr"/>
            <a:endParaRPr lang="cs-CZ" sz="2800" b="1" dirty="0" smtClean="0">
              <a:ln w="11430"/>
              <a:solidFill>
                <a:srgbClr val="002060"/>
              </a:solidFill>
            </a:endParaRPr>
          </a:p>
          <a:p>
            <a:pPr algn="ctr"/>
            <a:endParaRPr lang="cs-CZ" sz="2800" b="1" dirty="0">
              <a:ln w="11430"/>
              <a:solidFill>
                <a:srgbClr val="002060"/>
              </a:solidFill>
            </a:endParaRPr>
          </a:p>
          <a:p>
            <a:pPr algn="ctr"/>
            <a:endParaRPr lang="cs-CZ" sz="2800" b="1" dirty="0" smtClean="0">
              <a:ln w="11430"/>
              <a:solidFill>
                <a:srgbClr val="002060"/>
              </a:solidFill>
            </a:endParaRPr>
          </a:p>
          <a:p>
            <a:pPr algn="ctr"/>
            <a:r>
              <a:rPr lang="cs-CZ" sz="1200" i="1" dirty="0" smtClean="0">
                <a:ln w="11430"/>
                <a:solidFill>
                  <a:srgbClr val="002060"/>
                </a:solidFill>
              </a:rPr>
              <a:t>Obrázek: 1</a:t>
            </a:r>
            <a:endParaRPr lang="cs-CZ" sz="1200" i="1" dirty="0">
              <a:ln w="11430"/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67541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75656" y="2204864"/>
            <a:ext cx="626469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 Stát jako </a:t>
            </a:r>
            <a:r>
              <a:rPr lang="cs-CZ" i="1" dirty="0"/>
              <a:t>řádný hospodář dopředu plánuje, kolik v následujícím roce peněz potřebuje (výdajová stránka rozpočtu) a kolik jí získá (příjmová stránka). </a:t>
            </a:r>
          </a:p>
          <a:p>
            <a:pPr algn="ctr"/>
            <a:r>
              <a:rPr lang="cs-CZ" u="sng" dirty="0">
                <a:solidFill>
                  <a:srgbClr val="00B0F0"/>
                </a:solidFill>
              </a:rPr>
              <a:t>Porovnáním příjmů a výdajů </a:t>
            </a:r>
            <a:endParaRPr lang="cs-CZ" u="sng" dirty="0" smtClean="0">
              <a:solidFill>
                <a:srgbClr val="00B0F0"/>
              </a:solidFill>
            </a:endParaRPr>
          </a:p>
          <a:p>
            <a:pPr algn="ctr"/>
            <a:r>
              <a:rPr lang="cs-CZ" dirty="0" smtClean="0"/>
              <a:t>pak </a:t>
            </a:r>
            <a:r>
              <a:rPr lang="cs-CZ" dirty="0"/>
              <a:t>státní rozpočet může být plánován jako: </a:t>
            </a:r>
            <a:endParaRPr lang="cs-CZ" dirty="0" smtClean="0"/>
          </a:p>
          <a:p>
            <a:endParaRPr lang="cs-CZ" dirty="0" smtClean="0">
              <a:solidFill>
                <a:srgbClr val="C00000"/>
              </a:solidFill>
            </a:endParaRPr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vyrovnaný</a:t>
            </a:r>
            <a:r>
              <a:rPr lang="cs-CZ" dirty="0" smtClean="0"/>
              <a:t> </a:t>
            </a:r>
            <a:r>
              <a:rPr lang="cs-CZ" dirty="0"/>
              <a:t>(příjmy = výdaje)</a:t>
            </a:r>
          </a:p>
          <a:p>
            <a:pPr algn="ctr"/>
            <a:r>
              <a:rPr lang="cs-CZ" dirty="0"/>
              <a:t>    </a:t>
            </a:r>
            <a:endParaRPr lang="cs-CZ" dirty="0" smtClean="0"/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přebytkový</a:t>
            </a:r>
            <a:r>
              <a:rPr lang="cs-CZ" dirty="0" smtClean="0"/>
              <a:t> </a:t>
            </a:r>
            <a:r>
              <a:rPr lang="cs-CZ" dirty="0"/>
              <a:t>(příjmy &gt; výdaje)</a:t>
            </a:r>
          </a:p>
          <a:p>
            <a:pPr algn="ctr"/>
            <a:r>
              <a:rPr lang="cs-CZ" dirty="0"/>
              <a:t>    </a:t>
            </a:r>
            <a:endParaRPr lang="cs-CZ" dirty="0" smtClean="0"/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schodkový</a:t>
            </a:r>
            <a:r>
              <a:rPr lang="cs-CZ" dirty="0" smtClean="0"/>
              <a:t> </a:t>
            </a:r>
            <a:r>
              <a:rPr lang="cs-CZ" dirty="0"/>
              <a:t>(příjmy &lt; výdaje)</a:t>
            </a:r>
          </a:p>
        </p:txBody>
      </p:sp>
    </p:spTree>
    <p:extLst>
      <p:ext uri="{BB962C8B-B14F-4D97-AF65-F5344CB8AC3E}">
        <p14:creationId xmlns:p14="http://schemas.microsoft.com/office/powerpoint/2010/main" val="1782231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331640" y="2136338"/>
            <a:ext cx="604867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>
                <a:solidFill>
                  <a:srgbClr val="00B0F0"/>
                </a:solidFill>
              </a:rPr>
              <a:t>Výdajovou  stránkou </a:t>
            </a:r>
            <a:endParaRPr lang="cs-CZ" b="1" u="sng" dirty="0" smtClean="0">
              <a:solidFill>
                <a:srgbClr val="00B0F0"/>
              </a:solidFill>
            </a:endParaRPr>
          </a:p>
          <a:p>
            <a:r>
              <a:rPr lang="cs-CZ" dirty="0" smtClean="0"/>
              <a:t>je </a:t>
            </a:r>
            <a:r>
              <a:rPr lang="cs-CZ" dirty="0"/>
              <a:t>vláda schopna dodržet a v případě nepříznivého ekonomického vývoje může naplánované výdaje záměrně nedočerpat, aby se nedostala do dluhu.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u="sng" dirty="0">
                <a:solidFill>
                  <a:srgbClr val="00B0F0"/>
                </a:solidFill>
              </a:rPr>
              <a:t>Příjmovou stránku </a:t>
            </a:r>
            <a:endParaRPr lang="cs-CZ" b="1" u="sng" dirty="0" smtClean="0">
              <a:solidFill>
                <a:srgbClr val="00B0F0"/>
              </a:solidFill>
            </a:endParaRPr>
          </a:p>
          <a:p>
            <a:r>
              <a:rPr lang="cs-CZ" dirty="0" smtClean="0"/>
              <a:t>však </a:t>
            </a:r>
            <a:r>
              <a:rPr lang="cs-CZ" dirty="0"/>
              <a:t>může ovlivnit pouze nepřímo a zde je riziko, že stát získá méně peněz (na daních, clech apod.), než si naplánoval, a tyto mu budou chybět.</a:t>
            </a:r>
          </a:p>
        </p:txBody>
      </p:sp>
    </p:spTree>
    <p:extLst>
      <p:ext uri="{BB962C8B-B14F-4D97-AF65-F5344CB8AC3E}">
        <p14:creationId xmlns:p14="http://schemas.microsoft.com/office/powerpoint/2010/main" val="1445572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043608" y="2136338"/>
            <a:ext cx="705678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PŘEBYTKOVÝ ROZPOČET:</a:t>
            </a:r>
          </a:p>
          <a:p>
            <a:endParaRPr lang="cs-CZ" dirty="0"/>
          </a:p>
          <a:p>
            <a:r>
              <a:rPr lang="cs-CZ" dirty="0" smtClean="0"/>
              <a:t>Vytváří </a:t>
            </a:r>
            <a:r>
              <a:rPr lang="cs-CZ" dirty="0">
                <a:solidFill>
                  <a:srgbClr val="00B0F0"/>
                </a:solidFill>
              </a:rPr>
              <a:t>rezervu</a:t>
            </a:r>
            <a:r>
              <a:rPr lang="cs-CZ" dirty="0"/>
              <a:t> státu na dobu nepříznivého ekonomického vývoje (hospodářské krize, recese), na druhou stranu však stát, který neutratí veškeré své příjmy, </a:t>
            </a:r>
            <a:r>
              <a:rPr lang="cs-CZ" dirty="0">
                <a:solidFill>
                  <a:srgbClr val="00B0F0"/>
                </a:solidFill>
              </a:rPr>
              <a:t>nevytváří nové pracovní příležitosti, nedává zakázky </a:t>
            </a:r>
            <a:r>
              <a:rPr lang="cs-CZ" dirty="0"/>
              <a:t>soukromých firmám a tak </a:t>
            </a:r>
            <a:r>
              <a:rPr lang="cs-CZ" dirty="0">
                <a:solidFill>
                  <a:srgbClr val="00B0F0"/>
                </a:solidFill>
              </a:rPr>
              <a:t>nepodporuje rozvoj ekonomiky</a:t>
            </a:r>
            <a:r>
              <a:rPr lang="cs-CZ" dirty="0"/>
              <a:t>. </a:t>
            </a:r>
          </a:p>
          <a:p>
            <a:endParaRPr lang="cs-CZ" dirty="0" smtClean="0"/>
          </a:p>
          <a:p>
            <a:r>
              <a:rPr lang="cs-CZ" dirty="0" smtClean="0"/>
              <a:t>Přebytkový </a:t>
            </a:r>
            <a:r>
              <a:rPr lang="cs-CZ" dirty="0"/>
              <a:t>rozpočet bývá výsledkem </a:t>
            </a:r>
            <a:r>
              <a:rPr lang="cs-CZ" dirty="0">
                <a:solidFill>
                  <a:srgbClr val="00B0F0"/>
                </a:solidFill>
              </a:rPr>
              <a:t>restriktivní fiskální </a:t>
            </a:r>
            <a:r>
              <a:rPr lang="cs-CZ" dirty="0" smtClean="0">
                <a:solidFill>
                  <a:srgbClr val="00B0F0"/>
                </a:solidFill>
              </a:rPr>
              <a:t>politiky</a:t>
            </a:r>
            <a:r>
              <a:rPr lang="cs-CZ" dirty="0" smtClean="0"/>
              <a:t>.</a:t>
            </a:r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3108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187624" y="1700808"/>
            <a:ext cx="6624736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SCHODKOVÝ ROZPOČET:</a:t>
            </a:r>
          </a:p>
          <a:p>
            <a:endParaRPr lang="cs-CZ" dirty="0"/>
          </a:p>
          <a:p>
            <a:r>
              <a:rPr lang="cs-CZ" dirty="0" smtClean="0"/>
              <a:t>Sice </a:t>
            </a:r>
            <a:r>
              <a:rPr lang="cs-CZ" dirty="0"/>
              <a:t>podporuje </a:t>
            </a:r>
            <a:r>
              <a:rPr lang="cs-CZ" dirty="0">
                <a:solidFill>
                  <a:srgbClr val="00B0F0"/>
                </a:solidFill>
              </a:rPr>
              <a:t>dočasný rozvoj ekonomiky </a:t>
            </a:r>
            <a:r>
              <a:rPr lang="cs-CZ" dirty="0"/>
              <a:t>, ale „</a:t>
            </a:r>
            <a:r>
              <a:rPr lang="cs-CZ" dirty="0">
                <a:solidFill>
                  <a:srgbClr val="00B0F0"/>
                </a:solidFill>
              </a:rPr>
              <a:t>na dluh</a:t>
            </a:r>
            <a:r>
              <a:rPr lang="cs-CZ" dirty="0"/>
              <a:t>“.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Vydané </a:t>
            </a:r>
            <a:r>
              <a:rPr lang="cs-CZ" dirty="0"/>
              <a:t>peníze převyšují příjmy, stát bude muset ušetřit v příštích letech a nikdo mu dopředu nezaručí, že to budou roky ekonomicky problémové. </a:t>
            </a:r>
          </a:p>
          <a:p>
            <a:endParaRPr lang="cs-CZ" dirty="0" smtClean="0"/>
          </a:p>
          <a:p>
            <a:r>
              <a:rPr lang="cs-CZ" dirty="0" smtClean="0"/>
              <a:t>Schodkový </a:t>
            </a:r>
            <a:r>
              <a:rPr lang="cs-CZ" dirty="0"/>
              <a:t>rozpočet si po několik let mohly dovolit USA jako silná ekonomika, ale i ti dnes přecházejí na rozpočet vyrovnaný a tvrdou fiskální kázeň. </a:t>
            </a:r>
          </a:p>
          <a:p>
            <a:endParaRPr lang="cs-CZ" dirty="0" smtClean="0"/>
          </a:p>
          <a:p>
            <a:r>
              <a:rPr lang="cs-CZ" dirty="0" smtClean="0"/>
              <a:t>Schodkový </a:t>
            </a:r>
            <a:r>
              <a:rPr lang="cs-CZ" dirty="0"/>
              <a:t>rozpočet bývá výsledkem </a:t>
            </a:r>
            <a:r>
              <a:rPr lang="cs-CZ" dirty="0">
                <a:solidFill>
                  <a:srgbClr val="00B0F0"/>
                </a:solidFill>
              </a:rPr>
              <a:t>expanzivní fiskální </a:t>
            </a:r>
            <a:r>
              <a:rPr lang="cs-CZ" dirty="0" smtClean="0">
                <a:solidFill>
                  <a:srgbClr val="00B0F0"/>
                </a:solidFill>
              </a:rPr>
              <a:t>politiky</a:t>
            </a:r>
            <a:r>
              <a:rPr lang="cs-CZ" dirty="0" smtClean="0"/>
              <a:t>.</a:t>
            </a:r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0108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331640" y="1916832"/>
            <a:ext cx="655272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VYROVNANÝ ROZPOČET:</a:t>
            </a:r>
          </a:p>
          <a:p>
            <a:endParaRPr lang="cs-CZ" dirty="0"/>
          </a:p>
          <a:p>
            <a:r>
              <a:rPr lang="cs-CZ" dirty="0"/>
              <a:t>Potvrďme pravidlo o </a:t>
            </a:r>
            <a:r>
              <a:rPr lang="cs-CZ" dirty="0">
                <a:solidFill>
                  <a:srgbClr val="0070C0"/>
                </a:solidFill>
              </a:rPr>
              <a:t>zlatém středu </a:t>
            </a:r>
            <a:r>
              <a:rPr lang="cs-CZ" dirty="0"/>
              <a:t>a konstatujme, že naše ekonomika není na tolik silná, aby si mohla dovolit odchylky (kladné ani záporné).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Dokládá </a:t>
            </a:r>
            <a:r>
              <a:rPr lang="cs-CZ" dirty="0"/>
              <a:t>nám to i MMF svými doporučeními i požadavky EU v pravidlech o přidružení.</a:t>
            </a:r>
          </a:p>
        </p:txBody>
      </p:sp>
    </p:spTree>
    <p:extLst>
      <p:ext uri="{BB962C8B-B14F-4D97-AF65-F5344CB8AC3E}">
        <p14:creationId xmlns:p14="http://schemas.microsoft.com/office/powerpoint/2010/main" val="20620600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286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403648" y="1772816"/>
            <a:ext cx="622687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Státní rozpočet: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0070C0"/>
                </a:solidFill>
              </a:rPr>
              <a:t>PŘÍJMOVÁ STRÁNKA:                          VÝDAJOVÁ STRÁNKA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- daně                                                         - státní správa</a:t>
            </a:r>
            <a:endParaRPr lang="cs-CZ" dirty="0"/>
          </a:p>
          <a:p>
            <a:r>
              <a:rPr lang="cs-CZ" dirty="0" smtClean="0"/>
              <a:t>- cla                                                             - obrana státu</a:t>
            </a:r>
            <a:endParaRPr lang="cs-CZ" dirty="0"/>
          </a:p>
          <a:p>
            <a:r>
              <a:rPr lang="cs-CZ" dirty="0" smtClean="0"/>
              <a:t>- sociální pojištění                                     - školství</a:t>
            </a:r>
            <a:endParaRPr lang="cs-CZ" dirty="0"/>
          </a:p>
          <a:p>
            <a:r>
              <a:rPr lang="cs-CZ" dirty="0" smtClean="0"/>
              <a:t>- ostatní </a:t>
            </a:r>
            <a:r>
              <a:rPr lang="cs-CZ" dirty="0"/>
              <a:t>příjmy (poplatky, atd</a:t>
            </a:r>
            <a:r>
              <a:rPr lang="cs-CZ" dirty="0" smtClean="0"/>
              <a:t>.)              - zdravotnictví</a:t>
            </a:r>
            <a:endParaRPr lang="cs-CZ" dirty="0"/>
          </a:p>
          <a:p>
            <a:r>
              <a:rPr lang="cs-CZ" dirty="0" smtClean="0"/>
              <a:t>- příjmy </a:t>
            </a:r>
            <a:r>
              <a:rPr lang="cs-CZ" dirty="0"/>
              <a:t>z rozpočtu </a:t>
            </a:r>
            <a:r>
              <a:rPr lang="cs-CZ" dirty="0" smtClean="0"/>
              <a:t>EU                              - investice do </a:t>
            </a:r>
          </a:p>
          <a:p>
            <a:r>
              <a:rPr lang="cs-CZ" dirty="0" smtClean="0"/>
              <a:t>                                                                      životního prostředí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- státní zakázky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- odvody do EU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440951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051720" y="1844824"/>
            <a:ext cx="480628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Úkol:</a:t>
            </a:r>
            <a:endParaRPr lang="cs-CZ" b="1" dirty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Zahrajte </a:t>
            </a:r>
            <a:r>
              <a:rPr lang="cs-CZ" dirty="0"/>
              <a:t>si na ministry, kteří se musí dohodnout</a:t>
            </a:r>
          </a:p>
          <a:p>
            <a:endParaRPr lang="cs-CZ" dirty="0"/>
          </a:p>
          <a:p>
            <a:pPr algn="ctr"/>
            <a:r>
              <a:rPr lang="cs-CZ" dirty="0"/>
              <a:t> kolik peněz si do svých resortů přerozdělí</a:t>
            </a:r>
            <a:r>
              <a:rPr lang="cs-CZ" dirty="0" smtClean="0"/>
              <a:t>.</a:t>
            </a:r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sz="1200" i="1" dirty="0" smtClean="0"/>
              <a:t>Obrázek: 2</a:t>
            </a:r>
          </a:p>
          <a:p>
            <a:pPr algn="ctr"/>
            <a:endParaRPr lang="cs-CZ" dirty="0"/>
          </a:p>
        </p:txBody>
      </p:sp>
      <p:pic>
        <p:nvPicPr>
          <p:cNvPr id="2050" name="Picture 2" descr="C:\Users\Vavrincova\Desktop\SOUASN~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4886" y="3565510"/>
            <a:ext cx="2882950" cy="2109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0881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1132" y="1700808"/>
            <a:ext cx="763284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JENA, Švarcová a kol. </a:t>
            </a:r>
            <a:r>
              <a:rPr lang="cs-CZ" sz="2000" i="1" dirty="0"/>
              <a:t>Ekonomie - stručný přehled</a:t>
            </a:r>
            <a:r>
              <a:rPr lang="cs-CZ" sz="2000" dirty="0"/>
              <a:t>. Zlín: CEED, 2009, ISBN 978-80-903433-8-2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pPr marL="457200" indent="-457200">
              <a:buAutoNum type="arabicParenR"/>
            </a:pPr>
            <a:r>
              <a:rPr lang="cs-CZ" sz="1200" dirty="0" smtClean="0"/>
              <a:t>TISKOVÁ </a:t>
            </a:r>
            <a:r>
              <a:rPr lang="cs-CZ" sz="1200" dirty="0"/>
              <a:t>ZPRÁVA. </a:t>
            </a:r>
            <a:r>
              <a:rPr lang="cs-CZ" sz="1200" i="1" dirty="0"/>
              <a:t>cestovatal.cz</a:t>
            </a:r>
            <a:r>
              <a:rPr lang="cs-CZ" sz="1200" dirty="0"/>
              <a:t> [online]. [cit. </a:t>
            </a:r>
            <a:r>
              <a:rPr lang="cs-CZ" sz="1200" dirty="0"/>
              <a:t>8</a:t>
            </a:r>
            <a:r>
              <a:rPr lang="cs-CZ" sz="1200" dirty="0" smtClean="0"/>
              <a:t>.6.2013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www.cestovatel.cz/clanky/soutez-templarsky-poklad-je-ukryty-na-uzemi-ceska/galerie/templar-poklad</a:t>
            </a:r>
            <a:endParaRPr lang="cs-CZ" sz="1200" dirty="0" smtClean="0"/>
          </a:p>
          <a:p>
            <a:pPr marL="457200" indent="-457200">
              <a:buAutoNum type="arabicParenR"/>
            </a:pPr>
            <a:endParaRPr lang="cs-CZ" sz="1200" dirty="0"/>
          </a:p>
          <a:p>
            <a:pPr marL="457200" indent="-457200">
              <a:buAutoNum type="arabicParenR"/>
            </a:pPr>
            <a:endParaRPr lang="cs-CZ" sz="1200" dirty="0" smtClean="0"/>
          </a:p>
          <a:p>
            <a:pPr marL="457200" indent="-457200">
              <a:buAutoNum type="arabicParenR"/>
            </a:pPr>
            <a:r>
              <a:rPr lang="cs-CZ" sz="1200" dirty="0"/>
              <a:t>PARLAMENSTNILISTY.CZ. </a:t>
            </a:r>
            <a:r>
              <a:rPr lang="cs-CZ" sz="1200" i="1" dirty="0"/>
              <a:t>generace20</a:t>
            </a:r>
            <a:r>
              <a:rPr lang="cs-CZ" sz="1200" dirty="0"/>
              <a:t> [online]. [cit. </a:t>
            </a:r>
            <a:r>
              <a:rPr lang="cs-CZ" sz="1200" dirty="0"/>
              <a:t>8</a:t>
            </a:r>
            <a:r>
              <a:rPr lang="cs-CZ" sz="1200" dirty="0" smtClean="0"/>
              <a:t>.6.2013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www.generace20.cz/publicistika/neschopni-ministri-nebo-slaby-premier</a:t>
            </a:r>
            <a:endParaRPr lang="cs-CZ" sz="1200" dirty="0" smtClean="0"/>
          </a:p>
          <a:p>
            <a:pPr marL="457200" indent="-457200">
              <a:buAutoNum type="arabicParenR"/>
            </a:pPr>
            <a:endParaRPr lang="cs-CZ" sz="1200" dirty="0"/>
          </a:p>
          <a:p>
            <a:r>
              <a:rPr lang="cs-CZ" sz="1200" dirty="0" smtClean="0"/>
              <a:t>  </a:t>
            </a:r>
          </a:p>
          <a:p>
            <a:pPr marL="457200" indent="-457200">
              <a:buAutoNum type="arabicParenR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1161</TotalTime>
  <Words>615</Words>
  <Application>Microsoft Office PowerPoint</Application>
  <PresentationFormat>Předvádění na obrazovce (4:3)</PresentationFormat>
  <Paragraphs>138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Jitka Vavřincová, Mgr.</cp:lastModifiedBy>
  <cp:revision>79</cp:revision>
  <dcterms:created xsi:type="dcterms:W3CDTF">2010-11-01T23:40:31Z</dcterms:created>
  <dcterms:modified xsi:type="dcterms:W3CDTF">2013-06-24T07:41:54Z</dcterms:modified>
</cp:coreProperties>
</file>